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diagrams/layout1.xml" ContentType="application/vnd.openxmlformats-officedocument.drawingml.diagramLayout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package" ContentType="application/vnd.openxmlformats-officedocument.package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300" r:id="rId4"/>
    <p:sldId id="259" r:id="rId5"/>
    <p:sldId id="324" r:id="rId6"/>
    <p:sldId id="334" r:id="rId7"/>
    <p:sldId id="335" r:id="rId8"/>
    <p:sldId id="337" r:id="rId9"/>
    <p:sldId id="301" r:id="rId10"/>
    <p:sldId id="353" r:id="rId11"/>
    <p:sldId id="340" r:id="rId12"/>
    <p:sldId id="342" r:id="rId13"/>
    <p:sldId id="349" r:id="rId14"/>
    <p:sldId id="350" r:id="rId15"/>
    <p:sldId id="266" r:id="rId16"/>
    <p:sldId id="345" r:id="rId17"/>
    <p:sldId id="346" r:id="rId18"/>
    <p:sldId id="347" r:id="rId19"/>
    <p:sldId id="315" r:id="rId20"/>
    <p:sldId id="264" r:id="rId21"/>
    <p:sldId id="294" r:id="rId22"/>
    <p:sldId id="327" r:id="rId23"/>
    <p:sldId id="316" r:id="rId24"/>
    <p:sldId id="298" r:id="rId25"/>
    <p:sldId id="265" r:id="rId26"/>
    <p:sldId id="299" r:id="rId27"/>
    <p:sldId id="328" r:id="rId28"/>
    <p:sldId id="351" r:id="rId29"/>
    <p:sldId id="352" r:id="rId30"/>
    <p:sldId id="279" r:id="rId31"/>
    <p:sldId id="280" r:id="rId32"/>
    <p:sldId id="325" r:id="rId33"/>
    <p:sldId id="317" r:id="rId34"/>
    <p:sldId id="272" r:id="rId35"/>
    <p:sldId id="329" r:id="rId36"/>
    <p:sldId id="274" r:id="rId37"/>
    <p:sldId id="323" r:id="rId38"/>
    <p:sldId id="332" r:id="rId39"/>
    <p:sldId id="333" r:id="rId40"/>
    <p:sldId id="318" r:id="rId41"/>
    <p:sldId id="319" r:id="rId42"/>
    <p:sldId id="320" r:id="rId43"/>
    <p:sldId id="321" r:id="rId44"/>
    <p:sldId id="296" r:id="rId45"/>
    <p:sldId id="297" r:id="rId4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CC9900"/>
    <a:srgbClr val="FF3300"/>
    <a:srgbClr val="993300"/>
    <a:srgbClr val="FF6600"/>
    <a:srgbClr val="FF0000"/>
    <a:srgbClr val="FFCCFF"/>
    <a:srgbClr val="44D89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01" autoAdjust="0"/>
    <p:restoredTop sz="93460" autoAdjust="0"/>
  </p:normalViewPr>
  <p:slideViewPr>
    <p:cSldViewPr>
      <p:cViewPr>
        <p:scale>
          <a:sx n="66" d="100"/>
          <a:sy n="66" d="100"/>
        </p:scale>
        <p:origin x="-606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44;&#1083;&#1103;%20&#1043;&#1086;&#1085;&#1095;&#1072;&#1088;&#1091;&#1082;&#1072;%20&#1080;&#1085;&#1074;&#1077;&#1089;&#1090;&#1080;&#1094;&#1080;&#1080;\&#1044;&#1080;&#1085;&#1072;&#1084;&#1110;&#1082;&#1072;%20&#1082;&#1072;&#1087;&#1110;&#1090;&#1072;&#1083;&#1100;&#1085;&#1080;&#1093;%20&#1110;&#1085;&#1074;&#1077;&#1089;&#1090;&#1080;&#1094;&#1110;&#1081;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44;&#1083;&#1103;%20&#1043;&#1086;&#1085;&#1095;&#1072;&#1088;&#1091;&#1082;&#1072;%20&#1080;&#1085;&#1074;&#1077;&#1089;&#1090;&#1080;&#1094;&#1080;&#1080;\&#1050;&#1072;&#1087;%20&#1110;&#1085;&#1074;&#1077;&#1089;&#1090;&#1080;&#1094;&#1110;&#1111;%20&#1091;%20&#1088;&#1086;&#1079;&#1088;&#1110;&#1079;&#1110;%20&#1042;&#1045;&#1044;%201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ackage1.package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5"/>
  <c:chart>
    <c:title>
      <c:tx>
        <c:rich>
          <a:bodyPr/>
          <a:lstStyle/>
          <a:p>
            <a:pPr>
              <a:defRPr sz="120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defRPr>
            </a:pPr>
            <a:r>
              <a:rPr lang="uk-UA" sz="1200" dirty="0" err="1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Объем</a:t>
            </a:r>
            <a:r>
              <a:rPr lang="uk-UA" sz="120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uk-UA" sz="1200" dirty="0" err="1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капитальных</a:t>
            </a:r>
            <a:r>
              <a:rPr lang="uk-UA" sz="120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uk-UA" sz="1200" dirty="0" err="1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инвестиций</a:t>
            </a:r>
            <a:r>
              <a:rPr lang="uk-UA" sz="120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 по </a:t>
            </a:r>
            <a:r>
              <a:rPr lang="uk-UA" sz="1200" dirty="0" err="1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Запорожской</a:t>
            </a:r>
            <a:r>
              <a:rPr lang="uk-UA" sz="120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uk-UA" sz="1200" dirty="0" err="1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области</a:t>
            </a:r>
            <a:r>
              <a:rPr lang="en-US" sz="120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  </a:t>
            </a:r>
            <a:r>
              <a:rPr lang="uk-UA" sz="1200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2012– 9 </a:t>
            </a:r>
            <a:r>
              <a:rPr lang="uk-UA" sz="1200" dirty="0" err="1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месяцев</a:t>
            </a:r>
            <a:r>
              <a:rPr lang="uk-UA" sz="120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 2013 </a:t>
            </a:r>
            <a:r>
              <a:rPr lang="uk-UA" sz="1200" dirty="0" err="1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года</a:t>
            </a:r>
            <a:r>
              <a:rPr lang="uk-UA" sz="120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 и прогноз на 2013-2014 </a:t>
            </a:r>
            <a:r>
              <a:rPr lang="uk-UA" sz="1200" dirty="0" err="1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года</a:t>
            </a:r>
            <a:r>
              <a:rPr lang="uk-UA" sz="120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uk-UA" sz="1200" dirty="0" err="1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млн.грн</a:t>
            </a:r>
            <a:r>
              <a:rPr lang="uk-UA" sz="120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
</a:t>
            </a:r>
          </a:p>
        </c:rich>
      </c:tx>
      <c:layout>
        <c:manualLayout>
          <c:xMode val="edge"/>
          <c:yMode val="edge"/>
          <c:x val="0.16507949155839727"/>
          <c:y val="2.4746704020007546E-2"/>
        </c:manualLayout>
      </c:layout>
    </c:title>
    <c:view3D>
      <c:hPercent val="48"/>
      <c:depthPercent val="100"/>
      <c:rAngAx val="1"/>
    </c:view3D>
    <c:plotArea>
      <c:layout>
        <c:manualLayout>
          <c:layoutTarget val="inner"/>
          <c:xMode val="edge"/>
          <c:yMode val="edge"/>
          <c:x val="5.8945191313340334E-2"/>
          <c:y val="0.21016949152542497"/>
          <c:w val="0.93071354705273956"/>
          <c:h val="0.6677966101694965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Лист1!$A$21</c:f>
              <c:strCache>
                <c:ptCount val="1"/>
                <c:pt idx="0">
                  <c:v>Оъем капитальных инвестиций, млн.грн</c:v>
                </c:pt>
              </c:strCache>
            </c:strRef>
          </c:tx>
          <c:dLbls>
            <c:dLbl>
              <c:idx val="0"/>
              <c:layout>
                <c:manualLayout>
                  <c:x val="-3.7710591243312686E-3"/>
                  <c:y val="-3.3145780506250291E-2"/>
                </c:manualLayout>
              </c:layout>
              <c:showVal val="1"/>
            </c:dLbl>
            <c:dLbl>
              <c:idx val="1"/>
              <c:layout>
                <c:manualLayout>
                  <c:x val="1.0233234806352369E-2"/>
                  <c:y val="-2.0767649806485999E-2"/>
                </c:manualLayout>
              </c:layout>
              <c:showVal val="1"/>
            </c:dLbl>
            <c:dLbl>
              <c:idx val="2"/>
              <c:layout>
                <c:manualLayout>
                  <c:x val="2.1241982807991895E-2"/>
                  <c:y val="-3.91878642288358E-2"/>
                </c:manualLayout>
              </c:layout>
              <c:showVal val="1"/>
            </c:dLbl>
            <c:dLbl>
              <c:idx val="3"/>
              <c:layout>
                <c:manualLayout>
                  <c:x val="3.7314529065459401E-2"/>
                  <c:y val="-4.9065883713688425E-2"/>
                </c:manualLayout>
              </c:layout>
              <c:showVal val="1"/>
            </c:dLbl>
            <c:showVal val="1"/>
          </c:dLbls>
          <c:cat>
            <c:strRef>
              <c:f>Лист1!$B$20:$E$20</c:f>
              <c:strCache>
                <c:ptCount val="4"/>
                <c:pt idx="0">
                  <c:v>2012</c:v>
                </c:pt>
                <c:pt idx="1">
                  <c:v>9 месяцев  2013</c:v>
                </c:pt>
                <c:pt idx="2">
                  <c:v>Ожидаемое выполнение  2013</c:v>
                </c:pt>
                <c:pt idx="3">
                  <c:v>Прогноз на 2014 </c:v>
                </c:pt>
              </c:strCache>
            </c:strRef>
          </c:cat>
          <c:val>
            <c:numRef>
              <c:f>Лист1!$B$21:$E$21</c:f>
              <c:numCache>
                <c:formatCode>General</c:formatCode>
                <c:ptCount val="4"/>
                <c:pt idx="0">
                  <c:v>7204.4</c:v>
                </c:pt>
                <c:pt idx="1">
                  <c:v>4392.2</c:v>
                </c:pt>
                <c:pt idx="2">
                  <c:v>6300</c:v>
                </c:pt>
                <c:pt idx="3">
                  <c:v>6700</c:v>
                </c:pt>
              </c:numCache>
            </c:numRef>
          </c:val>
        </c:ser>
        <c:dLbls>
          <c:showVal val="1"/>
        </c:dLbls>
        <c:shape val="cylinder"/>
        <c:axId val="67894272"/>
        <c:axId val="68592384"/>
        <c:axId val="0"/>
      </c:bar3DChart>
      <c:catAx>
        <c:axId val="67894272"/>
        <c:scaling>
          <c:orientation val="minMax"/>
        </c:scaling>
        <c:axPos val="b"/>
        <c:numFmt formatCode="General" sourceLinked="1"/>
        <c:tickLblPos val="low"/>
        <c:txPr>
          <a:bodyPr rot="0" vert="horz"/>
          <a:lstStyle/>
          <a:p>
            <a:pPr>
              <a:defRPr sz="1050" b="1" i="1"/>
            </a:pPr>
            <a:endParaRPr lang="ru-RU"/>
          </a:p>
        </c:txPr>
        <c:crossAx val="68592384"/>
        <c:crosses val="autoZero"/>
        <c:auto val="1"/>
        <c:lblAlgn val="ctr"/>
        <c:lblOffset val="100"/>
        <c:tickLblSkip val="1"/>
        <c:tickMarkSkip val="1"/>
      </c:catAx>
      <c:valAx>
        <c:axId val="68592384"/>
        <c:scaling>
          <c:orientation val="minMax"/>
        </c:scaling>
        <c:axPos val="l"/>
        <c:majorGridlines/>
        <c:numFmt formatCode="General" sourceLinked="1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6789427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1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title>
      <c:tx>
        <c:rich>
          <a:bodyPr/>
          <a:lstStyle/>
          <a:p>
            <a:pPr>
              <a:defRPr sz="140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</a:defRPr>
            </a:pPr>
            <a:r>
              <a:rPr lang="uk-UA" sz="1400" dirty="0" err="1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</a:rPr>
              <a:t>Капитальные</a:t>
            </a:r>
            <a:r>
              <a:rPr lang="uk-UA" sz="1400" dirty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1400" dirty="0" err="1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</a:rPr>
              <a:t>инвестиции</a:t>
            </a:r>
            <a:r>
              <a:rPr lang="uk-UA" sz="1400" dirty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</a:rPr>
              <a:t> в </a:t>
            </a:r>
            <a:r>
              <a:rPr lang="uk-UA" sz="1400" dirty="0" err="1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</a:rPr>
              <a:t>экономику</a:t>
            </a:r>
            <a:r>
              <a:rPr lang="uk-UA" sz="1400" dirty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1400" dirty="0" err="1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</a:rPr>
              <a:t>области</a:t>
            </a:r>
            <a:r>
              <a:rPr lang="uk-UA" sz="1400" dirty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</a:rPr>
              <a:t> в </a:t>
            </a:r>
            <a:r>
              <a:rPr lang="uk-UA" sz="1400" dirty="0" err="1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</a:rPr>
              <a:t>разрезе</a:t>
            </a:r>
            <a:r>
              <a:rPr lang="uk-UA" sz="1400" dirty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1400" dirty="0" err="1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</a:rPr>
              <a:t>видов</a:t>
            </a:r>
            <a:r>
              <a:rPr lang="uk-UA" sz="1400" dirty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1400" dirty="0" err="1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</a:rPr>
              <a:t>экономической</a:t>
            </a:r>
            <a:r>
              <a:rPr lang="uk-UA" sz="1400" dirty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1400" dirty="0" err="1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</a:rPr>
              <a:t>деятельности</a:t>
            </a:r>
            <a:endParaRPr lang="en-US" sz="1400" dirty="0" smtClean="0">
              <a:ln>
                <a:solidFill>
                  <a:schemeClr val="tx1"/>
                </a:solidFill>
              </a:ln>
              <a:solidFill>
                <a:schemeClr val="accent5">
                  <a:lumMod val="50000"/>
                </a:schemeClr>
              </a:solidFill>
            </a:endParaRPr>
          </a:p>
          <a:p>
            <a:pPr>
              <a:defRPr sz="140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</a:defRPr>
            </a:pPr>
            <a:r>
              <a:rPr lang="uk-UA" sz="14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1400" dirty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</a:rPr>
              <a:t>за 9 </a:t>
            </a:r>
            <a:r>
              <a:rPr lang="uk-UA" sz="1400" dirty="0" err="1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</a:rPr>
              <a:t>месяцев</a:t>
            </a:r>
            <a:r>
              <a:rPr lang="uk-UA" sz="1400" dirty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</a:rPr>
              <a:t> 2013 </a:t>
            </a:r>
            <a:r>
              <a:rPr lang="uk-UA" sz="1400" dirty="0" err="1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</a:rPr>
              <a:t>года</a:t>
            </a:r>
            <a:endParaRPr lang="uk-UA" sz="1400" dirty="0">
              <a:ln>
                <a:solidFill>
                  <a:schemeClr val="tx1"/>
                </a:solidFill>
              </a:ln>
              <a:solidFill>
                <a:schemeClr val="accent5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13181056168761238"/>
          <c:y val="6.3876139778120719E-2"/>
        </c:manualLayout>
      </c:layout>
    </c:title>
    <c:view3D>
      <c:perspective val="0"/>
    </c:view3D>
    <c:plotArea>
      <c:layout>
        <c:manualLayout>
          <c:layoutTarget val="inner"/>
          <c:xMode val="edge"/>
          <c:yMode val="edge"/>
          <c:x val="0.23639720595040706"/>
          <c:y val="0.38834673823055488"/>
          <c:w val="0.59814272115990907"/>
          <c:h val="0.38699834478991724"/>
        </c:manualLayout>
      </c:layout>
      <c:pie3DChart>
        <c:varyColors val="1"/>
        <c:ser>
          <c:idx val="0"/>
          <c:order val="0"/>
          <c:tx>
            <c:strRef>
              <c:f>Лист1!$B$19</c:f>
              <c:strCache>
                <c:ptCount val="1"/>
                <c:pt idx="0">
                  <c:v>%</c:v>
                </c:pt>
              </c:strCache>
            </c:strRef>
          </c:tx>
          <c:explosion val="22"/>
          <c:dLbls>
            <c:dLbl>
              <c:idx val="0"/>
              <c:layout>
                <c:manualLayout>
                  <c:x val="-8.7856427460528144E-2"/>
                  <c:y val="-8.8423506383736208E-2"/>
                </c:manualLayout>
              </c:layout>
              <c:tx>
                <c:rich>
                  <a:bodyPr/>
                  <a:lstStyle/>
                  <a:p>
                    <a:r>
                      <a:rPr lang="uk-UA" b="1" i="1"/>
                      <a:t>Сельское хозяйство 6,9 %</a:t>
                    </a:r>
                  </a:p>
                </c:rich>
              </c:tx>
              <c:dLblPos val="bestFit"/>
            </c:dLbl>
            <c:dLbl>
              <c:idx val="1"/>
              <c:layout>
                <c:manualLayout>
                  <c:x val="-3.0167821576594582E-2"/>
                  <c:y val="-0.10542746563459231"/>
                </c:manualLayout>
              </c:layout>
              <c:dLblPos val="bestFit"/>
              <c:showVal val="1"/>
              <c:showCatName val="1"/>
            </c:dLbl>
            <c:dLbl>
              <c:idx val="2"/>
              <c:layout>
                <c:manualLayout>
                  <c:x val="3.7715799406803904E-2"/>
                  <c:y val="-3.3898668232936108E-2"/>
                </c:manualLayout>
              </c:layout>
              <c:tx>
                <c:rich>
                  <a:bodyPr/>
                  <a:lstStyle/>
                  <a:p>
                    <a:r>
                      <a:rPr lang="uk-UA" b="1" i="1" dirty="0" err="1"/>
                      <a:t>Торговля</a:t>
                    </a:r>
                    <a:r>
                      <a:rPr lang="uk-UA" b="1" i="1" dirty="0"/>
                      <a:t>, ремонт 2,6 %</a:t>
                    </a:r>
                  </a:p>
                </c:rich>
              </c:tx>
              <c:dLblPos val="bestFit"/>
            </c:dLbl>
            <c:dLbl>
              <c:idx val="3"/>
              <c:layout>
                <c:manualLayout>
                  <c:x val="2.8414377679222935E-3"/>
                  <c:y val="0.14456720284351041"/>
                </c:manualLayout>
              </c:layout>
              <c:tx>
                <c:rich>
                  <a:bodyPr/>
                  <a:lstStyle/>
                  <a:p>
                    <a:r>
                      <a:rPr lang="uk-UA" b="1" i="1"/>
                      <a:t>Операции з недвижимостью, услуги предпринимателям  3,6 %</a:t>
                    </a:r>
                  </a:p>
                </c:rich>
              </c:tx>
              <c:dLblPos val="bestFit"/>
            </c:dLbl>
            <c:dLbl>
              <c:idx val="4"/>
              <c:layout>
                <c:manualLayout>
                  <c:x val="-0.26955328308238052"/>
                  <c:y val="-8.457712153424353E-2"/>
                </c:manualLayout>
              </c:layout>
              <c:tx>
                <c:rich>
                  <a:bodyPr/>
                  <a:lstStyle/>
                  <a:p>
                    <a:r>
                      <a:rPr lang="uk-UA" b="1" i="1"/>
                      <a:t>Промышленность 63,3 %</a:t>
                    </a:r>
                  </a:p>
                </c:rich>
              </c:tx>
              <c:dLblPos val="bestFit"/>
            </c:dLbl>
            <c:dLbl>
              <c:idx val="5"/>
              <c:layout>
                <c:manualLayout>
                  <c:x val="1.1375387797311285E-2"/>
                  <c:y val="-0.11607793941011613"/>
                </c:manualLayout>
              </c:layout>
              <c:tx>
                <c:rich>
                  <a:bodyPr/>
                  <a:lstStyle/>
                  <a:p>
                    <a:r>
                      <a:rPr lang="uk-UA" b="1" i="1"/>
                      <a:t>Деятельность транспорта и связи 0,6 %</a:t>
                    </a:r>
                  </a:p>
                </c:rich>
              </c:tx>
              <c:dLblPos val="bestFit"/>
            </c:dLbl>
            <c:dLbl>
              <c:idx val="6"/>
              <c:layout>
                <c:manualLayout>
                  <c:x val="8.8548667714364065E-2"/>
                  <c:y val="-0.1155129676587035"/>
                </c:manualLayout>
              </c:layout>
              <c:tx>
                <c:rich>
                  <a:bodyPr/>
                  <a:lstStyle/>
                  <a:p>
                    <a:r>
                      <a:rPr lang="uk-UA" b="1" i="1"/>
                      <a:t>Другое  16,4 %</a:t>
                    </a:r>
                  </a:p>
                </c:rich>
              </c:tx>
              <c:dLblPos val="bestFit"/>
            </c:dLbl>
            <c:txPr>
              <a:bodyPr/>
              <a:lstStyle/>
              <a:p>
                <a:pPr>
                  <a:defRPr b="1" i="1"/>
                </a:pPr>
                <a:endParaRPr lang="ru-RU"/>
              </a:p>
            </c:txPr>
            <c:showVal val="1"/>
            <c:showCatName val="1"/>
            <c:showLeaderLines val="1"/>
          </c:dLbls>
          <c:cat>
            <c:strRef>
              <c:f>Лист1!$A$20:$A$26</c:f>
              <c:strCache>
                <c:ptCount val="7"/>
                <c:pt idx="0">
                  <c:v>Сельское хозяйство</c:v>
                </c:pt>
                <c:pt idx="1">
                  <c:v>Строительство</c:v>
                </c:pt>
                <c:pt idx="2">
                  <c:v>Торговля, ремонт</c:v>
                </c:pt>
                <c:pt idx="3">
                  <c:v>Операции з недвижимостью, услуги предпринимателям </c:v>
                </c:pt>
                <c:pt idx="4">
                  <c:v>Промышленность</c:v>
                </c:pt>
                <c:pt idx="5">
                  <c:v>Деятельность транспорта и связи </c:v>
                </c:pt>
                <c:pt idx="6">
                  <c:v>Другое </c:v>
                </c:pt>
              </c:strCache>
            </c:strRef>
          </c:cat>
          <c:val>
            <c:numRef>
              <c:f>Лист1!$B$20:$B$26</c:f>
              <c:numCache>
                <c:formatCode>0.0</c:formatCode>
                <c:ptCount val="7"/>
                <c:pt idx="0">
                  <c:v>6.9145948495944562</c:v>
                </c:pt>
                <c:pt idx="1">
                  <c:v>6.5331195887944862</c:v>
                </c:pt>
                <c:pt idx="2">
                  <c:v>2.5750433898226364</c:v>
                </c:pt>
                <c:pt idx="3">
                  <c:v>3.6337482317921554</c:v>
                </c:pt>
                <c:pt idx="4">
                  <c:v>63.304037945802975</c:v>
                </c:pt>
                <c:pt idx="5">
                  <c:v>0.61928541293701056</c:v>
                </c:pt>
                <c:pt idx="6">
                  <c:v>16.420170581256283</c:v>
                </c:pt>
              </c:numCache>
            </c:numRef>
          </c:val>
        </c:ser>
        <c:dLbls>
          <c:showVal val="1"/>
          <c:showCatName val="1"/>
        </c:dLbls>
      </c:pie3DChart>
    </c:plotArea>
    <c:plotVisOnly val="1"/>
    <c:dispBlanksAs val="zero"/>
  </c:chart>
  <c:txPr>
    <a:bodyPr/>
    <a:lstStyle/>
    <a:p>
      <a:pPr>
        <a:defRPr sz="105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depthPercent val="100"/>
      <c:rAngAx val="1"/>
    </c:view3D>
    <c:plotArea>
      <c:layout>
        <c:manualLayout>
          <c:layoutTarget val="inner"/>
          <c:xMode val="edge"/>
          <c:yMode val="edge"/>
          <c:x val="5.7607090103397394E-2"/>
          <c:y val="9.1566265060241347E-2"/>
          <c:w val="0.92319054652880583"/>
          <c:h val="0.66024096385542164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Индивидуальное строительство</c:v>
                </c:pt>
              </c:strCache>
            </c:strRef>
          </c:tx>
          <c:spPr>
            <a:solidFill>
              <a:srgbClr val="FFFF00"/>
            </a:solidFill>
          </c:spPr>
          <c:dLbls>
            <c:dLbl>
              <c:idx val="0"/>
              <c:layout>
                <c:manualLayout>
                  <c:x val="1.2853557162906201E-2"/>
                  <c:y val="-4.3662544910967101E-3"/>
                </c:manualLayout>
              </c:layout>
              <c:showVal val="1"/>
            </c:dLbl>
            <c:dLbl>
              <c:idx val="1"/>
              <c:layout>
                <c:manualLayout>
                  <c:x val="1.2853557162906201E-2"/>
                  <c:y val="-4.3662544910967101E-3"/>
                </c:manualLayout>
              </c:layout>
              <c:showVal val="1"/>
            </c:dLbl>
            <c:dLbl>
              <c:idx val="2"/>
              <c:layout>
                <c:manualLayout>
                  <c:x val="7.1408650905034933E-3"/>
                  <c:y val="6.5493817366451606E-3"/>
                </c:manualLayout>
              </c:layout>
              <c:showVal val="1"/>
            </c:dLbl>
            <c:dLbl>
              <c:idx val="3"/>
              <c:layout>
                <c:manualLayout>
                  <c:x val="1.2853557162906201E-2"/>
                  <c:y val="2.1831272455483785E-3"/>
                </c:manualLayout>
              </c:layout>
              <c:showVal val="1"/>
            </c:dLbl>
            <c:dLbl>
              <c:idx val="4"/>
              <c:layout>
                <c:manualLayout>
                  <c:x val="1.4281730181006877E-2"/>
                  <c:y val="-4.3662544910967101E-3"/>
                </c:manualLayout>
              </c:layout>
              <c:showVal val="1"/>
            </c:dLbl>
            <c:dLbl>
              <c:idx val="5"/>
              <c:layout>
                <c:manualLayout>
                  <c:x val="1.1425384144805551E-2"/>
                  <c:y val="-2.1831272455483785E-3"/>
                </c:manualLayout>
              </c:layout>
              <c:showVal val="1"/>
            </c:dLbl>
            <c:dLbl>
              <c:idx val="6"/>
              <c:layout>
                <c:manualLayout>
                  <c:x val="8.5690381086041562E-3"/>
                  <c:y val="2.1831272455483785E-3"/>
                </c:manualLayout>
              </c:layout>
              <c:showVal val="1"/>
            </c:dLbl>
            <c:spPr>
              <a:noFill/>
              <a:ln w="25387">
                <a:noFill/>
              </a:ln>
            </c:spPr>
            <c:txPr>
              <a:bodyPr/>
              <a:lstStyle/>
              <a:p>
                <a:pPr>
                  <a:defRPr lang="ru-RU" sz="16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Лист1!$A$2:$A$7</c:f>
              <c:strCache>
                <c:ptCount val="6"/>
                <c:pt idx="0">
                  <c:v>2008 год</c:v>
                </c:pt>
                <c:pt idx="1">
                  <c:v>2009 год</c:v>
                </c:pt>
                <c:pt idx="2">
                  <c:v>2010 год</c:v>
                </c:pt>
                <c:pt idx="3">
                  <c:v>2011 год</c:v>
                </c:pt>
                <c:pt idx="4">
                  <c:v>2012 год</c:v>
                </c:pt>
                <c:pt idx="5">
                  <c:v>2013 год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125.8</c:v>
                </c:pt>
                <c:pt idx="1">
                  <c:v>33.800000000000004</c:v>
                </c:pt>
                <c:pt idx="2">
                  <c:v>111.3</c:v>
                </c:pt>
                <c:pt idx="3">
                  <c:v>43.3</c:v>
                </c:pt>
                <c:pt idx="4">
                  <c:v>167.1</c:v>
                </c:pt>
                <c:pt idx="5">
                  <c:v>162.19999999999999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Многоквартирные жилые дома</c:v>
                </c:pt>
              </c:strCache>
            </c:strRef>
          </c:tx>
          <c:spPr>
            <a:solidFill>
              <a:schemeClr val="accent1"/>
            </a:solidFill>
          </c:spPr>
          <c:dLbls>
            <c:dLbl>
              <c:idx val="0"/>
              <c:layout>
                <c:manualLayout>
                  <c:x val="1.2853557162906201E-2"/>
                  <c:y val="2.1831272455483785E-3"/>
                </c:manualLayout>
              </c:layout>
              <c:showVal val="1"/>
            </c:dLbl>
            <c:dLbl>
              <c:idx val="1"/>
              <c:layout>
                <c:manualLayout>
                  <c:x val="1.4281730181006877E-2"/>
                  <c:y val="0"/>
                </c:manualLayout>
              </c:layout>
              <c:showVal val="1"/>
            </c:dLbl>
            <c:dLbl>
              <c:idx val="2"/>
              <c:layout>
                <c:manualLayout>
                  <c:x val="1.4281730181006928E-2"/>
                  <c:y val="2.1831272455483785E-3"/>
                </c:manualLayout>
              </c:layout>
              <c:showVal val="1"/>
            </c:dLbl>
            <c:dLbl>
              <c:idx val="3"/>
              <c:layout>
                <c:manualLayout>
                  <c:x val="1.4281730181006877E-2"/>
                  <c:y val="-6.5493817366450704E-3"/>
                </c:manualLayout>
              </c:layout>
              <c:showVal val="1"/>
            </c:dLbl>
            <c:dLbl>
              <c:idx val="4"/>
              <c:layout>
                <c:manualLayout>
                  <c:x val="1.4281730181006877E-2"/>
                  <c:y val="-4.3662544910967101E-3"/>
                </c:manualLayout>
              </c:layout>
              <c:showVal val="1"/>
            </c:dLbl>
            <c:dLbl>
              <c:idx val="5"/>
              <c:layout>
                <c:manualLayout>
                  <c:x val="1.4281730181006877E-2"/>
                  <c:y val="-2.1831272455483785E-3"/>
                </c:manualLayout>
              </c:layout>
              <c:showVal val="1"/>
            </c:dLbl>
            <c:dLbl>
              <c:idx val="6"/>
              <c:layout>
                <c:manualLayout>
                  <c:x val="1.1425384144805551E-2"/>
                  <c:y val="-6.5493817366450704E-3"/>
                </c:manualLayout>
              </c:layout>
              <c:showVal val="1"/>
            </c:dLbl>
            <c:spPr>
              <a:noFill/>
              <a:ln w="25387">
                <a:noFill/>
              </a:ln>
            </c:spPr>
            <c:txPr>
              <a:bodyPr/>
              <a:lstStyle/>
              <a:p>
                <a:pPr>
                  <a:defRPr lang="ru-RU" sz="16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Лист1!$A$2:$A$7</c:f>
              <c:strCache>
                <c:ptCount val="6"/>
                <c:pt idx="0">
                  <c:v>2008 год</c:v>
                </c:pt>
                <c:pt idx="1">
                  <c:v>2009 год</c:v>
                </c:pt>
                <c:pt idx="2">
                  <c:v>2010 год</c:v>
                </c:pt>
                <c:pt idx="3">
                  <c:v>2011 год</c:v>
                </c:pt>
                <c:pt idx="4">
                  <c:v>2012 год</c:v>
                </c:pt>
                <c:pt idx="5">
                  <c:v>2013 год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91.2</c:v>
                </c:pt>
                <c:pt idx="1">
                  <c:v>64.900000000000006</c:v>
                </c:pt>
                <c:pt idx="2">
                  <c:v>32.4</c:v>
                </c:pt>
                <c:pt idx="3">
                  <c:v>18.399999999999999</c:v>
                </c:pt>
                <c:pt idx="4">
                  <c:v>27.1</c:v>
                </c:pt>
                <c:pt idx="5">
                  <c:v>17.399999999999999</c:v>
                </c:pt>
              </c:numCache>
            </c:numRef>
          </c:val>
        </c:ser>
        <c:gapWidth val="60"/>
        <c:gapDepth val="62"/>
        <c:shape val="cylinder"/>
        <c:axId val="99376512"/>
        <c:axId val="99386496"/>
        <c:axId val="0"/>
      </c:bar3DChart>
      <c:catAx>
        <c:axId val="99376512"/>
        <c:scaling>
          <c:orientation val="minMax"/>
        </c:scaling>
        <c:axPos val="b"/>
        <c:numFmt formatCode="General" sourceLinked="1"/>
        <c:tickLblPos val="nextTo"/>
        <c:txPr>
          <a:bodyPr rot="0" vert="horz"/>
          <a:lstStyle/>
          <a:p>
            <a:pPr>
              <a:defRPr lang="ru-RU" sz="1400" b="0" baseline="0">
                <a:effectLst/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9386496"/>
        <c:crosses val="autoZero"/>
        <c:auto val="1"/>
        <c:lblAlgn val="ctr"/>
        <c:lblOffset val="100"/>
      </c:catAx>
      <c:valAx>
        <c:axId val="9938649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ru-RU"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9376512"/>
        <c:crosses val="autoZero"/>
        <c:crossBetween val="between"/>
      </c:valAx>
      <c:spPr>
        <a:noFill/>
        <a:ln w="25394">
          <a:noFill/>
        </a:ln>
      </c:spPr>
    </c:plotArea>
    <c:legend>
      <c:legendPos val="r"/>
      <c:layout/>
      <c:txPr>
        <a:bodyPr/>
        <a:lstStyle/>
        <a:p>
          <a:pPr algn="l">
            <a:lnSpc>
              <a:spcPct val="100000"/>
            </a:lnSpc>
            <a:defRPr lang="ru-RU"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67A73E-6872-4941-9F6F-133B2F04FB93}" type="doc">
      <dgm:prSet loTypeId="urn:microsoft.com/office/officeart/2005/8/layout/radial4" loCatId="relationship" qsTypeId="urn:microsoft.com/office/officeart/2005/8/quickstyle/simple3" qsCatId="simple" csTypeId="urn:microsoft.com/office/officeart/2005/8/colors/accent1_2#1" csCatId="accent1" phldr="1"/>
      <dgm:spPr/>
      <dgm:t>
        <a:bodyPr/>
        <a:lstStyle/>
        <a:p>
          <a:endParaRPr lang="uk-UA"/>
        </a:p>
      </dgm:t>
    </dgm:pt>
    <dgm:pt modelId="{9563B517-AC2E-4FD3-BB18-3444244255E3}">
      <dgm:prSet phldrT="[Текст]" custT="1"/>
      <dgm:spPr>
        <a:blipFill rotWithShape="0">
          <a:blip xmlns:r="http://schemas.openxmlformats.org/officeDocument/2006/relationships" r:embed="rId1">
            <a:extLst/>
          </a:blip>
          <a:stretch>
            <a:fillRect/>
          </a:stretch>
        </a:blipFill>
      </dgm:spPr>
      <dgm:t>
        <a:bodyPr/>
        <a:lstStyle/>
        <a:p>
          <a:r>
            <a:rPr lang="ru-RU" sz="24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Реализация                                                                                                                                                                    ІІ фазы Проекта ЕС/ПРООН «Местное развитие, ориентированное на громаду-ІІ»</a:t>
          </a:r>
          <a:endParaRPr lang="uk-UA" sz="2400" i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9816F25-8547-4F92-840A-FF95914EF2E2}" type="parTrans" cxnId="{AC7E7DEF-F046-4AC4-9157-A7250B225C23}">
      <dgm:prSet/>
      <dgm:spPr/>
      <dgm:t>
        <a:bodyPr/>
        <a:lstStyle/>
        <a:p>
          <a:endParaRPr lang="uk-UA"/>
        </a:p>
      </dgm:t>
    </dgm:pt>
    <dgm:pt modelId="{07EFE6D1-19EA-459B-AF25-C0BBEBA151AE}" type="sibTrans" cxnId="{AC7E7DEF-F046-4AC4-9157-A7250B225C23}">
      <dgm:prSet/>
      <dgm:spPr/>
      <dgm:t>
        <a:bodyPr/>
        <a:lstStyle/>
        <a:p>
          <a:endParaRPr lang="uk-UA"/>
        </a:p>
      </dgm:t>
    </dgm:pt>
    <dgm:pt modelId="{4741509E-DF68-4723-849A-7740A68B7B12}">
      <dgm:prSet phldrT="[Текст]" custT="1"/>
      <dgm:spPr/>
      <dgm:t>
        <a:bodyPr/>
        <a:lstStyle/>
        <a:p>
          <a:r>
            <a:rPr lang="ru-RU" sz="1800" i="1" dirty="0" smtClean="0">
              <a:latin typeface="Times New Roman" pitchFamily="18" charset="0"/>
              <a:cs typeface="Times New Roman" pitchFamily="18" charset="0"/>
            </a:rPr>
            <a:t>Привлечено </a:t>
          </a:r>
          <a:r>
            <a:rPr lang="ru-RU" sz="1800" b="1" i="1" dirty="0" err="1" smtClean="0">
              <a:latin typeface="Times New Roman" pitchFamily="18" charset="0"/>
              <a:cs typeface="Times New Roman" pitchFamily="18" charset="0"/>
            </a:rPr>
            <a:t>грантовых</a:t>
          </a:r>
          <a:r>
            <a:rPr lang="ru-RU" sz="1800" i="1" dirty="0" smtClean="0">
              <a:latin typeface="Times New Roman" pitchFamily="18" charset="0"/>
              <a:cs typeface="Times New Roman" pitchFamily="18" charset="0"/>
            </a:rPr>
            <a:t> средств на сумму                                                           </a:t>
          </a:r>
          <a:r>
            <a:rPr lang="ru-RU" sz="1800" b="1" i="1" dirty="0" smtClean="0">
              <a:latin typeface="Times New Roman" pitchFamily="18" charset="0"/>
              <a:cs typeface="Times New Roman" pitchFamily="18" charset="0"/>
            </a:rPr>
            <a:t>5,96 </a:t>
          </a:r>
          <a:r>
            <a:rPr lang="ru-RU" sz="1800" b="1" i="1" dirty="0" err="1" smtClean="0">
              <a:latin typeface="Times New Roman" pitchFamily="18" charset="0"/>
              <a:cs typeface="Times New Roman" pitchFamily="18" charset="0"/>
            </a:rPr>
            <a:t>млн.грн</a:t>
          </a:r>
          <a:r>
            <a:rPr lang="ru-RU" sz="1600" i="1" dirty="0" smtClean="0">
              <a:latin typeface="Times New Roman" pitchFamily="18" charset="0"/>
              <a:cs typeface="Times New Roman" pitchFamily="18" charset="0"/>
            </a:rPr>
            <a:t>.</a:t>
          </a:r>
          <a:endParaRPr lang="uk-UA" sz="1600" i="1" dirty="0">
            <a:latin typeface="Times New Roman" pitchFamily="18" charset="0"/>
            <a:cs typeface="Times New Roman" pitchFamily="18" charset="0"/>
          </a:endParaRPr>
        </a:p>
      </dgm:t>
    </dgm:pt>
    <dgm:pt modelId="{CBE562CF-40F1-49D4-A2D8-91A4A6551718}" type="parTrans" cxnId="{9C7293AC-7A62-4955-A266-938511210EC3}">
      <dgm:prSet/>
      <dgm:spPr/>
      <dgm:t>
        <a:bodyPr/>
        <a:lstStyle/>
        <a:p>
          <a:endParaRPr lang="uk-UA"/>
        </a:p>
      </dgm:t>
    </dgm:pt>
    <dgm:pt modelId="{997125B1-F25B-473B-A362-49BDDED12B56}" type="sibTrans" cxnId="{9C7293AC-7A62-4955-A266-938511210EC3}">
      <dgm:prSet/>
      <dgm:spPr/>
      <dgm:t>
        <a:bodyPr/>
        <a:lstStyle/>
        <a:p>
          <a:endParaRPr lang="uk-UA"/>
        </a:p>
      </dgm:t>
    </dgm:pt>
    <dgm:pt modelId="{CCE4C0E4-78B9-4922-BF8C-7AA3D357C539}">
      <dgm:prSet phldrT="[Текст]" custT="1"/>
      <dgm:spPr/>
      <dgm:t>
        <a:bodyPr/>
        <a:lstStyle/>
        <a:p>
          <a:r>
            <a:rPr lang="ru-RU" sz="1800" i="1" dirty="0" smtClean="0">
              <a:latin typeface="Times New Roman" pitchFamily="18" charset="0"/>
              <a:cs typeface="Times New Roman" pitchFamily="18" charset="0"/>
            </a:rPr>
            <a:t>В проекте принимают участие </a:t>
          </a:r>
          <a:r>
            <a:rPr lang="ru-RU" sz="1800" b="1" i="1" dirty="0" smtClean="0">
              <a:latin typeface="Times New Roman" pitchFamily="18" charset="0"/>
              <a:cs typeface="Times New Roman" pitchFamily="18" charset="0"/>
            </a:rPr>
            <a:t>9 основных </a:t>
          </a:r>
          <a:r>
            <a:rPr lang="ru-RU" sz="1800" i="1" dirty="0" smtClean="0">
              <a:latin typeface="Times New Roman" pitchFamily="18" charset="0"/>
              <a:cs typeface="Times New Roman" pitchFamily="18" charset="0"/>
            </a:rPr>
            <a:t>районов Запорожской области и </a:t>
          </a:r>
          <a:r>
            <a:rPr lang="ru-RU" sz="1800" b="1" i="1" dirty="0" smtClean="0">
              <a:latin typeface="Times New Roman" pitchFamily="18" charset="0"/>
              <a:cs typeface="Times New Roman" pitchFamily="18" charset="0"/>
            </a:rPr>
            <a:t>3 </a:t>
          </a:r>
          <a:r>
            <a:rPr lang="ru-RU" sz="1800" b="1" i="1" dirty="0" err="1" smtClean="0">
              <a:latin typeface="Times New Roman" pitchFamily="18" charset="0"/>
              <a:cs typeface="Times New Roman" pitchFamily="18" charset="0"/>
            </a:rPr>
            <a:t>района-репликанта</a:t>
          </a:r>
          <a:endParaRPr lang="uk-UA" sz="1800" b="1" i="1" dirty="0">
            <a:latin typeface="Times New Roman" pitchFamily="18" charset="0"/>
            <a:cs typeface="Times New Roman" pitchFamily="18" charset="0"/>
          </a:endParaRPr>
        </a:p>
      </dgm:t>
    </dgm:pt>
    <dgm:pt modelId="{88F4B42B-B356-4A94-9C73-D9362FACB6E9}" type="parTrans" cxnId="{8CF68927-699B-4818-916B-1DA309953ACF}">
      <dgm:prSet/>
      <dgm:spPr/>
      <dgm:t>
        <a:bodyPr/>
        <a:lstStyle/>
        <a:p>
          <a:endParaRPr lang="uk-UA"/>
        </a:p>
      </dgm:t>
    </dgm:pt>
    <dgm:pt modelId="{C5F607CD-8EFD-4FE6-AF4A-C1BA7840D8D5}" type="sibTrans" cxnId="{8CF68927-699B-4818-916B-1DA309953ACF}">
      <dgm:prSet/>
      <dgm:spPr/>
      <dgm:t>
        <a:bodyPr/>
        <a:lstStyle/>
        <a:p>
          <a:endParaRPr lang="uk-UA"/>
        </a:p>
      </dgm:t>
    </dgm:pt>
    <dgm:pt modelId="{8D2595EF-2A46-49B1-B3F7-30CE3B7A89B0}">
      <dgm:prSet phldrT="[Текст]" custT="1"/>
      <dgm:spPr/>
      <dgm:t>
        <a:bodyPr/>
        <a:lstStyle/>
        <a:p>
          <a:r>
            <a:rPr lang="ru-RU" sz="1800" i="1" dirty="0" smtClean="0">
              <a:latin typeface="Times New Roman" pitchFamily="18" charset="0"/>
              <a:cs typeface="Times New Roman" pitchFamily="18" charset="0"/>
            </a:rPr>
            <a:t>Реализованы </a:t>
          </a:r>
        </a:p>
        <a:p>
          <a:r>
            <a:rPr lang="ru-RU" sz="1800" b="1" i="1" dirty="0" smtClean="0">
              <a:latin typeface="Times New Roman" pitchFamily="18" charset="0"/>
              <a:cs typeface="Times New Roman" pitchFamily="18" charset="0"/>
            </a:rPr>
            <a:t>45 проектов </a:t>
          </a:r>
          <a:r>
            <a:rPr lang="ru-RU" sz="1800" i="1" dirty="0" smtClean="0">
              <a:latin typeface="Times New Roman" pitchFamily="18" charset="0"/>
              <a:cs typeface="Times New Roman" pitchFamily="18" charset="0"/>
            </a:rPr>
            <a:t> </a:t>
          </a:r>
          <a:endParaRPr lang="uk-UA" sz="1800" i="1" dirty="0">
            <a:latin typeface="Times New Roman" pitchFamily="18" charset="0"/>
            <a:cs typeface="Times New Roman" pitchFamily="18" charset="0"/>
          </a:endParaRPr>
        </a:p>
      </dgm:t>
    </dgm:pt>
    <dgm:pt modelId="{D847AD70-ED84-46B4-9FDB-F608C7293EE9}" type="parTrans" cxnId="{7AA877EE-978C-4ADA-859D-0DBC6EFB1B93}">
      <dgm:prSet/>
      <dgm:spPr/>
      <dgm:t>
        <a:bodyPr/>
        <a:lstStyle/>
        <a:p>
          <a:endParaRPr lang="uk-UA"/>
        </a:p>
      </dgm:t>
    </dgm:pt>
    <dgm:pt modelId="{99ADC4FF-084A-489E-B03D-62F23CA5C16F}" type="sibTrans" cxnId="{7AA877EE-978C-4ADA-859D-0DBC6EFB1B93}">
      <dgm:prSet/>
      <dgm:spPr/>
      <dgm:t>
        <a:bodyPr/>
        <a:lstStyle/>
        <a:p>
          <a:endParaRPr lang="uk-UA"/>
        </a:p>
      </dgm:t>
    </dgm:pt>
    <dgm:pt modelId="{14B6D28E-85E6-4EEF-A820-52428C8482B6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800" i="1" dirty="0" smtClean="0">
              <a:latin typeface="Times New Roman" pitchFamily="18" charset="0"/>
              <a:cs typeface="Times New Roman" pitchFamily="18" charset="0"/>
            </a:rPr>
            <a:t>Из ожидаемой суммы </a:t>
          </a:r>
          <a:r>
            <a:rPr lang="ru-RU" sz="1800" i="1" dirty="0" err="1" smtClean="0">
              <a:latin typeface="Times New Roman" pitchFamily="18" charset="0"/>
              <a:cs typeface="Times New Roman" pitchFamily="18" charset="0"/>
            </a:rPr>
            <a:t>софинансирования</a:t>
          </a:r>
          <a:r>
            <a:rPr lang="ru-RU" sz="1800" i="1" dirty="0" smtClean="0">
              <a:latin typeface="Times New Roman" pitchFamily="18" charset="0"/>
              <a:cs typeface="Times New Roman" pitchFamily="18" charset="0"/>
            </a:rPr>
            <a:t> (10,2 млн. грн.) </a:t>
          </a:r>
          <a:r>
            <a:rPr lang="ru-RU" sz="1800" b="1" i="1" dirty="0" smtClean="0">
              <a:latin typeface="Times New Roman" pitchFamily="18" charset="0"/>
              <a:cs typeface="Times New Roman" pitchFamily="18" charset="0"/>
            </a:rPr>
            <a:t>освоено 9 млн. </a:t>
          </a:r>
          <a:r>
            <a:rPr lang="ru-RU" sz="1800" b="1" i="1" dirty="0" err="1" smtClean="0">
              <a:latin typeface="Times New Roman" pitchFamily="18" charset="0"/>
              <a:cs typeface="Times New Roman" pitchFamily="18" charset="0"/>
            </a:rPr>
            <a:t>грн</a:t>
          </a:r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. </a:t>
          </a:r>
          <a:endParaRPr lang="uk-UA" sz="1800" b="1" i="1" dirty="0">
            <a:latin typeface="Times New Roman" pitchFamily="18" charset="0"/>
            <a:cs typeface="Times New Roman" pitchFamily="18" charset="0"/>
          </a:endParaRPr>
        </a:p>
      </dgm:t>
    </dgm:pt>
    <dgm:pt modelId="{9C501B65-2CAA-4BFD-BC52-8F379C1B7EC1}" type="parTrans" cxnId="{8CD98DC2-86EF-4013-93E8-CF4819B849BD}">
      <dgm:prSet/>
      <dgm:spPr/>
      <dgm:t>
        <a:bodyPr/>
        <a:lstStyle/>
        <a:p>
          <a:endParaRPr lang="uk-UA"/>
        </a:p>
      </dgm:t>
    </dgm:pt>
    <dgm:pt modelId="{A79D1492-664D-4BF2-9564-ED31B5B4D21F}" type="sibTrans" cxnId="{8CD98DC2-86EF-4013-93E8-CF4819B849BD}">
      <dgm:prSet/>
      <dgm:spPr/>
      <dgm:t>
        <a:bodyPr/>
        <a:lstStyle/>
        <a:p>
          <a:endParaRPr lang="uk-UA"/>
        </a:p>
      </dgm:t>
    </dgm:pt>
    <dgm:pt modelId="{542078BC-FEE2-4559-8912-162ED06AA876}">
      <dgm:prSet phldrT="[Текст]" custT="1"/>
      <dgm:spPr/>
      <dgm:t>
        <a:bodyPr/>
        <a:lstStyle/>
        <a:p>
          <a:pPr defTabSz="800100">
            <a:spcAft>
              <a:spcPts val="0"/>
            </a:spcAft>
          </a:pPr>
          <a:r>
            <a:rPr lang="ru-RU" sz="18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15 проектов </a:t>
          </a:r>
          <a:r>
            <a:rPr lang="ru-RU" sz="1800" b="1" i="1" dirty="0" smtClean="0">
              <a:latin typeface="Times New Roman" pitchFamily="18" charset="0"/>
              <a:cs typeface="Times New Roman" pitchFamily="18" charset="0"/>
            </a:rPr>
            <a:t>- </a:t>
          </a:r>
          <a:r>
            <a:rPr lang="ru-RU" sz="1800" i="1" dirty="0" smtClean="0">
              <a:latin typeface="Times New Roman" pitchFamily="18" charset="0"/>
              <a:cs typeface="Times New Roman" pitchFamily="18" charset="0"/>
            </a:rPr>
            <a:t>реконструкция уличного освещения</a:t>
          </a:r>
        </a:p>
        <a:p>
          <a:pPr defTabSz="800100">
            <a:spcAft>
              <a:spcPts val="0"/>
            </a:spcAft>
          </a:pPr>
          <a:r>
            <a:rPr lang="ru-RU" sz="18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10 проектов </a:t>
          </a:r>
          <a:r>
            <a:rPr lang="ru-RU" sz="1800" i="1" dirty="0" smtClean="0">
              <a:latin typeface="Times New Roman" pitchFamily="18" charset="0"/>
              <a:cs typeface="Times New Roman" pitchFamily="18" charset="0"/>
            </a:rPr>
            <a:t>-восстановление систем водоснабжения </a:t>
          </a:r>
        </a:p>
        <a:p>
          <a:pPr defTabSz="800100">
            <a:spcAft>
              <a:spcPts val="0"/>
            </a:spcAft>
          </a:pPr>
          <a:r>
            <a:rPr lang="ru-RU" sz="18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16 проектов </a:t>
          </a:r>
          <a:r>
            <a:rPr lang="ru-RU" sz="1800" b="1" i="1" dirty="0" smtClean="0">
              <a:latin typeface="Times New Roman" pitchFamily="18" charset="0"/>
              <a:cs typeface="Times New Roman" pitchFamily="18" charset="0"/>
            </a:rPr>
            <a:t>- </a:t>
          </a:r>
          <a:r>
            <a:rPr lang="ru-RU" sz="1800" i="1" dirty="0" smtClean="0">
              <a:latin typeface="Times New Roman" pitchFamily="18" charset="0"/>
              <a:cs typeface="Times New Roman" pitchFamily="18" charset="0"/>
            </a:rPr>
            <a:t>капитальные ремонты в детских садах и школах, </a:t>
          </a:r>
        </a:p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2 проекта </a:t>
          </a:r>
          <a:r>
            <a:rPr lang="ru-RU" sz="1800" i="1" dirty="0" smtClean="0">
              <a:latin typeface="Times New Roman" pitchFamily="18" charset="0"/>
              <a:cs typeface="Times New Roman" pitchFamily="18" charset="0"/>
            </a:rPr>
            <a:t>– капитальные ремонты в </a:t>
          </a:r>
          <a:r>
            <a:rPr lang="ru-RU" sz="1800" i="1" dirty="0" err="1" smtClean="0">
              <a:latin typeface="Times New Roman" pitchFamily="18" charset="0"/>
              <a:cs typeface="Times New Roman" pitchFamily="18" charset="0"/>
            </a:rPr>
            <a:t>ФАПах</a:t>
          </a:r>
          <a:r>
            <a:rPr lang="ru-RU" sz="1800" i="1" dirty="0" smtClean="0">
              <a:latin typeface="Times New Roman" pitchFamily="18" charset="0"/>
              <a:cs typeface="Times New Roman" pitchFamily="18" charset="0"/>
            </a:rPr>
            <a:t> и амбулаториях.</a:t>
          </a:r>
          <a:r>
            <a:rPr lang="ru-RU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</a:p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2 инновационных проекта по энергосбережению</a:t>
          </a:r>
          <a:endParaRPr lang="uk-UA" sz="1800" b="1" i="1" dirty="0">
            <a:latin typeface="Times New Roman" pitchFamily="18" charset="0"/>
            <a:cs typeface="Times New Roman" pitchFamily="18" charset="0"/>
          </a:endParaRPr>
        </a:p>
      </dgm:t>
    </dgm:pt>
    <dgm:pt modelId="{6AAA1DAD-4F4B-4C47-B2BE-4874138D9B4B}" type="parTrans" cxnId="{22680B4D-1939-47A3-AC9F-1F3F8DF9A830}">
      <dgm:prSet/>
      <dgm:spPr/>
      <dgm:t>
        <a:bodyPr/>
        <a:lstStyle/>
        <a:p>
          <a:endParaRPr lang="ru-RU"/>
        </a:p>
      </dgm:t>
    </dgm:pt>
    <dgm:pt modelId="{0630B0AB-57D2-4E6A-A3F8-BC1038C6F3F5}" type="sibTrans" cxnId="{22680B4D-1939-47A3-AC9F-1F3F8DF9A830}">
      <dgm:prSet/>
      <dgm:spPr/>
      <dgm:t>
        <a:bodyPr/>
        <a:lstStyle/>
        <a:p>
          <a:endParaRPr lang="ru-RU"/>
        </a:p>
      </dgm:t>
    </dgm:pt>
    <dgm:pt modelId="{47D3A184-1EC7-46CF-845F-E773C62E80A5}">
      <dgm:prSet phldrT="[Текст]" custT="1"/>
      <dgm:spPr/>
      <dgm:t>
        <a:bodyPr/>
        <a:lstStyle/>
        <a:p>
          <a:pPr defTabSz="800100">
            <a:spcAft>
              <a:spcPts val="0"/>
            </a:spcAft>
          </a:pPr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Во </a:t>
          </a:r>
          <a:r>
            <a:rPr lang="uk-UA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ІІ</a:t>
          </a:r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квартале 2014 года – </a:t>
          </a:r>
          <a:r>
            <a:rPr lang="ru-RU" sz="1800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rPr>
            <a:t>начало </a:t>
          </a:r>
          <a:r>
            <a:rPr lang="en-US" sz="1800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rPr>
            <a:t>III </a:t>
          </a:r>
          <a:r>
            <a:rPr lang="ru-RU" sz="1800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rPr>
            <a:t>фазы Проекта ЕС/ПРООН «Местное развитие, ориентированное на громаду» (2014-2017)                </a:t>
          </a:r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Общая сумма финансирования – 3,2 </a:t>
          </a:r>
          <a:r>
            <a:rPr lang="ru-RU" sz="18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млн.грн</a:t>
          </a:r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 Сферы – ЖКХ, </a:t>
          </a:r>
          <a:r>
            <a:rPr lang="ru-RU" sz="18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энергокомпонент</a:t>
          </a:r>
          <a:endParaRPr lang="uk-UA" sz="1800" b="1" i="1" dirty="0">
            <a:latin typeface="Times New Roman" pitchFamily="18" charset="0"/>
            <a:cs typeface="Times New Roman" pitchFamily="18" charset="0"/>
          </a:endParaRPr>
        </a:p>
      </dgm:t>
    </dgm:pt>
    <dgm:pt modelId="{BFD443AC-2884-466B-B39D-886F5ECC0B93}" type="parTrans" cxnId="{E2F9BE74-8D4D-4443-812B-2B22F38D6200}">
      <dgm:prSet/>
      <dgm:spPr/>
      <dgm:t>
        <a:bodyPr/>
        <a:lstStyle/>
        <a:p>
          <a:endParaRPr lang="ru-RU"/>
        </a:p>
      </dgm:t>
    </dgm:pt>
    <dgm:pt modelId="{ED7F7E8B-1329-45E8-A600-AAC8A0E0B3DA}" type="sibTrans" cxnId="{E2F9BE74-8D4D-4443-812B-2B22F38D6200}">
      <dgm:prSet/>
      <dgm:spPr/>
      <dgm:t>
        <a:bodyPr/>
        <a:lstStyle/>
        <a:p>
          <a:endParaRPr lang="ru-RU"/>
        </a:p>
      </dgm:t>
    </dgm:pt>
    <dgm:pt modelId="{03E80DBA-C827-4BDD-8BB8-70AE122E80F5}" type="pres">
      <dgm:prSet presAssocID="{7167A73E-6872-4941-9F6F-133B2F04FB9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2ED9D11-A08C-4658-8EFF-FCF672CFA2F8}" type="pres">
      <dgm:prSet presAssocID="{9563B517-AC2E-4FD3-BB18-3444244255E3}" presName="centerShape" presStyleLbl="node0" presStyleIdx="0" presStyleCnt="1" custScaleX="170262" custScaleY="111140" custLinFactNeighborX="6251" custLinFactNeighborY="-18606"/>
      <dgm:spPr/>
      <dgm:t>
        <a:bodyPr/>
        <a:lstStyle/>
        <a:p>
          <a:endParaRPr lang="uk-UA"/>
        </a:p>
      </dgm:t>
    </dgm:pt>
    <dgm:pt modelId="{CCC0FC43-2D7F-4E87-B2C0-26E857618EEA}" type="pres">
      <dgm:prSet presAssocID="{CBE562CF-40F1-49D4-A2D8-91A4A6551718}" presName="parTrans" presStyleLbl="bgSibTrans2D1" presStyleIdx="0" presStyleCnt="6" custAng="20702665" custLinFactNeighborX="11550" custLinFactNeighborY="-9825"/>
      <dgm:spPr/>
      <dgm:t>
        <a:bodyPr/>
        <a:lstStyle/>
        <a:p>
          <a:endParaRPr lang="uk-UA"/>
        </a:p>
      </dgm:t>
    </dgm:pt>
    <dgm:pt modelId="{E640368F-0661-4621-BF81-2C1999E5CA87}" type="pres">
      <dgm:prSet presAssocID="{4741509E-DF68-4723-849A-7740A68B7B12}" presName="node" presStyleLbl="node1" presStyleIdx="0" presStyleCnt="6" custScaleX="125147" custScaleY="70568" custRadScaleRad="70353" custRadScaleInc="-5936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E749FB8-B100-4679-9172-26A8929FD82A}" type="pres">
      <dgm:prSet presAssocID="{88F4B42B-B356-4A94-9C73-D9362FACB6E9}" presName="parTrans" presStyleLbl="bgSibTrans2D1" presStyleIdx="1" presStyleCnt="6" custLinFactNeighborX="42662" custLinFactNeighborY="188"/>
      <dgm:spPr/>
      <dgm:t>
        <a:bodyPr/>
        <a:lstStyle/>
        <a:p>
          <a:endParaRPr lang="uk-UA"/>
        </a:p>
      </dgm:t>
    </dgm:pt>
    <dgm:pt modelId="{5247E22C-8AC9-43FF-BA42-B299EAC63542}" type="pres">
      <dgm:prSet presAssocID="{CCE4C0E4-78B9-4922-BF8C-7AA3D357C539}" presName="node" presStyleLbl="node1" presStyleIdx="1" presStyleCnt="6" custScaleX="109290" custScaleY="178563" custRadScaleRad="83411" custRadScaleInc="-4267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B71A31B-AD19-45AF-B7A0-E8029F0CF215}" type="pres">
      <dgm:prSet presAssocID="{D847AD70-ED84-46B4-9FDB-F608C7293EE9}" presName="parTrans" presStyleLbl="bgSibTrans2D1" presStyleIdx="2" presStyleCnt="6" custLinFactNeighborX="10094" custLinFactNeighborY="67025"/>
      <dgm:spPr/>
      <dgm:t>
        <a:bodyPr/>
        <a:lstStyle/>
        <a:p>
          <a:endParaRPr lang="uk-UA"/>
        </a:p>
      </dgm:t>
    </dgm:pt>
    <dgm:pt modelId="{F3C0F7A7-BAAA-4D55-9048-A46D0116A547}" type="pres">
      <dgm:prSet presAssocID="{8D2595EF-2A46-49B1-B3F7-30CE3B7A89B0}" presName="node" presStyleLbl="node1" presStyleIdx="2" presStyleCnt="6" custScaleX="140156" custScaleY="54442" custRadScaleRad="116702" custRadScaleInc="10097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7A490DC-DD9C-489C-B13A-30175043A940}" type="pres">
      <dgm:prSet presAssocID="{9C501B65-2CAA-4BFD-BC52-8F379C1B7EC1}" presName="parTrans" presStyleLbl="bgSibTrans2D1" presStyleIdx="3" presStyleCnt="6" custLinFactNeighborX="8749" custLinFactNeighborY="49037"/>
      <dgm:spPr/>
      <dgm:t>
        <a:bodyPr/>
        <a:lstStyle/>
        <a:p>
          <a:endParaRPr lang="uk-UA"/>
        </a:p>
      </dgm:t>
    </dgm:pt>
    <dgm:pt modelId="{A149D5D2-28A3-47DD-8F46-04D193B4AF14}" type="pres">
      <dgm:prSet presAssocID="{14B6D28E-85E6-4EEF-A820-52428C8482B6}" presName="node" presStyleLbl="node1" presStyleIdx="3" presStyleCnt="6" custScaleX="140128" custScaleY="66837" custRadScaleRad="107732" custRadScaleInc="-14317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484B7BA-1BC7-470F-ABED-47D4A6F945CC}" type="pres">
      <dgm:prSet presAssocID="{6AAA1DAD-4F4B-4C47-B2BE-4874138D9B4B}" presName="parTrans" presStyleLbl="bgSibTrans2D1" presStyleIdx="4" presStyleCnt="6"/>
      <dgm:spPr/>
      <dgm:t>
        <a:bodyPr/>
        <a:lstStyle/>
        <a:p>
          <a:endParaRPr lang="ru-RU"/>
        </a:p>
      </dgm:t>
    </dgm:pt>
    <dgm:pt modelId="{6AD619D8-F70B-46C8-8352-F62B2CE4E4E9}" type="pres">
      <dgm:prSet presAssocID="{542078BC-FEE2-4559-8912-162ED06AA876}" presName="node" presStyleLbl="node1" presStyleIdx="4" presStyleCnt="6" custScaleX="177825" custScaleY="299481" custRadScaleRad="111076" custRadScaleInc="333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F48CC9-1773-4477-83EC-4D96B71B7163}" type="pres">
      <dgm:prSet presAssocID="{BFD443AC-2884-466B-B39D-886F5ECC0B93}" presName="parTrans" presStyleLbl="bgSibTrans2D1" presStyleIdx="5" presStyleCnt="6" custLinFactNeighborX="1600" custLinFactNeighborY="-62090"/>
      <dgm:spPr/>
      <dgm:t>
        <a:bodyPr/>
        <a:lstStyle/>
        <a:p>
          <a:endParaRPr lang="ru-RU"/>
        </a:p>
      </dgm:t>
    </dgm:pt>
    <dgm:pt modelId="{5A7A3BB0-2DF4-48DF-9A6B-0974F68554BB}" type="pres">
      <dgm:prSet presAssocID="{47D3A184-1EC7-46CF-845F-E773C62E80A5}" presName="node" presStyleLbl="node1" presStyleIdx="5" presStyleCnt="6" custScaleX="308805" custRadScaleRad="51933" custRadScaleInc="1220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CF68927-699B-4818-916B-1DA309953ACF}" srcId="{9563B517-AC2E-4FD3-BB18-3444244255E3}" destId="{CCE4C0E4-78B9-4922-BF8C-7AA3D357C539}" srcOrd="1" destOrd="0" parTransId="{88F4B42B-B356-4A94-9C73-D9362FACB6E9}" sibTransId="{C5F607CD-8EFD-4FE6-AF4A-C1BA7840D8D5}"/>
    <dgm:cxn modelId="{8CD98DC2-86EF-4013-93E8-CF4819B849BD}" srcId="{9563B517-AC2E-4FD3-BB18-3444244255E3}" destId="{14B6D28E-85E6-4EEF-A820-52428C8482B6}" srcOrd="3" destOrd="0" parTransId="{9C501B65-2CAA-4BFD-BC52-8F379C1B7EC1}" sibTransId="{A79D1492-664D-4BF2-9564-ED31B5B4D21F}"/>
    <dgm:cxn modelId="{C179F528-A275-4754-9AE8-F81481BA41B9}" type="presOf" srcId="{4741509E-DF68-4723-849A-7740A68B7B12}" destId="{E640368F-0661-4621-BF81-2C1999E5CA87}" srcOrd="0" destOrd="0" presId="urn:microsoft.com/office/officeart/2005/8/layout/radial4"/>
    <dgm:cxn modelId="{7AA877EE-978C-4ADA-859D-0DBC6EFB1B93}" srcId="{9563B517-AC2E-4FD3-BB18-3444244255E3}" destId="{8D2595EF-2A46-49B1-B3F7-30CE3B7A89B0}" srcOrd="2" destOrd="0" parTransId="{D847AD70-ED84-46B4-9FDB-F608C7293EE9}" sibTransId="{99ADC4FF-084A-489E-B03D-62F23CA5C16F}"/>
    <dgm:cxn modelId="{E728253D-CC7E-4A79-B7D3-5EA68969DDAB}" type="presOf" srcId="{9563B517-AC2E-4FD3-BB18-3444244255E3}" destId="{D2ED9D11-A08C-4658-8EFF-FCF672CFA2F8}" srcOrd="0" destOrd="0" presId="urn:microsoft.com/office/officeart/2005/8/layout/radial4"/>
    <dgm:cxn modelId="{F16983FD-B01F-445B-95A2-F0BDF6D813A0}" type="presOf" srcId="{14B6D28E-85E6-4EEF-A820-52428C8482B6}" destId="{A149D5D2-28A3-47DD-8F46-04D193B4AF14}" srcOrd="0" destOrd="0" presId="urn:microsoft.com/office/officeart/2005/8/layout/radial4"/>
    <dgm:cxn modelId="{ADCCE207-C360-4ECF-95BC-D072FA55B0DB}" type="presOf" srcId="{CCE4C0E4-78B9-4922-BF8C-7AA3D357C539}" destId="{5247E22C-8AC9-43FF-BA42-B299EAC63542}" srcOrd="0" destOrd="0" presId="urn:microsoft.com/office/officeart/2005/8/layout/radial4"/>
    <dgm:cxn modelId="{C7FB75A4-CEE7-4AE6-AAFB-4F936AB45CA3}" type="presOf" srcId="{9C501B65-2CAA-4BFD-BC52-8F379C1B7EC1}" destId="{F7A490DC-DD9C-489C-B13A-30175043A940}" srcOrd="0" destOrd="0" presId="urn:microsoft.com/office/officeart/2005/8/layout/radial4"/>
    <dgm:cxn modelId="{22680B4D-1939-47A3-AC9F-1F3F8DF9A830}" srcId="{9563B517-AC2E-4FD3-BB18-3444244255E3}" destId="{542078BC-FEE2-4559-8912-162ED06AA876}" srcOrd="4" destOrd="0" parTransId="{6AAA1DAD-4F4B-4C47-B2BE-4874138D9B4B}" sibTransId="{0630B0AB-57D2-4E6A-A3F8-BC1038C6F3F5}"/>
    <dgm:cxn modelId="{02417DC5-8A5B-4DCE-8C3C-571094ACFF9F}" type="presOf" srcId="{542078BC-FEE2-4559-8912-162ED06AA876}" destId="{6AD619D8-F70B-46C8-8352-F62B2CE4E4E9}" srcOrd="0" destOrd="0" presId="urn:microsoft.com/office/officeart/2005/8/layout/radial4"/>
    <dgm:cxn modelId="{D5531A6F-66A2-40A8-A259-61A82C93B937}" type="presOf" srcId="{47D3A184-1EC7-46CF-845F-E773C62E80A5}" destId="{5A7A3BB0-2DF4-48DF-9A6B-0974F68554BB}" srcOrd="0" destOrd="0" presId="urn:microsoft.com/office/officeart/2005/8/layout/radial4"/>
    <dgm:cxn modelId="{CF1CB62F-87CE-43B3-9C3A-AC33FAC099FF}" type="presOf" srcId="{7167A73E-6872-4941-9F6F-133B2F04FB93}" destId="{03E80DBA-C827-4BDD-8BB8-70AE122E80F5}" srcOrd="0" destOrd="0" presId="urn:microsoft.com/office/officeart/2005/8/layout/radial4"/>
    <dgm:cxn modelId="{16AFD067-D858-4AC1-AEC7-CA847156E00E}" type="presOf" srcId="{CBE562CF-40F1-49D4-A2D8-91A4A6551718}" destId="{CCC0FC43-2D7F-4E87-B2C0-26E857618EEA}" srcOrd="0" destOrd="0" presId="urn:microsoft.com/office/officeart/2005/8/layout/radial4"/>
    <dgm:cxn modelId="{E2F9BE74-8D4D-4443-812B-2B22F38D6200}" srcId="{9563B517-AC2E-4FD3-BB18-3444244255E3}" destId="{47D3A184-1EC7-46CF-845F-E773C62E80A5}" srcOrd="5" destOrd="0" parTransId="{BFD443AC-2884-466B-B39D-886F5ECC0B93}" sibTransId="{ED7F7E8B-1329-45E8-A600-AAC8A0E0B3DA}"/>
    <dgm:cxn modelId="{58B632D9-799D-4A84-8B13-7984FB4F6B6C}" type="presOf" srcId="{88F4B42B-B356-4A94-9C73-D9362FACB6E9}" destId="{3E749FB8-B100-4679-9172-26A8929FD82A}" srcOrd="0" destOrd="0" presId="urn:microsoft.com/office/officeart/2005/8/layout/radial4"/>
    <dgm:cxn modelId="{AC7E7DEF-F046-4AC4-9157-A7250B225C23}" srcId="{7167A73E-6872-4941-9F6F-133B2F04FB93}" destId="{9563B517-AC2E-4FD3-BB18-3444244255E3}" srcOrd="0" destOrd="0" parTransId="{79816F25-8547-4F92-840A-FF95914EF2E2}" sibTransId="{07EFE6D1-19EA-459B-AF25-C0BBEBA151AE}"/>
    <dgm:cxn modelId="{AFD232FE-854C-4A10-93C3-6E8C5DDCB649}" type="presOf" srcId="{6AAA1DAD-4F4B-4C47-B2BE-4874138D9B4B}" destId="{E484B7BA-1BC7-470F-ABED-47D4A6F945CC}" srcOrd="0" destOrd="0" presId="urn:microsoft.com/office/officeart/2005/8/layout/radial4"/>
    <dgm:cxn modelId="{95CA67CC-A6F6-419D-9987-B5A2202E5267}" type="presOf" srcId="{BFD443AC-2884-466B-B39D-886F5ECC0B93}" destId="{FDF48CC9-1773-4477-83EC-4D96B71B7163}" srcOrd="0" destOrd="0" presId="urn:microsoft.com/office/officeart/2005/8/layout/radial4"/>
    <dgm:cxn modelId="{9B26B37F-66B1-4C8B-AE0C-24F9A7CAC081}" type="presOf" srcId="{8D2595EF-2A46-49B1-B3F7-30CE3B7A89B0}" destId="{F3C0F7A7-BAAA-4D55-9048-A46D0116A547}" srcOrd="0" destOrd="0" presId="urn:microsoft.com/office/officeart/2005/8/layout/radial4"/>
    <dgm:cxn modelId="{7267942F-542C-4172-8E47-4BD2EF0D22B3}" type="presOf" srcId="{D847AD70-ED84-46B4-9FDB-F608C7293EE9}" destId="{AB71A31B-AD19-45AF-B7A0-E8029F0CF215}" srcOrd="0" destOrd="0" presId="urn:microsoft.com/office/officeart/2005/8/layout/radial4"/>
    <dgm:cxn modelId="{9C7293AC-7A62-4955-A266-938511210EC3}" srcId="{9563B517-AC2E-4FD3-BB18-3444244255E3}" destId="{4741509E-DF68-4723-849A-7740A68B7B12}" srcOrd="0" destOrd="0" parTransId="{CBE562CF-40F1-49D4-A2D8-91A4A6551718}" sibTransId="{997125B1-F25B-473B-A362-49BDDED12B56}"/>
    <dgm:cxn modelId="{D7CF0AE2-C46E-4307-81AF-CC8E38CB4C71}" type="presParOf" srcId="{03E80DBA-C827-4BDD-8BB8-70AE122E80F5}" destId="{D2ED9D11-A08C-4658-8EFF-FCF672CFA2F8}" srcOrd="0" destOrd="0" presId="urn:microsoft.com/office/officeart/2005/8/layout/radial4"/>
    <dgm:cxn modelId="{D5994A63-6C7E-44C5-9F18-0F28C1FAF39A}" type="presParOf" srcId="{03E80DBA-C827-4BDD-8BB8-70AE122E80F5}" destId="{CCC0FC43-2D7F-4E87-B2C0-26E857618EEA}" srcOrd="1" destOrd="0" presId="urn:microsoft.com/office/officeart/2005/8/layout/radial4"/>
    <dgm:cxn modelId="{2F0C972D-537C-43C3-8899-438D7F69FED3}" type="presParOf" srcId="{03E80DBA-C827-4BDD-8BB8-70AE122E80F5}" destId="{E640368F-0661-4621-BF81-2C1999E5CA87}" srcOrd="2" destOrd="0" presId="urn:microsoft.com/office/officeart/2005/8/layout/radial4"/>
    <dgm:cxn modelId="{FB22CAD0-F469-4485-A790-099D5D7A9193}" type="presParOf" srcId="{03E80DBA-C827-4BDD-8BB8-70AE122E80F5}" destId="{3E749FB8-B100-4679-9172-26A8929FD82A}" srcOrd="3" destOrd="0" presId="urn:microsoft.com/office/officeart/2005/8/layout/radial4"/>
    <dgm:cxn modelId="{D4D89B75-A0CF-4DA8-BCEF-86E8CD8959FB}" type="presParOf" srcId="{03E80DBA-C827-4BDD-8BB8-70AE122E80F5}" destId="{5247E22C-8AC9-43FF-BA42-B299EAC63542}" srcOrd="4" destOrd="0" presId="urn:microsoft.com/office/officeart/2005/8/layout/radial4"/>
    <dgm:cxn modelId="{32F4305C-1A33-4526-88EE-73846EA773E7}" type="presParOf" srcId="{03E80DBA-C827-4BDD-8BB8-70AE122E80F5}" destId="{AB71A31B-AD19-45AF-B7A0-E8029F0CF215}" srcOrd="5" destOrd="0" presId="urn:microsoft.com/office/officeart/2005/8/layout/radial4"/>
    <dgm:cxn modelId="{E03F742F-E4DD-4C07-8714-A137AF03655D}" type="presParOf" srcId="{03E80DBA-C827-4BDD-8BB8-70AE122E80F5}" destId="{F3C0F7A7-BAAA-4D55-9048-A46D0116A547}" srcOrd="6" destOrd="0" presId="urn:microsoft.com/office/officeart/2005/8/layout/radial4"/>
    <dgm:cxn modelId="{99C5FE81-6484-4316-B602-A7D05BE9B6ED}" type="presParOf" srcId="{03E80DBA-C827-4BDD-8BB8-70AE122E80F5}" destId="{F7A490DC-DD9C-489C-B13A-30175043A940}" srcOrd="7" destOrd="0" presId="urn:microsoft.com/office/officeart/2005/8/layout/radial4"/>
    <dgm:cxn modelId="{25B0D13A-C975-4FB5-A925-D837253A175E}" type="presParOf" srcId="{03E80DBA-C827-4BDD-8BB8-70AE122E80F5}" destId="{A149D5D2-28A3-47DD-8F46-04D193B4AF14}" srcOrd="8" destOrd="0" presId="urn:microsoft.com/office/officeart/2005/8/layout/radial4"/>
    <dgm:cxn modelId="{01E851D9-CA51-42A3-888A-4F2E3652EB4E}" type="presParOf" srcId="{03E80DBA-C827-4BDD-8BB8-70AE122E80F5}" destId="{E484B7BA-1BC7-470F-ABED-47D4A6F945CC}" srcOrd="9" destOrd="0" presId="urn:microsoft.com/office/officeart/2005/8/layout/radial4"/>
    <dgm:cxn modelId="{7576FE5D-9484-413A-A2F6-0210A8B823F7}" type="presParOf" srcId="{03E80DBA-C827-4BDD-8BB8-70AE122E80F5}" destId="{6AD619D8-F70B-46C8-8352-F62B2CE4E4E9}" srcOrd="10" destOrd="0" presId="urn:microsoft.com/office/officeart/2005/8/layout/radial4"/>
    <dgm:cxn modelId="{545017A7-180B-417A-BE94-251583D4438A}" type="presParOf" srcId="{03E80DBA-C827-4BDD-8BB8-70AE122E80F5}" destId="{FDF48CC9-1773-4477-83EC-4D96B71B7163}" srcOrd="11" destOrd="0" presId="urn:microsoft.com/office/officeart/2005/8/layout/radial4"/>
    <dgm:cxn modelId="{22F838BB-68DC-4DA6-97F6-FB6E0CCB01F8}" type="presParOf" srcId="{03E80DBA-C827-4BDD-8BB8-70AE122E80F5}" destId="{5A7A3BB0-2DF4-48DF-9A6B-0974F68554BB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2ED9D11-A08C-4658-8EFF-FCF672CFA2F8}">
      <dsp:nvSpPr>
        <dsp:cNvPr id="0" name=""/>
        <dsp:cNvSpPr/>
      </dsp:nvSpPr>
      <dsp:spPr>
        <a:xfrm>
          <a:off x="2088674" y="2073301"/>
          <a:ext cx="4026246" cy="2628167"/>
        </a:xfrm>
        <a:prstGeom prst="ellipse">
          <a:avLst/>
        </a:prstGeom>
        <a:blipFill rotWithShape="0">
          <a:blip xmlns:r="http://schemas.openxmlformats.org/officeDocument/2006/relationships" r:embed="rId1">
            <a:extLst/>
          </a:blip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Реализация                                                                                                                                                                    ІІ фазы Проекта ЕС/ПРООН «Местное развитие, ориентированное на громаду-ІІ»</a:t>
          </a:r>
          <a:endParaRPr lang="uk-UA" sz="2400" i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088674" y="2073301"/>
        <a:ext cx="4026246" cy="2628167"/>
      </dsp:txXfrm>
    </dsp:sp>
    <dsp:sp modelId="{CCC0FC43-2D7F-4E87-B2C0-26E857618EEA}">
      <dsp:nvSpPr>
        <dsp:cNvPr id="0" name=""/>
        <dsp:cNvSpPr/>
      </dsp:nvSpPr>
      <dsp:spPr>
        <a:xfrm rot="7715080">
          <a:off x="1283672" y="4560150"/>
          <a:ext cx="1782079" cy="67394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640368F-0661-4621-BF81-2C1999E5CA87}">
      <dsp:nvSpPr>
        <dsp:cNvPr id="0" name=""/>
        <dsp:cNvSpPr/>
      </dsp:nvSpPr>
      <dsp:spPr>
        <a:xfrm>
          <a:off x="216452" y="5025599"/>
          <a:ext cx="2071577" cy="9344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i="1" kern="1200" dirty="0" smtClean="0">
              <a:latin typeface="Times New Roman" pitchFamily="18" charset="0"/>
              <a:cs typeface="Times New Roman" pitchFamily="18" charset="0"/>
            </a:rPr>
            <a:t>Привлечено </a:t>
          </a:r>
          <a:r>
            <a:rPr lang="ru-RU" sz="1800" b="1" i="1" kern="1200" dirty="0" err="1" smtClean="0">
              <a:latin typeface="Times New Roman" pitchFamily="18" charset="0"/>
              <a:cs typeface="Times New Roman" pitchFamily="18" charset="0"/>
            </a:rPr>
            <a:t>грантовых</a:t>
          </a:r>
          <a:r>
            <a:rPr lang="ru-RU" sz="1800" i="1" kern="1200" dirty="0" smtClean="0">
              <a:latin typeface="Times New Roman" pitchFamily="18" charset="0"/>
              <a:cs typeface="Times New Roman" pitchFamily="18" charset="0"/>
            </a:rPr>
            <a:t> средств на сумму                                                           </a:t>
          </a:r>
          <a:r>
            <a:rPr lang="ru-RU" sz="1800" b="1" i="1" kern="1200" dirty="0" smtClean="0">
              <a:latin typeface="Times New Roman" pitchFamily="18" charset="0"/>
              <a:cs typeface="Times New Roman" pitchFamily="18" charset="0"/>
            </a:rPr>
            <a:t>5,96 </a:t>
          </a:r>
          <a:r>
            <a:rPr lang="ru-RU" sz="1800" b="1" i="1" kern="1200" dirty="0" err="1" smtClean="0">
              <a:latin typeface="Times New Roman" pitchFamily="18" charset="0"/>
              <a:cs typeface="Times New Roman" pitchFamily="18" charset="0"/>
            </a:rPr>
            <a:t>млн.грн</a:t>
          </a:r>
          <a:r>
            <a:rPr lang="ru-RU" sz="1600" i="1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uk-UA" sz="1600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6452" y="5025599"/>
        <a:ext cx="2071577" cy="934498"/>
      </dsp:txXfrm>
    </dsp:sp>
    <dsp:sp modelId="{3E749FB8-B100-4679-9172-26A8929FD82A}">
      <dsp:nvSpPr>
        <dsp:cNvPr id="0" name=""/>
        <dsp:cNvSpPr/>
      </dsp:nvSpPr>
      <dsp:spPr>
        <a:xfrm rot="10632126">
          <a:off x="1384362" y="3180446"/>
          <a:ext cx="1125238" cy="67394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247E22C-8AC9-43FF-BA42-B299EAC63542}">
      <dsp:nvSpPr>
        <dsp:cNvPr id="0" name=""/>
        <dsp:cNvSpPr/>
      </dsp:nvSpPr>
      <dsp:spPr>
        <a:xfrm>
          <a:off x="437" y="2361305"/>
          <a:ext cx="1809093" cy="23646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i="1" kern="1200" dirty="0" smtClean="0">
              <a:latin typeface="Times New Roman" pitchFamily="18" charset="0"/>
              <a:cs typeface="Times New Roman" pitchFamily="18" charset="0"/>
            </a:rPr>
            <a:t>В проекте принимают участие </a:t>
          </a:r>
          <a:r>
            <a:rPr lang="ru-RU" sz="1800" b="1" i="1" kern="1200" dirty="0" smtClean="0">
              <a:latin typeface="Times New Roman" pitchFamily="18" charset="0"/>
              <a:cs typeface="Times New Roman" pitchFamily="18" charset="0"/>
            </a:rPr>
            <a:t>9 основных </a:t>
          </a:r>
          <a:r>
            <a:rPr lang="ru-RU" sz="1800" i="1" kern="1200" dirty="0" smtClean="0">
              <a:latin typeface="Times New Roman" pitchFamily="18" charset="0"/>
              <a:cs typeface="Times New Roman" pitchFamily="18" charset="0"/>
            </a:rPr>
            <a:t>районов Запорожской области и </a:t>
          </a:r>
          <a:r>
            <a:rPr lang="ru-RU" sz="1800" b="1" i="1" kern="1200" dirty="0" smtClean="0">
              <a:latin typeface="Times New Roman" pitchFamily="18" charset="0"/>
              <a:cs typeface="Times New Roman" pitchFamily="18" charset="0"/>
            </a:rPr>
            <a:t>3 </a:t>
          </a:r>
          <a:r>
            <a:rPr lang="ru-RU" sz="1800" b="1" i="1" kern="1200" dirty="0" err="1" smtClean="0">
              <a:latin typeface="Times New Roman" pitchFamily="18" charset="0"/>
              <a:cs typeface="Times New Roman" pitchFamily="18" charset="0"/>
            </a:rPr>
            <a:t>района-репликанта</a:t>
          </a:r>
          <a:endParaRPr lang="uk-UA" sz="18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7" y="2361305"/>
        <a:ext cx="1809093" cy="2364624"/>
      </dsp:txXfrm>
    </dsp:sp>
    <dsp:sp modelId="{AB71A31B-AD19-45AF-B7A0-E8029F0CF215}">
      <dsp:nvSpPr>
        <dsp:cNvPr id="0" name=""/>
        <dsp:cNvSpPr/>
      </dsp:nvSpPr>
      <dsp:spPr>
        <a:xfrm rot="16747820">
          <a:off x="3881851" y="1431956"/>
          <a:ext cx="1384897" cy="67394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3C0F7A7-BAAA-4D55-9048-A46D0116A547}">
      <dsp:nvSpPr>
        <dsp:cNvPr id="0" name=""/>
        <dsp:cNvSpPr/>
      </dsp:nvSpPr>
      <dsp:spPr>
        <a:xfrm>
          <a:off x="3384375" y="273066"/>
          <a:ext cx="2320023" cy="7209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i="1" kern="1200" dirty="0" smtClean="0">
              <a:latin typeface="Times New Roman" pitchFamily="18" charset="0"/>
              <a:cs typeface="Times New Roman" pitchFamily="18" charset="0"/>
            </a:rPr>
            <a:t>Реализованы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latin typeface="Times New Roman" pitchFamily="18" charset="0"/>
              <a:cs typeface="Times New Roman" pitchFamily="18" charset="0"/>
            </a:rPr>
            <a:t>45 проектов </a:t>
          </a:r>
          <a:r>
            <a:rPr lang="ru-RU" sz="18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uk-UA" sz="1800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384375" y="273066"/>
        <a:ext cx="2320023" cy="720949"/>
      </dsp:txXfrm>
    </dsp:sp>
    <dsp:sp modelId="{F7A490DC-DD9C-489C-B13A-30175043A940}">
      <dsp:nvSpPr>
        <dsp:cNvPr id="0" name=""/>
        <dsp:cNvSpPr/>
      </dsp:nvSpPr>
      <dsp:spPr>
        <a:xfrm rot="13573070">
          <a:off x="1932535" y="1711032"/>
          <a:ext cx="1379163" cy="67394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149D5D2-28A3-47DD-8F46-04D193B4AF14}">
      <dsp:nvSpPr>
        <dsp:cNvPr id="0" name=""/>
        <dsp:cNvSpPr/>
      </dsp:nvSpPr>
      <dsp:spPr>
        <a:xfrm>
          <a:off x="864540" y="777116"/>
          <a:ext cx="2319559" cy="8850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i="1" kern="1200" dirty="0" smtClean="0">
              <a:latin typeface="Times New Roman" pitchFamily="18" charset="0"/>
              <a:cs typeface="Times New Roman" pitchFamily="18" charset="0"/>
            </a:rPr>
            <a:t>Из ожидаемой суммы </a:t>
          </a:r>
          <a:r>
            <a:rPr lang="ru-RU" sz="1800" i="1" kern="1200" dirty="0" err="1" smtClean="0">
              <a:latin typeface="Times New Roman" pitchFamily="18" charset="0"/>
              <a:cs typeface="Times New Roman" pitchFamily="18" charset="0"/>
            </a:rPr>
            <a:t>софинансирования</a:t>
          </a:r>
          <a:r>
            <a:rPr lang="ru-RU" sz="1800" i="1" kern="1200" dirty="0" smtClean="0">
              <a:latin typeface="Times New Roman" pitchFamily="18" charset="0"/>
              <a:cs typeface="Times New Roman" pitchFamily="18" charset="0"/>
            </a:rPr>
            <a:t> (10,2 млн. грн.) </a:t>
          </a:r>
          <a:r>
            <a:rPr lang="ru-RU" sz="1800" b="1" i="1" kern="1200" dirty="0" smtClean="0">
              <a:latin typeface="Times New Roman" pitchFamily="18" charset="0"/>
              <a:cs typeface="Times New Roman" pitchFamily="18" charset="0"/>
            </a:rPr>
            <a:t>освоено 9 млн. </a:t>
          </a:r>
          <a:r>
            <a:rPr lang="ru-RU" sz="1800" b="1" i="1" kern="1200" dirty="0" err="1" smtClean="0">
              <a:latin typeface="Times New Roman" pitchFamily="18" charset="0"/>
              <a:cs typeface="Times New Roman" pitchFamily="18" charset="0"/>
            </a:rPr>
            <a:t>грн</a:t>
          </a:r>
          <a:r>
            <a:rPr lang="ru-RU" sz="1600" b="1" i="1" kern="1200" dirty="0" smtClean="0">
              <a:latin typeface="Times New Roman" pitchFamily="18" charset="0"/>
              <a:cs typeface="Times New Roman" pitchFamily="18" charset="0"/>
            </a:rPr>
            <a:t>. </a:t>
          </a:r>
          <a:endParaRPr lang="uk-UA" sz="18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864540" y="777116"/>
        <a:ext cx="2319559" cy="885090"/>
      </dsp:txXfrm>
    </dsp:sp>
    <dsp:sp modelId="{E484B7BA-1BC7-470F-ABED-47D4A6F945CC}">
      <dsp:nvSpPr>
        <dsp:cNvPr id="0" name=""/>
        <dsp:cNvSpPr/>
      </dsp:nvSpPr>
      <dsp:spPr>
        <a:xfrm rot="21150996">
          <a:off x="6134322" y="2710961"/>
          <a:ext cx="1103248" cy="67394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AD619D8-F70B-46C8-8352-F62B2CE4E4E9}">
      <dsp:nvSpPr>
        <dsp:cNvPr id="0" name=""/>
        <dsp:cNvSpPr/>
      </dsp:nvSpPr>
      <dsp:spPr>
        <a:xfrm>
          <a:off x="5761090" y="993152"/>
          <a:ext cx="2943563" cy="39658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defTabSz="800100">
            <a:spcBef>
              <a:spcPct val="0"/>
            </a:spcBef>
            <a:spcAft>
              <a:spcPts val="0"/>
            </a:spcAft>
          </a:pPr>
          <a:r>
            <a:rPr lang="ru-RU" sz="1800" b="1" i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15 проектов </a:t>
          </a:r>
          <a:r>
            <a:rPr lang="ru-RU" sz="1800" b="1" i="1" kern="1200" dirty="0" smtClean="0">
              <a:latin typeface="Times New Roman" pitchFamily="18" charset="0"/>
              <a:cs typeface="Times New Roman" pitchFamily="18" charset="0"/>
            </a:rPr>
            <a:t>- </a:t>
          </a:r>
          <a:r>
            <a:rPr lang="ru-RU" sz="1800" i="1" kern="1200" dirty="0" smtClean="0">
              <a:latin typeface="Times New Roman" pitchFamily="18" charset="0"/>
              <a:cs typeface="Times New Roman" pitchFamily="18" charset="0"/>
            </a:rPr>
            <a:t>реконструкция уличного освещения</a:t>
          </a:r>
        </a:p>
        <a:p>
          <a:pPr lvl="0" defTabSz="800100">
            <a:spcBef>
              <a:spcPct val="0"/>
            </a:spcBef>
            <a:spcAft>
              <a:spcPts val="0"/>
            </a:spcAft>
          </a:pPr>
          <a:r>
            <a:rPr lang="ru-RU" sz="1800" b="1" i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10 проектов </a:t>
          </a:r>
          <a:r>
            <a:rPr lang="ru-RU" sz="1800" i="1" kern="1200" dirty="0" smtClean="0">
              <a:latin typeface="Times New Roman" pitchFamily="18" charset="0"/>
              <a:cs typeface="Times New Roman" pitchFamily="18" charset="0"/>
            </a:rPr>
            <a:t>-восстановление систем водоснабжения </a:t>
          </a:r>
        </a:p>
        <a:p>
          <a:pPr lvl="0" defTabSz="800100">
            <a:spcBef>
              <a:spcPct val="0"/>
            </a:spcBef>
            <a:spcAft>
              <a:spcPts val="0"/>
            </a:spcAft>
          </a:pPr>
          <a:r>
            <a:rPr lang="ru-RU" sz="1800" b="1" i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16 проектов </a:t>
          </a:r>
          <a:r>
            <a:rPr lang="ru-RU" sz="1800" b="1" i="1" kern="1200" dirty="0" smtClean="0">
              <a:latin typeface="Times New Roman" pitchFamily="18" charset="0"/>
              <a:cs typeface="Times New Roman" pitchFamily="18" charset="0"/>
            </a:rPr>
            <a:t>- </a:t>
          </a:r>
          <a:r>
            <a:rPr lang="ru-RU" sz="1800" i="1" kern="1200" dirty="0" smtClean="0">
              <a:latin typeface="Times New Roman" pitchFamily="18" charset="0"/>
              <a:cs typeface="Times New Roman" pitchFamily="18" charset="0"/>
            </a:rPr>
            <a:t>капитальные ремонты в детских садах и школах, </a:t>
          </a:r>
        </a:p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i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2 проекта </a:t>
          </a:r>
          <a:r>
            <a:rPr lang="ru-RU" sz="1800" i="1" kern="1200" dirty="0" smtClean="0">
              <a:latin typeface="Times New Roman" pitchFamily="18" charset="0"/>
              <a:cs typeface="Times New Roman" pitchFamily="18" charset="0"/>
            </a:rPr>
            <a:t>– капитальные ремонты в </a:t>
          </a:r>
          <a:r>
            <a:rPr lang="ru-RU" sz="1800" i="1" kern="1200" dirty="0" err="1" smtClean="0">
              <a:latin typeface="Times New Roman" pitchFamily="18" charset="0"/>
              <a:cs typeface="Times New Roman" pitchFamily="18" charset="0"/>
            </a:rPr>
            <a:t>ФАПах</a:t>
          </a:r>
          <a:r>
            <a:rPr lang="ru-RU" sz="1800" i="1" kern="1200" dirty="0" smtClean="0">
              <a:latin typeface="Times New Roman" pitchFamily="18" charset="0"/>
              <a:cs typeface="Times New Roman" pitchFamily="18" charset="0"/>
            </a:rPr>
            <a:t> и амбулаториях.</a:t>
          </a:r>
          <a:r>
            <a:rPr lang="ru-RU" b="1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</a:p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i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2 инновационных проекта по энергосбережению</a:t>
          </a:r>
          <a:endParaRPr lang="uk-UA" sz="18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761090" y="993152"/>
        <a:ext cx="2943563" cy="3965883"/>
      </dsp:txXfrm>
    </dsp:sp>
    <dsp:sp modelId="{FDF48CC9-1773-4477-83EC-4D96B71B7163}">
      <dsp:nvSpPr>
        <dsp:cNvPr id="0" name=""/>
        <dsp:cNvSpPr/>
      </dsp:nvSpPr>
      <dsp:spPr>
        <a:xfrm rot="4009548">
          <a:off x="4323271" y="4519352"/>
          <a:ext cx="1211693" cy="67394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A7A3BB0-2DF4-48DF-9A6B-0974F68554BB}">
      <dsp:nvSpPr>
        <dsp:cNvPr id="0" name=""/>
        <dsp:cNvSpPr/>
      </dsp:nvSpPr>
      <dsp:spPr>
        <a:xfrm>
          <a:off x="2592301" y="5169619"/>
          <a:ext cx="5111695" cy="13242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Во </a:t>
          </a:r>
          <a:r>
            <a:rPr lang="uk-UA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ІІ</a:t>
          </a: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квартале 2014 года – </a:t>
          </a:r>
          <a:r>
            <a:rPr lang="ru-RU" sz="1800" b="1" i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rPr>
            <a:t>начало </a:t>
          </a:r>
          <a:r>
            <a:rPr lang="en-US" sz="1800" b="1" i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rPr>
            <a:t>III </a:t>
          </a:r>
          <a:r>
            <a:rPr lang="ru-RU" sz="1800" b="1" i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rPr>
            <a:t>фазы Проекта ЕС/ПРООН «Местное развитие, ориентированное на громаду» (2014-2017)                </a:t>
          </a: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Общая сумма финансирования – 3,2 </a:t>
          </a:r>
          <a:r>
            <a:rPr lang="ru-RU" sz="18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млн.грн</a:t>
          </a: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 Сферы – ЖКХ, </a:t>
          </a:r>
          <a:r>
            <a:rPr lang="ru-RU" sz="18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энергокомпонент</a:t>
          </a:r>
          <a:endParaRPr lang="uk-UA" sz="18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592301" y="5169619"/>
        <a:ext cx="5111695" cy="13242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6B051-038F-428C-93AA-B2C61397E3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57096-BFD4-464C-BF2B-BBCC7D7586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E1D73-F7F0-4B84-B9B4-B053B2C2D5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58E71-D3D9-4346-9AC9-8118232FDC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6356D-2691-43F2-8028-950277FE74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EBAFF-2525-443F-9C01-8115808AE6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68FA7-6651-4447-8686-2EAE192909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CF10F-68BE-4936-BBA7-D83876EC51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B4C6A9-4703-4C41-A4C1-A70DB96196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ADF78-A54A-48B7-B0C2-5D8A4855E0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1F7FB-7D1E-4D5D-BB90-9DAB02BE15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5F753-7E80-4A2C-ADF0-0C3AB27D0D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BDCBE63-8827-4568-A2D1-7E006B270B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oleObject" Target="../embeddings/_____Microsoft_Office_Excel_97-20031.xls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jpeg"/><Relationship Id="rId2" Type="http://schemas.openxmlformats.org/officeDocument/2006/relationships/tags" Target="../tags/tag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7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30.png"/><Relationship Id="rId4" Type="http://schemas.openxmlformats.org/officeDocument/2006/relationships/image" Target="../media/image1.jpeg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.jpeg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5.jpe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.png"/><Relationship Id="rId4" Type="http://schemas.openxmlformats.org/officeDocument/2006/relationships/image" Target="../media/image34.jpeg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_____Microsoft_Office_Excel_97-20032.xls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_____Microsoft_Office_Excel_97-20033.xls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5.png"/><Relationship Id="rId4" Type="http://schemas.openxmlformats.org/officeDocument/2006/relationships/image" Target="../media/image11.jpe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7.jpe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6" descr="71861005"/>
          <p:cNvPicPr>
            <a:picLocks noChangeAspect="1" noChangeArrowheads="1"/>
          </p:cNvPicPr>
          <p:nvPr/>
        </p:nvPicPr>
        <p:blipFill>
          <a:blip r:embed="rId2" cstate="print">
            <a:lum bright="36000" contrast="-4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2667000"/>
            <a:ext cx="7772400" cy="1470025"/>
          </a:xfrm>
        </p:spPr>
        <p:txBody>
          <a:bodyPr/>
          <a:lstStyle/>
          <a:p>
            <a:pPr eaLnBrk="1" hangingPunct="1"/>
            <a:r>
              <a:rPr lang="ru-RU" sz="3600" b="1" i="1" smtClean="0">
                <a:solidFill>
                  <a:srgbClr val="CC0000"/>
                </a:solidFill>
              </a:rPr>
              <a:t/>
            </a:r>
            <a:br>
              <a:rPr lang="ru-RU" sz="3600" b="1" i="1" smtClean="0">
                <a:solidFill>
                  <a:srgbClr val="CC0000"/>
                </a:solidFill>
              </a:rPr>
            </a:br>
            <a:r>
              <a:rPr lang="ru-RU" sz="3600" b="1" i="1" smtClean="0">
                <a:solidFill>
                  <a:srgbClr val="CC0000"/>
                </a:solidFill>
              </a:rPr>
              <a:t/>
            </a:r>
            <a:br>
              <a:rPr lang="ru-RU" sz="3600" b="1" i="1" smtClean="0">
                <a:solidFill>
                  <a:srgbClr val="CC0000"/>
                </a:solidFill>
              </a:rPr>
            </a:br>
            <a:r>
              <a:rPr lang="ru-RU" sz="3600" b="1" i="1" smtClean="0">
                <a:solidFill>
                  <a:srgbClr val="CC0000"/>
                </a:solidFill>
                <a:latin typeface="Georgia" pitchFamily="18" charset="0"/>
              </a:rPr>
              <a:t>Основные итоги реализации реформ Президента Украины</a:t>
            </a:r>
            <a:br>
              <a:rPr lang="ru-RU" sz="3600" b="1" i="1" smtClean="0">
                <a:solidFill>
                  <a:srgbClr val="CC0000"/>
                </a:solidFill>
                <a:latin typeface="Georgia" pitchFamily="18" charset="0"/>
              </a:rPr>
            </a:br>
            <a:r>
              <a:rPr lang="ru-RU" sz="3600" b="1" i="1" smtClean="0">
                <a:solidFill>
                  <a:srgbClr val="CC0000"/>
                </a:solidFill>
                <a:latin typeface="Georgia" pitchFamily="18" charset="0"/>
              </a:rPr>
              <a:t> в Запорожской области  </a:t>
            </a:r>
            <a:br>
              <a:rPr lang="ru-RU" sz="3600" b="1" i="1" smtClean="0">
                <a:solidFill>
                  <a:srgbClr val="CC0000"/>
                </a:solidFill>
                <a:latin typeface="Georgia" pitchFamily="18" charset="0"/>
              </a:rPr>
            </a:br>
            <a:r>
              <a:rPr lang="ru-RU" sz="3600" b="1" i="1" smtClean="0">
                <a:solidFill>
                  <a:srgbClr val="CC0000"/>
                </a:solidFill>
                <a:latin typeface="Georgia" pitchFamily="18" charset="0"/>
              </a:rPr>
              <a:t>за 2013 год</a:t>
            </a:r>
            <a:br>
              <a:rPr lang="ru-RU" sz="3600" b="1" i="1" smtClean="0">
                <a:solidFill>
                  <a:srgbClr val="CC0000"/>
                </a:solidFill>
                <a:latin typeface="Georgia" pitchFamily="18" charset="0"/>
              </a:rPr>
            </a:br>
            <a:endParaRPr lang="ru-RU" sz="3600" b="1" i="1" smtClean="0">
              <a:solidFill>
                <a:srgbClr val="CC0000"/>
              </a:solidFill>
              <a:latin typeface="Georgia" pitchFamily="18" charset="0"/>
            </a:endParaRP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0"/>
            <a:ext cx="1584325" cy="180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11" descr="71861005"/>
          <p:cNvPicPr>
            <a:picLocks noChangeAspect="1" noChangeArrowheads="1"/>
          </p:cNvPicPr>
          <p:nvPr/>
        </p:nvPicPr>
        <p:blipFill>
          <a:blip r:embed="rId3" cstate="print">
            <a:lum bright="36000" contrast="-4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298" name="Object 3"/>
          <p:cNvGraphicFramePr>
            <a:graphicFrameLocks noChangeAspect="1"/>
          </p:cNvGraphicFramePr>
          <p:nvPr/>
        </p:nvGraphicFramePr>
        <p:xfrm>
          <a:off x="304800" y="1066800"/>
          <a:ext cx="8229600" cy="5943600"/>
        </p:xfrm>
        <a:graphic>
          <a:graphicData uri="http://schemas.openxmlformats.org/presentationml/2006/ole">
            <p:oleObj spid="_x0000_s136195" name="Диаграмма" r:id="rId4" imgW="5467350" imgH="4229100" progId="Excel.Sheet.8">
              <p:embed/>
            </p:oleObj>
          </a:graphicData>
        </a:graphic>
      </p:graphicFrame>
      <p:pic>
        <p:nvPicPr>
          <p:cNvPr id="136196" name="Рисунок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313" y="-7938"/>
            <a:ext cx="587375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7" name="Рисунок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35950" y="0"/>
            <a:ext cx="9588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381000" y="304800"/>
            <a:ext cx="2720975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2438" algn="just"/>
            <a:endParaRPr lang="ru-RU" sz="1200">
              <a:latin typeface="Times New Roman" pitchFamily="18" charset="0"/>
            </a:endParaRPr>
          </a:p>
          <a:p>
            <a:pPr indent="452438" algn="just"/>
            <a:r>
              <a:rPr lang="ru-RU" sz="1600" b="1" i="1">
                <a:latin typeface="Times New Roman" pitchFamily="18" charset="0"/>
              </a:rPr>
              <a:t>В 2013 году впервые за последние годы область заняла   </a:t>
            </a:r>
            <a:r>
              <a:rPr lang="ru-RU" sz="1800" b="1" i="1">
                <a:solidFill>
                  <a:srgbClr val="CC0000"/>
                </a:solidFill>
                <a:latin typeface="Times New Roman" pitchFamily="18" charset="0"/>
              </a:rPr>
              <a:t>3 место</a:t>
            </a:r>
            <a:r>
              <a:rPr lang="ru-RU" sz="1600" b="1" i="1">
                <a:latin typeface="Times New Roman" pitchFamily="18" charset="0"/>
              </a:rPr>
              <a:t> среди регионов Украины</a:t>
            </a:r>
          </a:p>
          <a:p>
            <a:pPr indent="452438"/>
            <a:endParaRPr lang="ru-RU" sz="1600" b="1" i="1">
              <a:latin typeface="Times New Roman" pitchFamily="18" charset="0"/>
            </a:endParaRP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3886200" y="533400"/>
            <a:ext cx="47244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indent="452438" algn="ctr">
              <a:defRPr/>
            </a:pPr>
            <a:r>
              <a:rPr lang="ru-RU" sz="1600" b="1">
                <a:solidFill>
                  <a:srgbClr val="CC0000"/>
                </a:solidFill>
                <a:latin typeface="Georgia" pitchFamily="18" charset="0"/>
              </a:rPr>
              <a:t>Объем реализованной промышленной продукции по регионам Украины в 2013 году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12298" grpId="0"/>
      <p:bldP spid="1229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8" descr="71861005"/>
          <p:cNvPicPr>
            <a:picLocks noChangeAspect="1" noChangeArrowheads="1"/>
          </p:cNvPicPr>
          <p:nvPr/>
        </p:nvPicPr>
        <p:blipFill>
          <a:blip r:embed="rId2" cstate="print">
            <a:lum bright="36000" contrast="-4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-7938"/>
            <a:ext cx="684212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08963" y="0"/>
            <a:ext cx="1116012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 Box 9"/>
          <p:cNvSpPr txBox="1">
            <a:spLocks noChangeArrowheads="1"/>
          </p:cNvSpPr>
          <p:nvPr/>
        </p:nvSpPr>
        <p:spPr bwMode="auto">
          <a:xfrm>
            <a:off x="228600" y="5105400"/>
            <a:ext cx="5473700" cy="1692275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Tx/>
              <a:buChar char="•"/>
            </a:pPr>
            <a:r>
              <a:rPr lang="ru-RU" sz="1400" b="1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ru-RU" sz="1500" b="1">
                <a:solidFill>
                  <a:srgbClr val="000099"/>
                </a:solidFill>
                <a:latin typeface="Times New Roman" pitchFamily="18" charset="0"/>
              </a:rPr>
              <a:t>КП «НПК «Искра» по итогам 9 месяцев 2013 вышло на безубыточную деятельность, темп объемов производства вырос на 24,2 % по сравнению с аналогичным периодом 2012 года.</a:t>
            </a:r>
          </a:p>
          <a:p>
            <a:pPr algn="just">
              <a:buFontTx/>
              <a:buChar char="•"/>
            </a:pPr>
            <a:r>
              <a:rPr lang="ru-RU" sz="1500" b="1">
                <a:solidFill>
                  <a:srgbClr val="000099"/>
                </a:solidFill>
                <a:latin typeface="Times New Roman" pitchFamily="18" charset="0"/>
              </a:rPr>
              <a:t> За декабрь 2013 года - январь 2014 на ГП «Радиоприбор» погашена задолженность по заработной плате в сумме                         12 млн. грн.</a:t>
            </a:r>
          </a:p>
        </p:txBody>
      </p:sp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125" y="836613"/>
            <a:ext cx="2303463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Text Box 11"/>
          <p:cNvSpPr txBox="1">
            <a:spLocks noChangeArrowheads="1"/>
          </p:cNvSpPr>
          <p:nvPr/>
        </p:nvSpPr>
        <p:spPr bwMode="auto">
          <a:xfrm>
            <a:off x="250825" y="1052513"/>
            <a:ext cx="6265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Tx/>
              <a:buChar char="•"/>
            </a:pPr>
            <a:r>
              <a:rPr lang="ru-RU" sz="1500">
                <a:latin typeface="Times New Roman" pitchFamily="18" charset="0"/>
              </a:rPr>
              <a:t> </a:t>
            </a:r>
            <a:r>
              <a:rPr lang="ru-RU" sz="1500" b="1">
                <a:solidFill>
                  <a:srgbClr val="800000"/>
                </a:solidFill>
                <a:latin typeface="Times New Roman" pitchFamily="18" charset="0"/>
              </a:rPr>
              <a:t>С 01.03.2013 ПАО «Запорожский завод ферросплавов» благодаря установлению льготного тарифа на электроэнергию возобновило производство. </a:t>
            </a:r>
          </a:p>
        </p:txBody>
      </p:sp>
      <p:sp>
        <p:nvSpPr>
          <p:cNvPr id="24583" name="Text Box 12"/>
          <p:cNvSpPr txBox="1">
            <a:spLocks noChangeArrowheads="1"/>
          </p:cNvSpPr>
          <p:nvPr/>
        </p:nvSpPr>
        <p:spPr bwMode="auto">
          <a:xfrm>
            <a:off x="2339975" y="1844675"/>
            <a:ext cx="4176713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Tx/>
              <a:buChar char="•"/>
            </a:pPr>
            <a:r>
              <a:rPr lang="ru-RU" sz="1500">
                <a:latin typeface="Times New Roman" pitchFamily="18" charset="0"/>
              </a:rPr>
              <a:t> </a:t>
            </a:r>
            <a:r>
              <a:rPr lang="ru-RU" sz="1500" b="1">
                <a:solidFill>
                  <a:srgbClr val="000066"/>
                </a:solidFill>
                <a:latin typeface="Times New Roman" pitchFamily="18" charset="0"/>
              </a:rPr>
              <a:t>Введено в действие решение Межведомственной комиссии по международной торговле от 28.04.2012 о применении специальных мер по импорту в Украину легковых автомобилей независимо от страны происхождения и экспорта, введен утилизационный сбор на автомобили, что позволит восстановить объемы производства на ПАО «ЗАЗ». </a:t>
            </a:r>
          </a:p>
        </p:txBody>
      </p:sp>
      <p:pic>
        <p:nvPicPr>
          <p:cNvPr id="10253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825" y="1916113"/>
            <a:ext cx="2160588" cy="201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5" name="Text Box 14"/>
          <p:cNvSpPr txBox="1">
            <a:spLocks noChangeArrowheads="1"/>
          </p:cNvSpPr>
          <p:nvPr/>
        </p:nvSpPr>
        <p:spPr bwMode="auto">
          <a:xfrm>
            <a:off x="323850" y="4076700"/>
            <a:ext cx="62642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sz="1500">
                <a:latin typeface="Times New Roman" pitchFamily="18" charset="0"/>
              </a:rPr>
              <a:t> </a:t>
            </a:r>
            <a:r>
              <a:rPr lang="ru-RU" sz="1500" b="1">
                <a:solidFill>
                  <a:srgbClr val="003300"/>
                </a:solidFill>
                <a:latin typeface="Times New Roman" pitchFamily="18" charset="0"/>
              </a:rPr>
              <a:t>19.11.2013 проведена государственная регистрация ООО «Запорожский титано-магниевый комбинат».                                               С 1.01.2014 предприятие начало работу. Инвестором в уставный фонд внесены  60 млн. $</a:t>
            </a:r>
          </a:p>
        </p:txBody>
      </p:sp>
      <p:pic>
        <p:nvPicPr>
          <p:cNvPr id="10255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59563" y="3068638"/>
            <a:ext cx="23399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6" name="Text Box 16"/>
          <p:cNvSpPr txBox="1">
            <a:spLocks noChangeArrowheads="1"/>
          </p:cNvSpPr>
          <p:nvPr/>
        </p:nvSpPr>
        <p:spPr bwMode="auto">
          <a:xfrm>
            <a:off x="1143000" y="152400"/>
            <a:ext cx="6659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ПРОЭКТЫ ПРОМ</a:t>
            </a:r>
            <a:r>
              <a:rPr lang="ru-RU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ЫШЛЕННОСТИ</a:t>
            </a:r>
          </a:p>
        </p:txBody>
      </p:sp>
      <p:pic>
        <p:nvPicPr>
          <p:cNvPr id="10257" name="Picture 1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5000" y="4953000"/>
            <a:ext cx="3249613" cy="168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5" name="Picture 18" descr="71861005"/>
          <p:cNvPicPr>
            <a:picLocks noChangeAspect="1" noChangeArrowheads="1"/>
          </p:cNvPicPr>
          <p:nvPr/>
        </p:nvPicPr>
        <p:blipFill>
          <a:blip r:embed="rId4" cstate="print">
            <a:lum bright="36000" contrast="-4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5234" name="Object 2"/>
          <p:cNvGraphicFramePr>
            <a:graphicFrameLocks/>
          </p:cNvGraphicFramePr>
          <p:nvPr/>
        </p:nvGraphicFramePr>
        <p:xfrm>
          <a:off x="0" y="0"/>
          <a:ext cx="146050" cy="158750"/>
        </p:xfrm>
        <a:graphic>
          <a:graphicData uri="http://schemas.openxmlformats.org/presentationml/2006/ole">
            <p:oleObj spid="_x0000_s95234" name="think-cell Slide" r:id="rId5" imgW="360" imgH="360" progId="">
              <p:embed/>
            </p:oleObj>
          </a:graphicData>
        </a:graphic>
      </p:graphicFrame>
      <p:sp>
        <p:nvSpPr>
          <p:cNvPr id="7" name="Прямоугольник 6" hidden="1"/>
          <p:cNvSpPr/>
          <p:nvPr>
            <p:custDataLst>
              <p:tags r:id="rId2"/>
            </p:custDataLst>
          </p:nvPr>
        </p:nvSpPr>
        <p:spPr bwMode="auto">
          <a:xfrm>
            <a:off x="0" y="0"/>
            <a:ext cx="1460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endParaRPr lang="ru-RU" sz="1000" dirty="0">
              <a:solidFill>
                <a:srgbClr val="FFFFFF"/>
              </a:solidFill>
              <a:sym typeface="Arial"/>
            </a:endParaRPr>
          </a:p>
        </p:txBody>
      </p:sp>
      <p:pic>
        <p:nvPicPr>
          <p:cNvPr id="9523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8890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8836025" y="0"/>
            <a:ext cx="180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none" lIns="90000" tIns="46800" rIns="90000" bIns="46800">
            <a:spAutoFit/>
          </a:bodyPr>
          <a:lstStyle/>
          <a:p>
            <a:pPr>
              <a:defRPr/>
            </a:pPr>
            <a:endParaRPr lang="ru-RU" sz="1800"/>
          </a:p>
        </p:txBody>
      </p:sp>
      <p:pic>
        <p:nvPicPr>
          <p:cNvPr id="9227" name="Picture 11" descr="img_6119_13848505508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7400" y="2590800"/>
            <a:ext cx="29400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05400" y="762000"/>
            <a:ext cx="2647950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0" y="1150938"/>
            <a:ext cx="5184775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000" b="1" i="1" u="sng">
                <a:solidFill>
                  <a:srgbClr val="990000"/>
                </a:solidFill>
                <a:latin typeface="Times New Roman" pitchFamily="18" charset="0"/>
              </a:rPr>
              <a:t>Достигнуты результаты:</a:t>
            </a:r>
          </a:p>
          <a:p>
            <a:endParaRPr lang="ru-RU" sz="2000" b="1" i="1" u="sng">
              <a:solidFill>
                <a:srgbClr val="990000"/>
              </a:solidFill>
              <a:latin typeface="Times New Roman" pitchFamily="18" charset="0"/>
            </a:endParaRPr>
          </a:p>
          <a:p>
            <a:r>
              <a:rPr lang="ru-RU" sz="1600" b="1">
                <a:latin typeface="Times New Roman" pitchFamily="18" charset="0"/>
              </a:rPr>
              <a:t>Запорожский аэропорт передан в коммунальную собственность</a:t>
            </a:r>
          </a:p>
          <a:p>
            <a:r>
              <a:rPr lang="ru-RU" sz="1600" b="1">
                <a:latin typeface="Times New Roman" pitchFamily="18" charset="0"/>
              </a:rPr>
              <a:t>Отремонтированы участки взлетно-посадочной полосы;</a:t>
            </a:r>
          </a:p>
          <a:p>
            <a:pPr>
              <a:buFontTx/>
              <a:buChar char="•"/>
            </a:pPr>
            <a:r>
              <a:rPr lang="ru-RU" sz="1600" b="1">
                <a:latin typeface="Times New Roman" pitchFamily="18" charset="0"/>
              </a:rPr>
              <a:t>Установлен кольцевой транспортер для выдачи багажа;</a:t>
            </a:r>
          </a:p>
          <a:p>
            <a:pPr>
              <a:buFontTx/>
              <a:buChar char="•"/>
            </a:pPr>
            <a:r>
              <a:rPr lang="ru-RU" sz="1600" b="1">
                <a:latin typeface="Times New Roman" pitchFamily="18" charset="0"/>
              </a:rPr>
              <a:t>Организована работа комфортабельного автобуса;</a:t>
            </a:r>
          </a:p>
          <a:p>
            <a:pPr>
              <a:buFontTx/>
              <a:buChar char="•"/>
            </a:pPr>
            <a:r>
              <a:rPr lang="ru-RU" sz="1600" b="1">
                <a:latin typeface="Times New Roman" pitchFamily="18" charset="0"/>
              </a:rPr>
              <a:t>Установлено три интроскопа для досмотра багажа пассажиров;</a:t>
            </a:r>
          </a:p>
          <a:p>
            <a:pPr>
              <a:buFontTx/>
              <a:buChar char="•"/>
            </a:pPr>
            <a:r>
              <a:rPr lang="ru-RU" sz="1600" b="1">
                <a:latin typeface="Times New Roman" pitchFamily="18" charset="0"/>
              </a:rPr>
              <a:t>Обеспечена стабильная выплата заработной платы на предприятии;</a:t>
            </a:r>
          </a:p>
          <a:p>
            <a:pPr>
              <a:buFontTx/>
              <a:buChar char="•"/>
            </a:pPr>
            <a:r>
              <a:rPr lang="ru-RU" sz="1600" b="1">
                <a:latin typeface="Times New Roman" pitchFamily="18" charset="0"/>
              </a:rPr>
              <a:t>Увеличены производственные показатели по предприятию: принято 1936 судов (+ 30 %), предоставлено услуг 79845 пассажирам (+41 %), обработано 731,3 т грузов (+28 %).</a:t>
            </a:r>
          </a:p>
          <a:p>
            <a:pPr>
              <a:buFontTx/>
              <a:buChar char="•"/>
            </a:pPr>
            <a:r>
              <a:rPr lang="ru-RU" sz="1600" b="1">
                <a:latin typeface="Times New Roman" pitchFamily="18" charset="0"/>
              </a:rPr>
              <a:t> Внедрено скоростное движение поездов «Шкода» сообщением Харьков-Симферополь, Донецк-Симферополь, поездов «Хюндай» - сообщением Днепропетровск-Симферополь. </a:t>
            </a:r>
          </a:p>
          <a:p>
            <a:pPr>
              <a:buFontTx/>
              <a:buChar char="•"/>
            </a:pPr>
            <a:endParaRPr lang="ru-RU" sz="1600" b="1">
              <a:latin typeface="Times New Roman" pitchFamily="18" charset="0"/>
            </a:endParaRPr>
          </a:p>
        </p:txBody>
      </p:sp>
      <p:pic>
        <p:nvPicPr>
          <p:cNvPr id="95242" name="Рисунок 5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08963" y="0"/>
            <a:ext cx="1116012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1" name="Picture 15" descr="Hyundai_ico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29200" y="4648200"/>
            <a:ext cx="2971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69" name="AutoShape 73"/>
          <p:cNvSpPr>
            <a:spLocks noChangeArrowheads="1"/>
          </p:cNvSpPr>
          <p:nvPr/>
        </p:nvSpPr>
        <p:spPr bwMode="auto">
          <a:xfrm>
            <a:off x="1403350" y="115888"/>
            <a:ext cx="6264275" cy="493712"/>
          </a:xfrm>
          <a:prstGeom prst="roundRect">
            <a:avLst>
              <a:gd name="adj" fmla="val 16667"/>
            </a:avLst>
          </a:prstGeom>
          <a:solidFill>
            <a:srgbClr val="0000CC">
              <a:alpha val="76077"/>
            </a:srgbClr>
          </a:solidFill>
          <a:ln w="9525">
            <a:noFill/>
            <a:round/>
            <a:headEnd/>
            <a:tailEnd/>
          </a:ln>
          <a:effectLst>
            <a:prstShdw prst="shdw17" dist="17961" dir="2700000">
              <a:srgbClr val="4D004D"/>
            </a:prstShdw>
          </a:effectLst>
        </p:spPr>
        <p:txBody>
          <a:bodyPr lIns="90000" tIns="46800" rIns="90000" bIns="46800" anchor="ctr"/>
          <a:lstStyle/>
          <a:p>
            <a:pPr algn="ctr"/>
            <a:r>
              <a:rPr lang="uk-UA" b="1">
                <a:solidFill>
                  <a:schemeClr val="bg1"/>
                </a:solidFill>
                <a:latin typeface="Times New Roman" pitchFamily="18" charset="0"/>
              </a:rPr>
              <a:t>ТРАНСПОРТ</a:t>
            </a:r>
            <a:endParaRPr lang="ru-RU" b="1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6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6" descr="71861005"/>
          <p:cNvPicPr>
            <a:picLocks noChangeAspect="1" noChangeArrowheads="1"/>
          </p:cNvPicPr>
          <p:nvPr/>
        </p:nvPicPr>
        <p:blipFill>
          <a:blip r:embed="rId2" cstate="print">
            <a:lum bright="36000" contrast="-4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2" name="Rectangle 2"/>
          <p:cNvSpPr>
            <a:spLocks noChangeArrowheads="1"/>
          </p:cNvSpPr>
          <p:nvPr/>
        </p:nvSpPr>
        <p:spPr bwMode="auto">
          <a:xfrm>
            <a:off x="609600" y="4270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4400">
              <a:solidFill>
                <a:schemeClr val="tx2"/>
              </a:solidFill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Агропромышленный комплекс</a:t>
            </a:r>
            <a:br>
              <a:rPr lang="ru-RU" sz="28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</a:br>
            <a:r>
              <a:rPr lang="ru-RU" sz="2400" b="1" i="1">
                <a:latin typeface="Times New Roman" pitchFamily="18" charset="0"/>
              </a:rPr>
              <a:t>Производство сельскохозяйственных культур</a:t>
            </a:r>
            <a:r>
              <a:rPr lang="uk-UA"/>
              <a:t>  </a:t>
            </a:r>
            <a:endParaRPr lang="ru-RU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4343400" y="1143000"/>
            <a:ext cx="4800600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ru-RU" sz="2000" b="1">
                <a:latin typeface="Times New Roman" pitchFamily="18" charset="0"/>
              </a:rPr>
              <a:t>Валовая продукция отрасли за 2013 год составила </a:t>
            </a:r>
            <a:r>
              <a:rPr lang="uk-UA" sz="2000" b="1">
                <a:latin typeface="Times New Roman" pitchFamily="18" charset="0"/>
              </a:rPr>
              <a:t>9488,7</a:t>
            </a:r>
            <a:r>
              <a:rPr lang="ru-RU" sz="2000" b="1">
                <a:latin typeface="Times New Roman" pitchFamily="18" charset="0"/>
              </a:rPr>
              <a:t> млн. грн. и по сравнению с аналогичным периодом прошлого года увеличилась на                 </a:t>
            </a:r>
            <a:r>
              <a:rPr lang="uk-UA" sz="2000" b="1">
                <a:latin typeface="Times New Roman" pitchFamily="18" charset="0"/>
              </a:rPr>
              <a:t>34,0</a:t>
            </a:r>
            <a:r>
              <a:rPr lang="ru-RU" sz="2000" b="1">
                <a:latin typeface="Times New Roman" pitchFamily="18" charset="0"/>
              </a:rPr>
              <a:t> %. По этому показателю область занимает </a:t>
            </a:r>
            <a:r>
              <a:rPr lang="uk-UA" sz="2000" b="1">
                <a:latin typeface="Times New Roman" pitchFamily="18" charset="0"/>
              </a:rPr>
              <a:t>3</a:t>
            </a:r>
            <a:r>
              <a:rPr lang="ru-RU" sz="2000" b="1">
                <a:latin typeface="Times New Roman" pitchFamily="18" charset="0"/>
              </a:rPr>
              <a:t> место в Украине.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ru-RU" sz="2000" b="1">
                <a:latin typeface="Times New Roman" pitchFamily="18" charset="0"/>
              </a:rPr>
              <a:t>В области намолочено 2110,5 </a:t>
            </a:r>
            <a:r>
              <a:rPr lang="uk-UA" sz="2000" b="1">
                <a:latin typeface="Times New Roman" pitchFamily="18" charset="0"/>
              </a:rPr>
              <a:t>тыс</a:t>
            </a:r>
            <a:r>
              <a:rPr lang="ru-RU" sz="2000" b="1">
                <a:latin typeface="Times New Roman" pitchFamily="18" charset="0"/>
              </a:rPr>
              <a:t>. тонн зерна (</a:t>
            </a:r>
            <a:r>
              <a:rPr lang="uk-UA" sz="2000" b="1">
                <a:latin typeface="Times New Roman" pitchFamily="18" charset="0"/>
              </a:rPr>
              <a:t>в 1,8 раза </a:t>
            </a:r>
            <a:r>
              <a:rPr lang="ru-RU" sz="2000" b="1">
                <a:latin typeface="Times New Roman" pitchFamily="18" charset="0"/>
              </a:rPr>
              <a:t>больше, чем в 2012 году) при урожайности                   23,7 ц/га (в 2012 году – 15,9 ц/га);  921,8 тыс. тонн подсолнечника (на 22,9 % больше, чем в 2012 году) при урожайности – 16,7 ц/га (в 2012              году – 13 ц/га).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ru-RU" sz="2000" b="1">
                <a:latin typeface="Times New Roman" pitchFamily="18" charset="0"/>
              </a:rPr>
              <a:t>По объему сбора зерновых и зернобобовых культур Запорожская область заняла 1</a:t>
            </a:r>
            <a:r>
              <a:rPr lang="uk-UA" sz="2000" b="1">
                <a:latin typeface="Times New Roman" pitchFamily="18" charset="0"/>
              </a:rPr>
              <a:t>5</a:t>
            </a:r>
            <a:r>
              <a:rPr lang="ru-RU" sz="2000" b="1">
                <a:latin typeface="Times New Roman" pitchFamily="18" charset="0"/>
              </a:rPr>
              <a:t> место в Украине, подсолнечника - </a:t>
            </a:r>
            <a:r>
              <a:rPr lang="uk-UA" sz="2000" b="1">
                <a:latin typeface="Times New Roman" pitchFamily="18" charset="0"/>
              </a:rPr>
              <a:t>5</a:t>
            </a:r>
            <a:r>
              <a:rPr lang="ru-RU" sz="2000" b="1">
                <a:latin typeface="Times New Roman" pitchFamily="18" charset="0"/>
              </a:rPr>
              <a:t> место.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uk-UA" sz="2000" b="1">
              <a:latin typeface="Times New Roman" pitchFamily="18" charset="0"/>
            </a:endParaRPr>
          </a:p>
        </p:txBody>
      </p:sp>
      <p:pic>
        <p:nvPicPr>
          <p:cNvPr id="62469" name="Picture 5" descr="20110301170709Kombajn_3b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143000"/>
            <a:ext cx="44958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6" name="Рисунок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13" y="-7938"/>
            <a:ext cx="587375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7" name="Рисунок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35950" y="0"/>
            <a:ext cx="9588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/>
      <p:bldP spid="6246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5" descr="71861005"/>
          <p:cNvPicPr>
            <a:picLocks noChangeAspect="1" noChangeArrowheads="1"/>
          </p:cNvPicPr>
          <p:nvPr/>
        </p:nvPicPr>
        <p:blipFill>
          <a:blip r:embed="rId2" cstate="print">
            <a:lum bright="36000" contrast="-4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uk-UA" sz="2800" b="1" i="1">
                <a:solidFill>
                  <a:srgbClr val="990000"/>
                </a:solidFill>
                <a:latin typeface="Georgia" pitchFamily="18" charset="0"/>
              </a:rPr>
              <a:t>Ж И В О Т Н О В О Д С Т В О </a:t>
            </a:r>
            <a:br>
              <a:rPr lang="uk-UA" sz="2800" b="1" i="1">
                <a:solidFill>
                  <a:srgbClr val="990000"/>
                </a:solidFill>
                <a:latin typeface="Georgia" pitchFamily="18" charset="0"/>
              </a:rPr>
            </a:br>
            <a:r>
              <a:rPr lang="ru-RU" sz="1800" b="1" i="1">
                <a:solidFill>
                  <a:schemeClr val="tx2"/>
                </a:solidFill>
                <a:latin typeface="Times New Roman" pitchFamily="18" charset="0"/>
              </a:rPr>
              <a:t>Модернизация и реконструкция животноводческих ферм и комплексов</a:t>
            </a:r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5588"/>
            <a:ext cx="4495800" cy="510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4572000" y="-2508250"/>
            <a:ext cx="4419600" cy="994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uk-UA" sz="1200" dirty="0"/>
              <a:t>      </a:t>
            </a:r>
          </a:p>
          <a:p>
            <a:pPr algn="just">
              <a:defRPr/>
            </a:pPr>
            <a:endParaRPr lang="uk-UA" sz="1200" dirty="0"/>
          </a:p>
          <a:p>
            <a:pPr algn="just">
              <a:defRPr/>
            </a:pPr>
            <a:endParaRPr lang="uk-UA" sz="1200" dirty="0"/>
          </a:p>
          <a:p>
            <a:pPr algn="just">
              <a:defRPr/>
            </a:pPr>
            <a:endParaRPr lang="uk-UA" sz="1200" dirty="0"/>
          </a:p>
          <a:p>
            <a:pPr algn="just">
              <a:defRPr/>
            </a:pPr>
            <a:endParaRPr lang="uk-UA" sz="1200" dirty="0"/>
          </a:p>
          <a:p>
            <a:pPr algn="just">
              <a:defRPr/>
            </a:pPr>
            <a:endParaRPr lang="uk-UA" sz="1200" dirty="0"/>
          </a:p>
          <a:p>
            <a:pPr algn="just">
              <a:defRPr/>
            </a:pPr>
            <a:endParaRPr lang="uk-UA" sz="1200" dirty="0"/>
          </a:p>
          <a:p>
            <a:pPr algn="just">
              <a:defRPr/>
            </a:pPr>
            <a:endParaRPr lang="uk-UA" sz="1200" dirty="0"/>
          </a:p>
          <a:p>
            <a:pPr algn="just">
              <a:defRPr/>
            </a:pPr>
            <a:endParaRPr lang="uk-UA" sz="1200" dirty="0"/>
          </a:p>
          <a:p>
            <a:pPr algn="just">
              <a:defRPr/>
            </a:pPr>
            <a:endParaRPr lang="uk-UA" sz="1200" dirty="0"/>
          </a:p>
          <a:p>
            <a:pPr algn="just">
              <a:defRPr/>
            </a:pPr>
            <a:endParaRPr lang="uk-UA" sz="1200" dirty="0"/>
          </a:p>
          <a:p>
            <a:pPr algn="just">
              <a:defRPr/>
            </a:pPr>
            <a:endParaRPr lang="uk-UA" sz="1200" dirty="0"/>
          </a:p>
          <a:p>
            <a:pPr algn="just">
              <a:defRPr/>
            </a:pPr>
            <a:endParaRPr lang="uk-UA" sz="1200" dirty="0"/>
          </a:p>
          <a:p>
            <a:pPr algn="just">
              <a:defRPr/>
            </a:pPr>
            <a:endParaRPr lang="uk-UA" sz="1200" dirty="0"/>
          </a:p>
          <a:p>
            <a:pPr algn="just">
              <a:defRPr/>
            </a:pPr>
            <a:endParaRPr lang="uk-UA" sz="1200" dirty="0"/>
          </a:p>
          <a:p>
            <a:pPr algn="just">
              <a:defRPr/>
            </a:pPr>
            <a:endParaRPr lang="uk-UA" sz="1200" dirty="0"/>
          </a:p>
          <a:p>
            <a:pPr algn="just">
              <a:defRPr/>
            </a:pPr>
            <a:endParaRPr lang="uk-UA" sz="1200" dirty="0"/>
          </a:p>
          <a:p>
            <a:pPr algn="just">
              <a:defRPr/>
            </a:pPr>
            <a:endParaRPr lang="uk-UA" sz="1200" dirty="0"/>
          </a:p>
          <a:p>
            <a:pPr algn="just">
              <a:defRPr/>
            </a:pPr>
            <a:endParaRPr lang="ru-RU" sz="1400" b="1" dirty="0">
              <a:latin typeface="Times New Roman" pitchFamily="18" charset="0"/>
            </a:endParaRPr>
          </a:p>
          <a:p>
            <a:pPr algn="just">
              <a:defRPr/>
            </a:pPr>
            <a:r>
              <a:rPr lang="ru-RU" sz="1350" b="1" dirty="0">
                <a:latin typeface="Times New Roman" pitchFamily="18" charset="0"/>
              </a:rPr>
              <a:t>За прошлый год работниками отрасли животноводства по всем основным производственным показателям достигнуты положительные результаты. </a:t>
            </a:r>
          </a:p>
          <a:p>
            <a:pPr algn="just">
              <a:defRPr/>
            </a:pPr>
            <a:r>
              <a:rPr lang="ru-RU" sz="1350" b="1" dirty="0">
                <a:latin typeface="Times New Roman" pitchFamily="18" charset="0"/>
              </a:rPr>
              <a:t>    Увеличено производство: </a:t>
            </a:r>
          </a:p>
          <a:p>
            <a:pPr algn="just">
              <a:defRPr/>
            </a:pPr>
            <a:r>
              <a:rPr lang="ru-RU" sz="1350" b="1" dirty="0">
                <a:latin typeface="Times New Roman" pitchFamily="18" charset="0"/>
              </a:rPr>
              <a:t>     - мяса - на </a:t>
            </a:r>
            <a:r>
              <a:rPr lang="ru-RU" sz="1350" b="1" dirty="0">
                <a:solidFill>
                  <a:srgbClr val="FF0000"/>
                </a:solidFill>
                <a:latin typeface="Times New Roman" pitchFamily="18" charset="0"/>
              </a:rPr>
              <a:t>101,4 %, </a:t>
            </a:r>
          </a:p>
          <a:p>
            <a:pPr algn="just">
              <a:defRPr/>
            </a:pPr>
            <a:r>
              <a:rPr lang="ru-RU" sz="1350" b="1" dirty="0">
                <a:latin typeface="Times New Roman" pitchFamily="18" charset="0"/>
              </a:rPr>
              <a:t>     - молока - на </a:t>
            </a:r>
            <a:r>
              <a:rPr lang="ru-RU" sz="1350" b="1" dirty="0">
                <a:solidFill>
                  <a:srgbClr val="FF0000"/>
                </a:solidFill>
                <a:latin typeface="Times New Roman" pitchFamily="18" charset="0"/>
              </a:rPr>
              <a:t>102,9 %, </a:t>
            </a:r>
          </a:p>
          <a:p>
            <a:pPr algn="just">
              <a:defRPr/>
            </a:pPr>
            <a:r>
              <a:rPr lang="ru-RU" sz="1350" b="1" dirty="0">
                <a:latin typeface="Times New Roman" pitchFamily="18" charset="0"/>
              </a:rPr>
              <a:t>     - яиц - на </a:t>
            </a:r>
            <a:r>
              <a:rPr lang="ru-RU" sz="1350" b="1" dirty="0">
                <a:solidFill>
                  <a:srgbClr val="FF0000"/>
                </a:solidFill>
                <a:latin typeface="Times New Roman" pitchFamily="18" charset="0"/>
              </a:rPr>
              <a:t>100,4</a:t>
            </a:r>
            <a:r>
              <a:rPr lang="ru-RU" sz="1350" b="1" dirty="0">
                <a:latin typeface="Times New Roman" pitchFamily="18" charset="0"/>
              </a:rPr>
              <a:t> </a:t>
            </a:r>
            <a:r>
              <a:rPr lang="ru-RU" sz="1350" b="1" dirty="0">
                <a:solidFill>
                  <a:srgbClr val="FF0000"/>
                </a:solidFill>
                <a:latin typeface="Times New Roman" pitchFamily="18" charset="0"/>
              </a:rPr>
              <a:t>%, </a:t>
            </a:r>
          </a:p>
          <a:p>
            <a:pPr algn="just">
              <a:defRPr/>
            </a:pPr>
            <a:r>
              <a:rPr lang="ru-RU" sz="1350" b="1" dirty="0">
                <a:latin typeface="Times New Roman" pitchFamily="18" charset="0"/>
              </a:rPr>
              <a:t>     - шерсти - на</a:t>
            </a:r>
            <a:r>
              <a:rPr lang="ru-RU" sz="1350" b="1" dirty="0">
                <a:solidFill>
                  <a:srgbClr val="FF0000"/>
                </a:solidFill>
                <a:latin typeface="Times New Roman" pitchFamily="18" charset="0"/>
              </a:rPr>
              <a:t> 112,3%. </a:t>
            </a:r>
          </a:p>
          <a:p>
            <a:pPr algn="just">
              <a:defRPr/>
            </a:pPr>
            <a:r>
              <a:rPr lang="ru-RU" sz="1350" b="1" dirty="0">
                <a:latin typeface="Times New Roman" pitchFamily="18" charset="0"/>
                <a:cs typeface="Times New Roman" pitchFamily="18" charset="0"/>
              </a:rPr>
              <a:t>Обеспечено 100 % выполнение Государственной программы активизации развития экономики на 2013-2014 годы в части модернизации и строительства объектов агропромышленного комплекс, а именно введено в действие: </a:t>
            </a:r>
          </a:p>
          <a:p>
            <a:pPr algn="just">
              <a:defRPr/>
            </a:pPr>
            <a:r>
              <a:rPr lang="ru-RU" sz="135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молочно-доильный цех </a:t>
            </a:r>
            <a:r>
              <a:rPr lang="ru-RU" sz="1350" b="1" dirty="0">
                <a:latin typeface="Times New Roman" pitchFamily="18" charset="0"/>
                <a:cs typeface="Times New Roman" pitchFamily="18" charset="0"/>
              </a:rPr>
              <a:t>в ПАО «Племзавод «Степной» Каменко-Днепровского района (на 1,2 тыс. гол); </a:t>
            </a:r>
          </a:p>
          <a:p>
            <a:pPr algn="just">
              <a:defRPr/>
            </a:pPr>
            <a:r>
              <a:rPr lang="ru-RU" sz="135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птичники</a:t>
            </a:r>
            <a:r>
              <a:rPr lang="ru-RU" sz="1350" b="1" dirty="0">
                <a:latin typeface="Times New Roman" pitchFamily="18" charset="0"/>
                <a:cs typeface="Times New Roman" pitchFamily="18" charset="0"/>
              </a:rPr>
              <a:t> в ОАО «Птицефабрика «Заречна» Гуляйпольского района (на 60 тыс. гол),                          ЗАО «Агропромышленная компания» Ореховского района (на 140 тыс. гол); </a:t>
            </a:r>
          </a:p>
          <a:p>
            <a:pPr algn="just">
              <a:defRPr/>
            </a:pPr>
            <a:r>
              <a:rPr lang="ru-RU" sz="1350" b="1" dirty="0">
                <a:latin typeface="Times New Roman" pitchFamily="18" charset="0"/>
                <a:cs typeface="Times New Roman" pitchFamily="18" charset="0"/>
              </a:rPr>
              <a:t>      - цех по производству кондитерских изделий в ООО «Хлеб Токмака» Токмакского района (на 219 тонн/год); </a:t>
            </a:r>
          </a:p>
          <a:p>
            <a:pPr algn="just">
              <a:defRPr/>
            </a:pPr>
            <a:r>
              <a:rPr lang="ru-RU" sz="135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фруктохранилище</a:t>
            </a:r>
            <a:r>
              <a:rPr lang="ru-RU" sz="1350" b="1" dirty="0">
                <a:latin typeface="Times New Roman" pitchFamily="18" charset="0"/>
                <a:cs typeface="Times New Roman" pitchFamily="18" charset="0"/>
              </a:rPr>
              <a:t> в ООО «Агролюкс» Акимовского района (на 400 тонн).  </a:t>
            </a:r>
          </a:p>
          <a:p>
            <a:pPr algn="just">
              <a:defRPr/>
            </a:pPr>
            <a:r>
              <a:rPr lang="ru-RU" sz="1350" b="1" dirty="0">
                <a:latin typeface="Times New Roman" pitchFamily="18" charset="0"/>
                <a:cs typeface="Times New Roman" pitchFamily="18" charset="0"/>
              </a:rPr>
              <a:t>В результате введения этих объектов в сельской местности создано 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64 </a:t>
            </a:r>
            <a:r>
              <a:rPr lang="ru-RU" sz="1350" b="1" dirty="0">
                <a:latin typeface="Times New Roman" pitchFamily="18" charset="0"/>
                <a:cs typeface="Times New Roman" pitchFamily="18" charset="0"/>
              </a:rPr>
              <a:t>новых рабочих мест.</a:t>
            </a:r>
          </a:p>
          <a:p>
            <a:pPr algn="just">
              <a:defRPr/>
            </a:pPr>
            <a:endParaRPr lang="ru-RU" sz="1600" b="1" dirty="0">
              <a:latin typeface="Times New Roman" pitchFamily="18" charset="0"/>
            </a:endParaRPr>
          </a:p>
          <a:p>
            <a:pPr algn="just">
              <a:defRPr/>
            </a:pPr>
            <a:endParaRPr lang="uk-UA" sz="1600" b="1" dirty="0">
              <a:latin typeface="Times New Roman" pitchFamily="18" charset="0"/>
            </a:endParaRPr>
          </a:p>
        </p:txBody>
      </p:sp>
      <p:pic>
        <p:nvPicPr>
          <p:cNvPr id="98309" name="Рисунок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13" y="-7938"/>
            <a:ext cx="587375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0" name="Рисунок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35950" y="0"/>
            <a:ext cx="9588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/>
      <p:bldP spid="6349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18" descr="71861005"/>
          <p:cNvPicPr>
            <a:picLocks noChangeAspect="1" noChangeArrowheads="1"/>
          </p:cNvPicPr>
          <p:nvPr/>
        </p:nvPicPr>
        <p:blipFill>
          <a:blip r:embed="rId3" cstate="print">
            <a:lum bright="36000" contrast="-4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Admposl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2060575"/>
            <a:ext cx="3455987" cy="243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366" name="Object 6"/>
          <p:cNvGraphicFramePr>
            <a:graphicFrameLocks noChangeAspect="1"/>
          </p:cNvGraphicFramePr>
          <p:nvPr/>
        </p:nvGraphicFramePr>
        <p:xfrm>
          <a:off x="4038600" y="609600"/>
          <a:ext cx="4267200" cy="4038600"/>
        </p:xfrm>
        <a:graphic>
          <a:graphicData uri="http://schemas.openxmlformats.org/presentationml/2006/ole">
            <p:oleObj spid="_x0000_s15366" name="Диаграмма" r:id="rId5" imgW="4029075" imgH="4496003" progId="MSGraph.Chart.8">
              <p:embed followColorScheme="full"/>
            </p:oleObj>
          </a:graphicData>
        </a:graphic>
      </p:graphicFrame>
      <p:sp>
        <p:nvSpPr>
          <p:cNvPr id="15369" name="Text Box 7"/>
          <p:cNvSpPr txBox="1">
            <a:spLocks noChangeArrowheads="1"/>
          </p:cNvSpPr>
          <p:nvPr/>
        </p:nvSpPr>
        <p:spPr bwMode="auto">
          <a:xfrm>
            <a:off x="0" y="762000"/>
            <a:ext cx="43561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>
                <a:latin typeface="Times New Roman" pitchFamily="18" charset="0"/>
              </a:rPr>
              <a:t>В  Запорожской области созданы и функционируют 25 центров предоставления административных услуг</a:t>
            </a:r>
          </a:p>
        </p:txBody>
      </p:sp>
      <p:pic>
        <p:nvPicPr>
          <p:cNvPr id="15368" name="Picture 8" descr="Admposl_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4565650"/>
            <a:ext cx="3455988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9"/>
          <p:cNvSpPr>
            <a:spLocks noChangeArrowheads="1"/>
          </p:cNvSpPr>
          <p:nvPr/>
        </p:nvSpPr>
        <p:spPr bwMode="auto">
          <a:xfrm rot="3240000">
            <a:off x="6085682" y="2753518"/>
            <a:ext cx="1295400" cy="360363"/>
          </a:xfrm>
          <a:prstGeom prst="rightArrow">
            <a:avLst>
              <a:gd name="adj1" fmla="val 50000"/>
              <a:gd name="adj2" fmla="val 89868"/>
            </a:avLst>
          </a:prstGeom>
          <a:solidFill>
            <a:srgbClr val="FF66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7214" name="Picture 46" descr="\\Katerina\гончарук\1231939208_partners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054350" y="3203575"/>
            <a:ext cx="1296144" cy="12961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7215" name="Picture 47" descr="\\Katerina\гончарук\nuzhny-_F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7697805" y="539525"/>
            <a:ext cx="1440159" cy="121434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sp>
        <p:nvSpPr>
          <p:cNvPr id="15379" name="Rectangle 19"/>
          <p:cNvSpPr>
            <a:spLocks noChangeArrowheads="1"/>
          </p:cNvSpPr>
          <p:nvPr/>
        </p:nvSpPr>
        <p:spPr bwMode="auto">
          <a:xfrm>
            <a:off x="0" y="0"/>
            <a:ext cx="8915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sz="3600" b="1" i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Создание условий для развития бизнеса</a:t>
            </a:r>
          </a:p>
        </p:txBody>
      </p:sp>
      <p:pic>
        <p:nvPicPr>
          <p:cNvPr id="15375" name="Рисунок 4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7313" y="-7938"/>
            <a:ext cx="587375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6" name="Рисунок 5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235950" y="0"/>
            <a:ext cx="9588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7" name="Rectangle 22"/>
          <p:cNvSpPr>
            <a:spLocks noChangeArrowheads="1"/>
          </p:cNvSpPr>
          <p:nvPr/>
        </p:nvSpPr>
        <p:spPr bwMode="auto">
          <a:xfrm>
            <a:off x="4267200" y="5257800"/>
            <a:ext cx="4876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000" b="1" u="sng">
                <a:latin typeface="Times New Roman" pitchFamily="18" charset="0"/>
              </a:rPr>
              <a:t>13 тыс. малых </a:t>
            </a:r>
            <a:r>
              <a:rPr lang="en-US" sz="2000" b="1" u="sng">
                <a:latin typeface="Times New Roman" pitchFamily="18" charset="0"/>
              </a:rPr>
              <a:t>&gt; </a:t>
            </a:r>
            <a:r>
              <a:rPr lang="ru-RU" sz="2000" b="1" u="sng">
                <a:latin typeface="Times New Roman" pitchFamily="18" charset="0"/>
              </a:rPr>
              <a:t>700 тыс. средних предприятий</a:t>
            </a:r>
          </a:p>
          <a:p>
            <a:r>
              <a:rPr lang="uk-UA" sz="2000" b="1" u="sng">
                <a:latin typeface="Times New Roman" pitchFamily="18" charset="0"/>
              </a:rPr>
              <a:t>118 </a:t>
            </a:r>
            <a:r>
              <a:rPr lang="ru-RU" sz="2000" b="1" u="sng">
                <a:latin typeface="Times New Roman" pitchFamily="18" charset="0"/>
              </a:rPr>
              <a:t>частных предпринимателей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1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37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5" descr="71861005"/>
          <p:cNvPicPr>
            <a:picLocks noChangeAspect="1" noChangeArrowheads="1"/>
          </p:cNvPicPr>
          <p:nvPr/>
        </p:nvPicPr>
        <p:blipFill>
          <a:blip r:embed="rId2" cstate="print">
            <a:lum bright="36000" contrast="-4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3040063" y="7842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1800"/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574675" y="476250"/>
            <a:ext cx="82645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800" b="1" i="1">
                <a:solidFill>
                  <a:srgbClr val="CC0000"/>
                </a:solidFill>
                <a:latin typeface="Georgia" pitchFamily="18" charset="0"/>
              </a:rPr>
              <a:t>C</a:t>
            </a:r>
            <a:r>
              <a:rPr lang="ru-RU" sz="1800" b="1" i="1">
                <a:solidFill>
                  <a:srgbClr val="CC0000"/>
                </a:solidFill>
                <a:latin typeface="Georgia" pitchFamily="18" charset="0"/>
              </a:rPr>
              <a:t>реднемесячная заработная плата в области за 2013 год по сравнению с 2012 годом выросла на 7,3 % и составила 3142 грн.</a:t>
            </a:r>
          </a:p>
          <a:p>
            <a:pPr algn="ctr"/>
            <a:r>
              <a:rPr lang="ru-RU" sz="1800" b="1" i="1">
                <a:solidFill>
                  <a:srgbClr val="CC0000"/>
                </a:solidFill>
                <a:latin typeface="Georgia" pitchFamily="18" charset="0"/>
              </a:rPr>
              <a:t> По уровню средней заработной платы область стабильно занимает 6 место среди регионов Украины.</a:t>
            </a:r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650" y="1773238"/>
            <a:ext cx="7634288" cy="466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5" name="Рисунок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13" y="-7938"/>
            <a:ext cx="587375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6" name="Рисунок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35950" y="0"/>
            <a:ext cx="9588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1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6" descr="71861005"/>
          <p:cNvPicPr>
            <a:picLocks noChangeAspect="1" noChangeArrowheads="1"/>
          </p:cNvPicPr>
          <p:nvPr/>
        </p:nvPicPr>
        <p:blipFill>
          <a:blip r:embed="rId2" cstate="print">
            <a:lum bright="36000" contrast="-4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3040063" y="7842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1800"/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457200" y="152400"/>
            <a:ext cx="8208963" cy="1190625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800" b="1" i="1">
                <a:solidFill>
                  <a:srgbClr val="CC0000"/>
                </a:solidFill>
                <a:latin typeface="Georgia" pitchFamily="18" charset="0"/>
              </a:rPr>
              <a:t>Общая сумма задолженности по заработной плате на предприятиях области в течение 2013 года уменьшилась на 10,8 млн. грн., или на 20,8 % и на 01.01.2014 составляла 41 млн.</a:t>
            </a:r>
            <a:r>
              <a:rPr lang="ru-RU" sz="1800" b="1" i="1">
                <a:latin typeface="Georgia" pitchFamily="18" charset="0"/>
              </a:rPr>
              <a:t> </a:t>
            </a:r>
            <a:r>
              <a:rPr lang="ru-RU" sz="1800" b="1" i="1">
                <a:solidFill>
                  <a:srgbClr val="CC0000"/>
                </a:solidFill>
                <a:latin typeface="Georgia" pitchFamily="18" charset="0"/>
              </a:rPr>
              <a:t>грн. </a:t>
            </a: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533400" y="5392738"/>
            <a:ext cx="8208963" cy="1465262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800" b="1" i="1">
                <a:solidFill>
                  <a:srgbClr val="CC0000"/>
                </a:solidFill>
                <a:latin typeface="Georgia" pitchFamily="18" charset="0"/>
              </a:rPr>
              <a:t>Из этой суммы на предприятия государственного сектора экономики приходилось 33,4 млн. грн., или 81,5 % от общей суммы долга, предприятия частной формы собственности - 7,3 млн. грн., или 17,8 %, коммунальной собственности –        0,3 млн. грн., или 0,7 %.</a:t>
            </a:r>
          </a:p>
        </p:txBody>
      </p:sp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9200" y="1295400"/>
            <a:ext cx="6934200" cy="368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0" name="Рисунок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13" y="-7938"/>
            <a:ext cx="587375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1" name="Рисунок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35950" y="0"/>
            <a:ext cx="9588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125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625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 animBg="1"/>
      <p:bldP spid="5530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8" descr="71861005"/>
          <p:cNvPicPr>
            <a:picLocks noChangeAspect="1" noChangeArrowheads="1"/>
          </p:cNvPicPr>
          <p:nvPr/>
        </p:nvPicPr>
        <p:blipFill>
          <a:blip r:embed="rId2" cstate="print">
            <a:lum bright="36000" contrast="-4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0" name="Text Box 4"/>
          <p:cNvSpPr txBox="1">
            <a:spLocks noChangeArrowheads="1"/>
          </p:cNvSpPr>
          <p:nvPr/>
        </p:nvSpPr>
        <p:spPr bwMode="auto">
          <a:xfrm>
            <a:off x="3040063" y="7842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1800"/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609600" y="228600"/>
            <a:ext cx="799306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800" b="1" i="1">
                <a:solidFill>
                  <a:srgbClr val="CC0000"/>
                </a:solidFill>
                <a:latin typeface="Georgia" pitchFamily="18" charset="0"/>
              </a:rPr>
              <a:t>По данным органов статистики уровень занятости населения </a:t>
            </a:r>
            <a:r>
              <a:rPr lang="uk-UA" sz="1800" b="1" i="1">
                <a:solidFill>
                  <a:srgbClr val="CC0000"/>
                </a:solidFill>
                <a:latin typeface="Georgia" pitchFamily="18" charset="0"/>
              </a:rPr>
              <a:t>в </a:t>
            </a:r>
            <a:r>
              <a:rPr lang="ru-RU" sz="1800" b="1" i="1">
                <a:solidFill>
                  <a:srgbClr val="CC0000"/>
                </a:solidFill>
                <a:latin typeface="Georgia" pitchFamily="18" charset="0"/>
              </a:rPr>
              <a:t>возраст</a:t>
            </a:r>
            <a:r>
              <a:rPr lang="uk-UA" sz="1800" b="1" i="1">
                <a:solidFill>
                  <a:srgbClr val="CC0000"/>
                </a:solidFill>
                <a:latin typeface="Georgia" pitchFamily="18" charset="0"/>
              </a:rPr>
              <a:t>е</a:t>
            </a:r>
            <a:r>
              <a:rPr lang="ru-RU" sz="1800" b="1" i="1">
                <a:solidFill>
                  <a:srgbClr val="CC0000"/>
                </a:solidFill>
                <a:latin typeface="Georgia" pitchFamily="18" charset="0"/>
              </a:rPr>
              <a:t> 15-70 лет, рассчитанный по методологии МОТ, за 9 месяцев 2013 года в сравнении с соответствующим периодом 2012 года вырос с 61,2 % до 62,1 %, а уровень безработицы уменьшился с 6,7 % до 6,4 %. </a:t>
            </a:r>
          </a:p>
        </p:txBody>
      </p:sp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057400"/>
            <a:ext cx="4500563" cy="374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3438" y="2209800"/>
            <a:ext cx="4500562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4" name="Рисунок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313" y="-7938"/>
            <a:ext cx="587375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5" name="Рисунок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35950" y="0"/>
            <a:ext cx="9588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4" descr="71861005"/>
          <p:cNvPicPr>
            <a:picLocks noChangeAspect="1" noChangeArrowheads="1"/>
          </p:cNvPicPr>
          <p:nvPr/>
        </p:nvPicPr>
        <p:blipFill>
          <a:blip r:embed="rId2" cstate="print">
            <a:lum bright="36000" contrast="-4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057400"/>
            <a:ext cx="8458200" cy="114300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b="1" i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Реформирование жилищно-коммунального хозяйства</a:t>
            </a:r>
          </a:p>
        </p:txBody>
      </p:sp>
      <p:pic>
        <p:nvPicPr>
          <p:cNvPr id="10547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313" y="-7938"/>
            <a:ext cx="587375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6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35950" y="0"/>
            <a:ext cx="9588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22" descr="71861005"/>
          <p:cNvPicPr>
            <a:picLocks noChangeAspect="1" noChangeArrowheads="1"/>
          </p:cNvPicPr>
          <p:nvPr/>
        </p:nvPicPr>
        <p:blipFill>
          <a:blip r:embed="rId2" cstate="print">
            <a:lum bright="36000" contrast="-4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1378" name="Скругленный прямоугольник 18"/>
          <p:cNvGrpSpPr>
            <a:grpSpLocks/>
          </p:cNvGrpSpPr>
          <p:nvPr/>
        </p:nvGrpSpPr>
        <p:grpSpPr bwMode="auto">
          <a:xfrm>
            <a:off x="0" y="152400"/>
            <a:ext cx="8899525" cy="1000125"/>
            <a:chOff x="58" y="92"/>
            <a:chExt cx="5606" cy="630"/>
          </a:xfrm>
        </p:grpSpPr>
        <p:pic>
          <p:nvPicPr>
            <p:cNvPr id="101394" name="Скругленный прямоугольник 18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" y="92"/>
              <a:ext cx="5606" cy="630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01395" name="Text Box 3"/>
            <p:cNvSpPr txBox="1">
              <a:spLocks noChangeArrowheads="1"/>
            </p:cNvSpPr>
            <p:nvPr/>
          </p:nvSpPr>
          <p:spPr bwMode="auto">
            <a:xfrm>
              <a:off x="122" y="142"/>
              <a:ext cx="5481" cy="507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ru-RU" sz="1800">
                <a:solidFill>
                  <a:srgbClr val="FFFFFF"/>
                </a:solidFill>
              </a:endParaRPr>
            </a:p>
          </p:txBody>
        </p:sp>
      </p:grpSp>
      <p:sp>
        <p:nvSpPr>
          <p:cNvPr id="101379" name="TextBox 19"/>
          <p:cNvSpPr txBox="1">
            <a:spLocks noChangeArrowheads="1"/>
          </p:cNvSpPr>
          <p:nvPr/>
        </p:nvSpPr>
        <p:spPr bwMode="auto">
          <a:xfrm>
            <a:off x="692150" y="341313"/>
            <a:ext cx="82089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cs typeface="Arial" charset="0"/>
              </a:rPr>
              <a:t>Итоги работы Комитета по экономическим реформам</a:t>
            </a:r>
          </a:p>
          <a:p>
            <a:pPr algn="ctr"/>
            <a:r>
              <a:rPr lang="ru-RU" sz="2000" b="1" i="1">
                <a:cs typeface="Arial" charset="0"/>
              </a:rPr>
              <a:t>в Запорожской области за 2013 год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52400" y="1223946"/>
            <a:ext cx="2714612" cy="257176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18443" name="Text Box 46"/>
          <p:cNvSpPr txBox="1">
            <a:spLocks noChangeArrowheads="1"/>
          </p:cNvSpPr>
          <p:nvPr/>
        </p:nvSpPr>
        <p:spPr bwMode="auto">
          <a:xfrm>
            <a:off x="152400" y="1223963"/>
            <a:ext cx="2643188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>
                <a:cs typeface="Arial" charset="0"/>
              </a:rPr>
              <a:t>ПРОВЕДЕНО </a:t>
            </a:r>
          </a:p>
          <a:p>
            <a:pPr algn="ctr">
              <a:spcBef>
                <a:spcPct val="50000"/>
              </a:spcBef>
            </a:pPr>
            <a:r>
              <a:rPr lang="ru-RU" sz="3200" b="1" i="1">
                <a:solidFill>
                  <a:srgbClr val="FF0000"/>
                </a:solidFill>
                <a:cs typeface="Arial" charset="0"/>
              </a:rPr>
              <a:t>12</a:t>
            </a:r>
          </a:p>
          <a:p>
            <a:pPr algn="ctr">
              <a:spcBef>
                <a:spcPct val="50000"/>
              </a:spcBef>
            </a:pPr>
            <a:r>
              <a:rPr lang="ru-RU" sz="1600" b="1" i="1">
                <a:cs typeface="Arial" charset="0"/>
              </a:rPr>
              <a:t> </a:t>
            </a:r>
            <a:r>
              <a:rPr lang="ru-RU" sz="2000" b="1" i="1">
                <a:cs typeface="Arial" charset="0"/>
              </a:rPr>
              <a:t>ЗАСЕДАНИЙ  </a:t>
            </a:r>
            <a:r>
              <a:rPr lang="ru-RU" sz="1800" b="1" i="1">
                <a:cs typeface="Arial" charset="0"/>
              </a:rPr>
              <a:t>регионального комитета</a:t>
            </a:r>
            <a:r>
              <a:rPr lang="ru-RU" sz="2000" b="1" i="1">
                <a:cs typeface="Arial" charset="0"/>
              </a:rPr>
              <a:t> </a:t>
            </a:r>
            <a:r>
              <a:rPr lang="ru-RU" sz="1600" b="1" i="1">
                <a:cs typeface="Arial" charset="0"/>
              </a:rPr>
              <a:t>(в т.ч. </a:t>
            </a:r>
            <a:r>
              <a:rPr lang="ru-RU" sz="2000" b="1" i="1">
                <a:solidFill>
                  <a:srgbClr val="FF0000"/>
                </a:solidFill>
                <a:cs typeface="Arial" charset="0"/>
              </a:rPr>
              <a:t>4</a:t>
            </a:r>
            <a:r>
              <a:rPr lang="ru-RU" sz="1600" b="1" i="1">
                <a:cs typeface="Arial" charset="0"/>
              </a:rPr>
              <a:t> –совместно с коллегией ОГА)</a:t>
            </a:r>
          </a:p>
        </p:txBody>
      </p:sp>
      <p:sp>
        <p:nvSpPr>
          <p:cNvPr id="18" name="Скругленный прямоугольник 17"/>
          <p:cNvSpPr>
            <a:spLocks noChangeArrowheads="1"/>
          </p:cNvSpPr>
          <p:nvPr/>
        </p:nvSpPr>
        <p:spPr bwMode="auto">
          <a:xfrm>
            <a:off x="3355975" y="1295400"/>
            <a:ext cx="2520950" cy="2571750"/>
          </a:xfrm>
          <a:prstGeom prst="roundRect">
            <a:avLst>
              <a:gd name="adj" fmla="val 16667"/>
            </a:avLst>
          </a:prstGeom>
          <a:solidFill>
            <a:srgbClr val="CC99FF"/>
          </a:solidFill>
          <a:ln w="25400" algn="ctr">
            <a:solidFill>
              <a:srgbClr val="CC99FF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uk-UA" sz="2000" b="1" i="1">
                <a:cs typeface="Arial" charset="0"/>
              </a:rPr>
              <a:t>РАССМОТРЕНО</a:t>
            </a:r>
            <a:r>
              <a:rPr lang="uk-UA" sz="1600" b="1" i="1">
                <a:cs typeface="Arial" charset="0"/>
              </a:rPr>
              <a:t> </a:t>
            </a:r>
          </a:p>
          <a:p>
            <a:pPr algn="ctr"/>
            <a:r>
              <a:rPr lang="uk-UA" sz="2800" b="1" i="1">
                <a:solidFill>
                  <a:srgbClr val="FF0000"/>
                </a:solidFill>
                <a:cs typeface="Arial" charset="0"/>
              </a:rPr>
              <a:t>28 </a:t>
            </a:r>
          </a:p>
          <a:p>
            <a:pPr algn="ctr"/>
            <a:r>
              <a:rPr lang="uk-UA" sz="2000" b="1" i="1">
                <a:cs typeface="Arial" charset="0"/>
              </a:rPr>
              <a:t>ВОПРОСОВ ПО  ПРОВЕДЕНИЮ РЕФОРМ В РЕГИОНЕ</a:t>
            </a:r>
            <a:endParaRPr lang="ru-RU" sz="2000" b="1" i="1">
              <a:cs typeface="Arial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172200" y="990600"/>
            <a:ext cx="2971800" cy="28765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1500" b="1" i="1">
                <a:solidFill>
                  <a:srgbClr val="000000"/>
                </a:solidFill>
                <a:cs typeface="Arial" charset="0"/>
              </a:rPr>
              <a:t>ОБЕСПЕЧЕНО ИНФОРМИРОВАНИЕ НАСЕЛЕНИЯ                    О ХОДЕ  И РЕЗУЛЬТАТАХ ПРОВЕДЕНИЯ РЕФОРМ  В ГОСУДАРСТВЕ И РЕГИОНЕ</a:t>
            </a:r>
            <a:endParaRPr lang="en-US" sz="1500" b="1" i="1">
              <a:solidFill>
                <a:srgbClr val="000000"/>
              </a:solidFill>
              <a:cs typeface="Arial" charset="0"/>
            </a:endParaRPr>
          </a:p>
          <a:p>
            <a:pPr algn="ctr">
              <a:defRPr/>
            </a:pPr>
            <a:r>
              <a:rPr lang="en-US" sz="1600" b="1" i="1">
                <a:solidFill>
                  <a:schemeClr val="tx1"/>
                </a:solidFill>
                <a:latin typeface="Calibri" pitchFamily="34" charset="0"/>
                <a:cs typeface="Arial" charset="0"/>
              </a:rPr>
              <a:t>(</a:t>
            </a:r>
            <a:r>
              <a:rPr lang="ru-RU" sz="1600" b="1" i="1">
                <a:solidFill>
                  <a:schemeClr val="tx1"/>
                </a:solidFill>
                <a:latin typeface="Calibri" pitchFamily="34" charset="0"/>
                <a:cs typeface="Arial" charset="0"/>
              </a:rPr>
              <a:t>в т.ч. </a:t>
            </a:r>
            <a:r>
              <a:rPr lang="uk-UA" sz="1600" b="1" i="1">
                <a:solidFill>
                  <a:schemeClr val="tx1"/>
                </a:solidFill>
                <a:latin typeface="Calibri" pitchFamily="34" charset="0"/>
                <a:cs typeface="Arial" charset="0"/>
              </a:rPr>
              <a:t>через официальный веб-сайт облгосадминистрации)</a:t>
            </a:r>
            <a:r>
              <a:rPr lang="ru-RU" sz="1600">
                <a:solidFill>
                  <a:schemeClr val="tx1"/>
                </a:solidFill>
                <a:latin typeface="Calibri" pitchFamily="34" charset="0"/>
                <a:cs typeface="Arial" charset="0"/>
              </a:rPr>
              <a:t> </a:t>
            </a:r>
          </a:p>
        </p:txBody>
      </p:sp>
      <p:sp>
        <p:nvSpPr>
          <p:cNvPr id="22" name="AutoShape 25"/>
          <p:cNvSpPr>
            <a:spLocks noChangeArrowheads="1"/>
          </p:cNvSpPr>
          <p:nvPr/>
        </p:nvSpPr>
        <p:spPr bwMode="auto">
          <a:xfrm rot="-5400000">
            <a:off x="2499519" y="2162969"/>
            <a:ext cx="1223962" cy="488950"/>
          </a:xfrm>
          <a:prstGeom prst="down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rgbClr val="FFA2A1"/>
              </a:gs>
              <a:gs pos="35001">
                <a:srgbClr val="FFBEBD"/>
              </a:gs>
              <a:gs pos="100000">
                <a:srgbClr val="FFE5E5"/>
              </a:gs>
            </a:gsLst>
            <a:lin ang="16200000" scaled="1"/>
          </a:gradFill>
          <a:ln w="9525" algn="ctr">
            <a:solidFill>
              <a:srgbClr val="BE4B48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rot="10800000" wrap="none" anchor="ctr"/>
          <a:lstStyle/>
          <a:p>
            <a:pPr>
              <a:defRPr/>
            </a:pPr>
            <a:endParaRPr lang="ru-RU" sz="3600">
              <a:solidFill>
                <a:schemeClr val="dk1"/>
              </a:solidFill>
              <a:latin typeface="+mn-lt"/>
            </a:endParaRPr>
          </a:p>
        </p:txBody>
      </p:sp>
      <p:sp>
        <p:nvSpPr>
          <p:cNvPr id="23" name="AutoShape 25"/>
          <p:cNvSpPr>
            <a:spLocks noChangeArrowheads="1"/>
          </p:cNvSpPr>
          <p:nvPr/>
        </p:nvSpPr>
        <p:spPr bwMode="auto">
          <a:xfrm>
            <a:off x="914400" y="3810000"/>
            <a:ext cx="1223963" cy="762000"/>
          </a:xfrm>
          <a:prstGeom prst="downArrow">
            <a:avLst>
              <a:gd name="adj1" fmla="val 50000"/>
              <a:gd name="adj2" fmla="val 25000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eaVert" wrap="none" anchor="ctr"/>
          <a:lstStyle/>
          <a:p>
            <a:pPr>
              <a:defRPr/>
            </a:pPr>
            <a:endParaRPr lang="ru-RU" sz="360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52400" y="4589463"/>
            <a:ext cx="4071938" cy="20637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800" b="1" i="1">
                <a:solidFill>
                  <a:schemeClr val="tx1"/>
                </a:solidFill>
                <a:cs typeface="Arial" charset="0"/>
              </a:rPr>
              <a:t>ОБЕСПЕЧЕНО ВЫПОЛНЕНИЕ НАЦИОНАЛЬНОГО ПЛАНА ДЕЙСТВИЙ НА 2013 ГОД  ПО ВНЕДРЕНИЮ ПРОГРАММЫ ЭКОНОМИЧЕСКИХ РЕФОРМ ПРЕЗИДЕНТА УКРАИНЫ</a:t>
            </a:r>
            <a:endParaRPr lang="ru-RU" sz="1800" b="1" i="1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5" name="AutoShape 25"/>
          <p:cNvSpPr>
            <a:spLocks noChangeArrowheads="1"/>
          </p:cNvSpPr>
          <p:nvPr/>
        </p:nvSpPr>
        <p:spPr bwMode="auto">
          <a:xfrm rot="-5400000">
            <a:off x="4537868" y="4342607"/>
            <a:ext cx="792163" cy="1428750"/>
          </a:xfrm>
          <a:prstGeom prst="downArrow">
            <a:avLst>
              <a:gd name="adj1" fmla="val 50000"/>
              <a:gd name="adj2" fmla="val 33818"/>
            </a:avLst>
          </a:prstGeom>
          <a:gradFill rotWithShape="1">
            <a:gsLst>
              <a:gs pos="0">
                <a:srgbClr val="FFA2A1"/>
              </a:gs>
              <a:gs pos="35001">
                <a:srgbClr val="FFBEBD"/>
              </a:gs>
              <a:gs pos="100000">
                <a:srgbClr val="FFE5E5"/>
              </a:gs>
            </a:gsLst>
            <a:lin ang="16200000" scaled="1"/>
          </a:gradFill>
          <a:ln w="9525" algn="ctr">
            <a:solidFill>
              <a:srgbClr val="BE4B48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rot="10800000" wrap="none" anchor="ctr"/>
          <a:lstStyle/>
          <a:p>
            <a:pPr>
              <a:defRPr/>
            </a:pPr>
            <a:endParaRPr lang="ru-RU" sz="3600">
              <a:solidFill>
                <a:schemeClr val="dk1"/>
              </a:solidFill>
              <a:latin typeface="+mn-lt"/>
            </a:endParaRPr>
          </a:p>
        </p:txBody>
      </p:sp>
      <p:sp>
        <p:nvSpPr>
          <p:cNvPr id="26" name="AutoShape 25"/>
          <p:cNvSpPr>
            <a:spLocks noChangeArrowheads="1"/>
          </p:cNvSpPr>
          <p:nvPr/>
        </p:nvSpPr>
        <p:spPr bwMode="auto">
          <a:xfrm rot="-5400000">
            <a:off x="4341019" y="5620544"/>
            <a:ext cx="909637" cy="1152525"/>
          </a:xfrm>
          <a:prstGeom prst="downArrow">
            <a:avLst>
              <a:gd name="adj1" fmla="val 50000"/>
              <a:gd name="adj2" fmla="val 25340"/>
            </a:avLst>
          </a:prstGeom>
          <a:gradFill rotWithShape="1">
            <a:gsLst>
              <a:gs pos="0">
                <a:srgbClr val="FFA2A1"/>
              </a:gs>
              <a:gs pos="35001">
                <a:srgbClr val="FFBEBD"/>
              </a:gs>
              <a:gs pos="100000">
                <a:srgbClr val="FFE5E5"/>
              </a:gs>
            </a:gsLst>
            <a:lin ang="16200000" scaled="1"/>
          </a:gradFill>
          <a:ln w="9525" algn="ctr">
            <a:solidFill>
              <a:srgbClr val="BE4B48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rot="10800000" wrap="none" anchor="ctr"/>
          <a:lstStyle/>
          <a:p>
            <a:pPr>
              <a:defRPr/>
            </a:pPr>
            <a:endParaRPr lang="ru-RU" sz="3600">
              <a:solidFill>
                <a:schemeClr val="dk1"/>
              </a:solidFill>
              <a:latin typeface="+mn-lt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5653088" y="4010025"/>
            <a:ext cx="3463925" cy="130016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i="1" u="sng">
                <a:solidFill>
                  <a:schemeClr val="tx1"/>
                </a:solidFill>
                <a:cs typeface="Arial" charset="0"/>
              </a:rPr>
              <a:t>ВЫПОЛНЕНО </a:t>
            </a:r>
            <a:r>
              <a:rPr lang="ru-RU" b="1" i="1">
                <a:solidFill>
                  <a:srgbClr val="FF0000"/>
                </a:solidFill>
                <a:cs typeface="Arial" charset="0"/>
              </a:rPr>
              <a:t>27</a:t>
            </a:r>
            <a:r>
              <a:rPr lang="ru-RU" b="1" i="1">
                <a:solidFill>
                  <a:schemeClr val="tx1"/>
                </a:solidFill>
                <a:cs typeface="Arial" charset="0"/>
              </a:rPr>
              <a:t> </a:t>
            </a:r>
            <a:r>
              <a:rPr lang="ru-RU" sz="2000" b="1" i="1">
                <a:solidFill>
                  <a:schemeClr val="tx1"/>
                </a:solidFill>
                <a:cs typeface="Arial" charset="0"/>
              </a:rPr>
              <a:t>КОНКРЕТНЫХ ЗАДАНИЙ МЕСТНЫМ ОРГАНАМ ВЛАСТИ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445125" y="5362575"/>
            <a:ext cx="3600450" cy="14192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i="1" u="sng">
                <a:solidFill>
                  <a:schemeClr val="tx1"/>
                </a:solidFill>
                <a:cs typeface="Arial" charset="0"/>
              </a:rPr>
              <a:t>ПОДГОТОВЛЕНО</a:t>
            </a:r>
            <a:r>
              <a:rPr lang="ru-RU" sz="1600" b="1" i="1">
                <a:solidFill>
                  <a:schemeClr val="tx1"/>
                </a:solidFill>
                <a:cs typeface="Arial" charset="0"/>
              </a:rPr>
              <a:t> </a:t>
            </a:r>
            <a:r>
              <a:rPr lang="ru-RU" b="1" i="1">
                <a:solidFill>
                  <a:srgbClr val="FF0000"/>
                </a:solidFill>
                <a:cs typeface="Arial" charset="0"/>
              </a:rPr>
              <a:t>10 </a:t>
            </a:r>
            <a:r>
              <a:rPr lang="ru-RU" sz="1600" b="1" i="1">
                <a:solidFill>
                  <a:schemeClr val="tx1"/>
                </a:solidFill>
                <a:cs typeface="Arial" charset="0"/>
              </a:rPr>
              <a:t>КОНКРЕТНЫХ ПРЕДЛОЖЕНИЙ</a:t>
            </a:r>
            <a:r>
              <a:rPr lang="ru-RU" sz="1500" b="1" i="1">
                <a:solidFill>
                  <a:schemeClr val="tx1"/>
                </a:solidFill>
                <a:cs typeface="Arial" charset="0"/>
              </a:rPr>
              <a:t> К ЗАКОНОПРОЕКТАМ, НОРМАТИВНО-ПРАВОВЫМ АКТАМ ПО ВНЕДРЕНИЮ РЕФОРМ</a:t>
            </a:r>
          </a:p>
        </p:txBody>
      </p:sp>
      <p:sp>
        <p:nvSpPr>
          <p:cNvPr id="2" name="AutoShape 25"/>
          <p:cNvSpPr>
            <a:spLocks noChangeArrowheads="1"/>
          </p:cNvSpPr>
          <p:nvPr/>
        </p:nvSpPr>
        <p:spPr bwMode="auto">
          <a:xfrm rot="-5400000">
            <a:off x="5881687" y="2136776"/>
            <a:ext cx="422275" cy="431800"/>
          </a:xfrm>
          <a:prstGeom prst="downArrow">
            <a:avLst>
              <a:gd name="adj1" fmla="val 50000"/>
              <a:gd name="adj2" fmla="val 19173"/>
            </a:avLst>
          </a:prstGeom>
          <a:gradFill rotWithShape="1">
            <a:gsLst>
              <a:gs pos="0">
                <a:srgbClr val="FFA2A1"/>
              </a:gs>
              <a:gs pos="35001">
                <a:srgbClr val="FFBEBD"/>
              </a:gs>
              <a:gs pos="100000">
                <a:srgbClr val="FFE5E5"/>
              </a:gs>
            </a:gsLst>
            <a:lin ang="16200000" scaled="1"/>
          </a:gradFill>
          <a:ln w="9525" algn="ctr">
            <a:solidFill>
              <a:srgbClr val="BE4B48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rot="10800000" wrap="none" anchor="ctr"/>
          <a:lstStyle/>
          <a:p>
            <a:pPr>
              <a:defRPr/>
            </a:pPr>
            <a:endParaRPr lang="ru-RU" sz="3600">
              <a:solidFill>
                <a:schemeClr val="dk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8" descr="71861005"/>
          <p:cNvPicPr>
            <a:picLocks noChangeAspect="1" noChangeArrowheads="1"/>
          </p:cNvPicPr>
          <p:nvPr/>
        </p:nvPicPr>
        <p:blipFill>
          <a:blip r:embed="rId2" cstate="print">
            <a:lum bright="36000" contrast="-4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8" name="Picture 12" descr="Герб_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" y="28575"/>
            <a:ext cx="116046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4" descr="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02613" y="100013"/>
            <a:ext cx="857250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1598613" y="100013"/>
            <a:ext cx="6049962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/>
            <a:r>
              <a:rPr lang="uk-UA" sz="2000" b="1">
                <a:latin typeface="Times New Roman" pitchFamily="18" charset="0"/>
                <a:cs typeface="Times New Roman" pitchFamily="18" charset="0"/>
              </a:rPr>
              <a:t>Введена в эксплуатацию «</a:t>
            </a:r>
            <a:r>
              <a:rPr lang="ru-RU" sz="2000" b="1">
                <a:latin typeface="Times New Roman" pitchFamily="18" charset="0"/>
                <a:cs typeface="Times New Roman" pitchFamily="18" charset="0"/>
              </a:rPr>
              <a:t>Перекачивающая насосная</a:t>
            </a:r>
          </a:p>
          <a:p>
            <a:pPr algn="ctr"/>
            <a:r>
              <a:rPr lang="ru-RU" sz="2000" b="1">
                <a:latin typeface="Times New Roman" pitchFamily="18" charset="0"/>
                <a:cs typeface="Times New Roman" pitchFamily="18" charset="0"/>
              </a:rPr>
              <a:t>станция на магистральном водоводе от г. Запорожье</a:t>
            </a:r>
          </a:p>
          <a:p>
            <a:pPr algn="ctr"/>
            <a:r>
              <a:rPr lang="ru-RU" sz="2000" b="1">
                <a:latin typeface="Times New Roman" pitchFamily="18" charset="0"/>
                <a:cs typeface="Times New Roman" pitchFamily="18" charset="0"/>
              </a:rPr>
              <a:t>к пгт. Кушугум, Малокатериновка, Балабино</a:t>
            </a:r>
            <a:r>
              <a:rPr lang="uk-UA" sz="2000" b="1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09861" y="1172029"/>
            <a:ext cx="8619651" cy="5685972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  <a:outerShdw dist="35921" dir="2700000" algn="ctr" rotWithShape="0">
              <a:schemeClr val="bg2"/>
            </a:outerShdw>
            <a:softEdge rad="190500"/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8" descr="71861005"/>
          <p:cNvPicPr>
            <a:picLocks noChangeAspect="1" noChangeArrowheads="1"/>
          </p:cNvPicPr>
          <p:nvPr/>
        </p:nvPicPr>
        <p:blipFill>
          <a:blip r:embed="rId2" cstate="print">
            <a:lum bright="36000" contrast="-4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001000" cy="1143000"/>
          </a:xfrm>
        </p:spPr>
        <p:txBody>
          <a:bodyPr/>
          <a:lstStyle/>
          <a:p>
            <a:pPr eaLnBrk="1" hangingPunct="1"/>
            <a:r>
              <a:rPr lang="ru-RU" sz="2400" b="1" i="1" smtClean="0">
                <a:latin typeface="Georgia" pitchFamily="18" charset="0"/>
              </a:rPr>
              <a:t>Строительство полигона твердых бытовых отходов г. В-Белозерка</a:t>
            </a:r>
          </a:p>
        </p:txBody>
      </p:sp>
      <p:pic>
        <p:nvPicPr>
          <p:cNvPr id="46084" name="Picture 4" descr="IMG_307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990600"/>
            <a:ext cx="4419600" cy="3733800"/>
          </a:xfrm>
          <a:prstGeom prst="rect">
            <a:avLst/>
          </a:prstGeom>
          <a:noFill/>
          <a:ln w="12700">
            <a:solidFill>
              <a:srgbClr val="000080"/>
            </a:solidFill>
            <a:miter lim="800000"/>
            <a:headEnd/>
            <a:tailEnd/>
          </a:ln>
        </p:spPr>
      </p:pic>
      <p:pic>
        <p:nvPicPr>
          <p:cNvPr id="46085" name="Picture 5" descr="IMG_307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1524000"/>
            <a:ext cx="4495800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6" descr="IMG_308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4191000"/>
            <a:ext cx="4114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6" name="Рисунок 4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313" y="-7938"/>
            <a:ext cx="587375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7" name="Рисунок 5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35950" y="0"/>
            <a:ext cx="9588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10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55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0"/>
            <a:ext cx="76200" cy="274638"/>
          </a:xfrm>
        </p:spPr>
        <p:txBody>
          <a:bodyPr/>
          <a:lstStyle/>
          <a:p>
            <a:pPr eaLnBrk="1" hangingPunct="1"/>
            <a:endParaRPr lang="ru-RU" sz="4000" smtClean="0"/>
          </a:p>
        </p:txBody>
      </p:sp>
      <p:sp>
        <p:nvSpPr>
          <p:cNvPr id="829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82957" name="Picture 12" descr="Герб_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" y="28575"/>
            <a:ext cx="116046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8" name="Picture 4" descr="Гер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02613" y="100013"/>
            <a:ext cx="857250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9" name="Picture 12" descr="Герб_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" y="28575"/>
            <a:ext cx="116046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60" name="Picture 4" descr="Гер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02613" y="100013"/>
            <a:ext cx="857250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1609725" y="312738"/>
            <a:ext cx="60483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/>
            <a:r>
              <a:rPr lang="ru-RU" sz="2000" b="1" i="1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Потреблено природного газа </a:t>
            </a:r>
          </a:p>
          <a:p>
            <a:pPr algn="ctr"/>
            <a:r>
              <a:rPr lang="ru-RU" sz="2000" b="1" i="1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потребителями Запорожской области (млн. м ³)</a:t>
            </a:r>
          </a:p>
        </p:txBody>
      </p:sp>
      <p:graphicFrame>
        <p:nvGraphicFramePr>
          <p:cNvPr id="82953" name="Диаграмма 1"/>
          <p:cNvGraphicFramePr>
            <a:graphicFrameLocks/>
          </p:cNvGraphicFramePr>
          <p:nvPr/>
        </p:nvGraphicFramePr>
        <p:xfrm>
          <a:off x="0" y="1295400"/>
          <a:ext cx="8229600" cy="5208588"/>
        </p:xfrm>
        <a:graphic>
          <a:graphicData uri="http://schemas.openxmlformats.org/presentationml/2006/ole">
            <p:oleObj spid="_x0000_s82953" r:id="rId6" imgW="8949704" imgH="5663675" progId="Excel.Sheet.8">
              <p:embed/>
            </p:oleObj>
          </a:graphicData>
        </a:graphic>
      </p:graphicFrame>
      <p:sp>
        <p:nvSpPr>
          <p:cNvPr id="82962" name="Rectangle 10"/>
          <p:cNvSpPr>
            <a:spLocks noChangeArrowheads="1"/>
          </p:cNvSpPr>
          <p:nvPr/>
        </p:nvSpPr>
        <p:spPr bwMode="auto">
          <a:xfrm>
            <a:off x="3962400" y="1997075"/>
            <a:ext cx="4932363" cy="12827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accent1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600" b="1" i="1">
                <a:latin typeface="Times New Roman" pitchFamily="18" charset="0"/>
              </a:rPr>
              <a:t>Промышленность – 150 млн. м ³</a:t>
            </a:r>
          </a:p>
          <a:p>
            <a:pPr algn="ctr"/>
            <a:r>
              <a:rPr lang="ru-RU" sz="1600" b="1" i="1">
                <a:latin typeface="Times New Roman" pitchFamily="18" charset="0"/>
              </a:rPr>
              <a:t>Теплоэнергетика – 33 млн. м ³</a:t>
            </a:r>
          </a:p>
          <a:p>
            <a:pPr algn="ctr"/>
            <a:r>
              <a:rPr lang="ru-RU" sz="1600" b="1" i="1">
                <a:latin typeface="Times New Roman" pitchFamily="18" charset="0"/>
              </a:rPr>
              <a:t>Прочее- 16.1 млн. м ³</a:t>
            </a:r>
          </a:p>
          <a:p>
            <a:pPr algn="ctr"/>
            <a:r>
              <a:rPr lang="ru-RU" sz="1600" b="1" i="1">
                <a:latin typeface="Times New Roman" pitchFamily="18" charset="0"/>
              </a:rPr>
              <a:t>Всего сэкономлено природного газа – 199,1 млн. м ³</a:t>
            </a:r>
          </a:p>
          <a:p>
            <a:pPr algn="ctr"/>
            <a:endParaRPr lang="ru-RU" sz="1400" b="1" i="1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4" descr="71861005"/>
          <p:cNvPicPr>
            <a:picLocks noChangeAspect="1" noChangeArrowheads="1"/>
          </p:cNvPicPr>
          <p:nvPr/>
        </p:nvPicPr>
        <p:blipFill>
          <a:blip r:embed="rId2" cstate="print">
            <a:lum bright="36000" contrast="-4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362200"/>
            <a:ext cx="7543800" cy="114300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3600" b="1" i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Реализация программ строительства доступного жилья на территории Запорожской области</a:t>
            </a:r>
            <a:br>
              <a:rPr lang="ru-RU" sz="3600" b="1" i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</a:br>
            <a:endParaRPr lang="ru-RU" sz="3600" b="1" i="1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eorgia" pitchFamily="18" charset="0"/>
            </a:endParaRPr>
          </a:p>
        </p:txBody>
      </p:sp>
      <p:pic>
        <p:nvPicPr>
          <p:cNvPr id="109571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313" y="-7938"/>
            <a:ext cx="587375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2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35950" y="0"/>
            <a:ext cx="9588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15" descr="71861005"/>
          <p:cNvPicPr>
            <a:picLocks noChangeAspect="1" noChangeArrowheads="1"/>
          </p:cNvPicPr>
          <p:nvPr/>
        </p:nvPicPr>
        <p:blipFill>
          <a:blip r:embed="rId2" cstate="print">
            <a:lum bright="36000" contrast="-4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52400"/>
            <a:ext cx="76200" cy="122238"/>
          </a:xfrm>
        </p:spPr>
        <p:txBody>
          <a:bodyPr/>
          <a:lstStyle/>
          <a:p>
            <a:pPr eaLnBrk="1" hangingPunct="1"/>
            <a:endParaRPr lang="ru-RU" sz="4000" smtClean="0"/>
          </a:p>
        </p:txBody>
      </p:sp>
      <p:pic>
        <p:nvPicPr>
          <p:cNvPr id="110595" name="Picture 12" descr="Герб_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" y="28575"/>
            <a:ext cx="116046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6" name="Picture 4" descr="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02613" y="100013"/>
            <a:ext cx="857250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" name="TextBox 1"/>
          <p:cNvSpPr txBox="1"/>
          <p:nvPr/>
        </p:nvSpPr>
        <p:spPr>
          <a:xfrm>
            <a:off x="2614613" y="3540125"/>
            <a:ext cx="484187" cy="215900"/>
          </a:xfrm>
          <a:prstGeom prst="rect">
            <a:avLst/>
          </a:prstGeom>
        </p:spPr>
        <p:txBody>
          <a:bodyPr wrap="none"/>
          <a:lstStyle/>
          <a:p>
            <a:pPr>
              <a:defRPr/>
            </a:pPr>
            <a:endParaRPr lang="ru-RU" sz="1800" b="1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7" name="TextBox 1"/>
          <p:cNvSpPr txBox="1">
            <a:spLocks noChangeArrowheads="1"/>
          </p:cNvSpPr>
          <p:nvPr/>
        </p:nvSpPr>
        <p:spPr bwMode="auto">
          <a:xfrm>
            <a:off x="1600200" y="533400"/>
            <a:ext cx="60483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/>
            <a:endParaRPr lang="ru-RU" sz="200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3" name="Диаграмма 132"/>
          <p:cNvGraphicFramePr>
            <a:graphicFrameLocks/>
          </p:cNvGraphicFramePr>
          <p:nvPr/>
        </p:nvGraphicFramePr>
        <p:xfrm>
          <a:off x="88900" y="1403350"/>
          <a:ext cx="8677275" cy="5314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6" name="TextBox 1"/>
          <p:cNvSpPr txBox="1"/>
          <p:nvPr/>
        </p:nvSpPr>
        <p:spPr>
          <a:xfrm>
            <a:off x="1403350" y="2065338"/>
            <a:ext cx="452438" cy="287337"/>
          </a:xfrm>
          <a:prstGeom prst="rect">
            <a:avLst/>
          </a:prstGeom>
        </p:spPr>
        <p:txBody>
          <a:bodyPr wrap="none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217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14613" y="3540125"/>
            <a:ext cx="484187" cy="215900"/>
          </a:xfrm>
          <a:prstGeom prst="rect">
            <a:avLst/>
          </a:prstGeom>
        </p:spPr>
        <p:txBody>
          <a:bodyPr wrap="none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98,7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8" name="TextBox 1"/>
          <p:cNvSpPr txBox="1"/>
          <p:nvPr/>
        </p:nvSpPr>
        <p:spPr>
          <a:xfrm>
            <a:off x="3779838" y="3005138"/>
            <a:ext cx="576262" cy="215900"/>
          </a:xfrm>
          <a:prstGeom prst="rect">
            <a:avLst/>
          </a:prstGeom>
        </p:spPr>
        <p:txBody>
          <a:bodyPr wrap="none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143,7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9" name="TextBox 1"/>
          <p:cNvSpPr txBox="1"/>
          <p:nvPr/>
        </p:nvSpPr>
        <p:spPr>
          <a:xfrm>
            <a:off x="5003800" y="4060825"/>
            <a:ext cx="452438" cy="249238"/>
          </a:xfrm>
          <a:prstGeom prst="rect">
            <a:avLst/>
          </a:prstGeom>
        </p:spPr>
        <p:txBody>
          <a:bodyPr wrap="none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61,7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0" name="TextBox 1"/>
          <p:cNvSpPr txBox="1"/>
          <p:nvPr/>
        </p:nvSpPr>
        <p:spPr>
          <a:xfrm>
            <a:off x="6227763" y="2336800"/>
            <a:ext cx="576262" cy="325438"/>
          </a:xfrm>
          <a:prstGeom prst="rect">
            <a:avLst/>
          </a:prstGeom>
        </p:spPr>
        <p:txBody>
          <a:bodyPr wrap="none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194,1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1" name="TextBox 1"/>
          <p:cNvSpPr txBox="1"/>
          <p:nvPr/>
        </p:nvSpPr>
        <p:spPr>
          <a:xfrm>
            <a:off x="7394575" y="2498725"/>
            <a:ext cx="503238" cy="320675"/>
          </a:xfrm>
          <a:prstGeom prst="rect">
            <a:avLst/>
          </a:prstGeom>
        </p:spPr>
        <p:txBody>
          <a:bodyPr wrap="none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179,6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600200" y="228600"/>
            <a:ext cx="60483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>
              <a:defRPr/>
            </a:pPr>
            <a:r>
              <a:rPr lang="ru-RU" sz="2300" b="1" i="1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Times New Roman" pitchFamily="18" charset="0"/>
              </a:rPr>
              <a:t>Объемы введенного жилья по области </a:t>
            </a:r>
          </a:p>
          <a:p>
            <a:pPr algn="ctr">
              <a:defRPr/>
            </a:pPr>
            <a:r>
              <a:rPr lang="ru-RU" sz="2300" b="1" i="1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Times New Roman" pitchFamily="18" charset="0"/>
              </a:rPr>
              <a:t>за 2008-2013 годы и план на 2014 год (тыс. м ²)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6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1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/>
      <p:bldP spid="217" grpId="0"/>
      <p:bldGraphic spid="133" grpId="0">
        <p:bldAsOne/>
      </p:bldGraphic>
      <p:bldP spid="136" grpId="0"/>
      <p:bldP spid="2" grpId="0"/>
      <p:bldP spid="138" grpId="0"/>
      <p:bldP spid="139" grpId="0"/>
      <p:bldP spid="140" grpId="0"/>
      <p:bldP spid="141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8" descr="71861005"/>
          <p:cNvPicPr>
            <a:picLocks noChangeAspect="1" noChangeArrowheads="1"/>
          </p:cNvPicPr>
          <p:nvPr/>
        </p:nvPicPr>
        <p:blipFill>
          <a:blip r:embed="rId2" cstate="print">
            <a:lum bright="36000" contrast="-4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18" name="Picture 12" descr="Герб_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" y="28575"/>
            <a:ext cx="116046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19" name="Picture 4" descr="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02613" y="100013"/>
            <a:ext cx="857250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1547813" y="-25400"/>
            <a:ext cx="60483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/>
            <a:r>
              <a:rPr lang="uk-UA" sz="2000" b="1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b="1">
                <a:latin typeface="Times New Roman" pitchFamily="18" charset="0"/>
                <a:cs typeface="Times New Roman" pitchFamily="18" charset="0"/>
              </a:rPr>
              <a:t> рамках реализации социальной инициативы Президента</a:t>
            </a:r>
          </a:p>
          <a:p>
            <a:pPr algn="ctr"/>
            <a:r>
              <a:rPr lang="ru-RU" sz="2000" b="1">
                <a:latin typeface="Times New Roman" pitchFamily="18" charset="0"/>
                <a:cs typeface="Times New Roman" pitchFamily="18" charset="0"/>
              </a:rPr>
              <a:t>Украины «Доступное жилье» завершено строительство</a:t>
            </a:r>
          </a:p>
          <a:p>
            <a:pPr algn="ctr"/>
            <a:r>
              <a:rPr lang="ru-RU" sz="2000" b="1">
                <a:latin typeface="Times New Roman" pitchFamily="18" charset="0"/>
                <a:cs typeface="Times New Roman" pitchFamily="18" charset="0"/>
              </a:rPr>
              <a:t>и принято в эксплуатацию жилой дом</a:t>
            </a:r>
          </a:p>
          <a:p>
            <a:pPr algn="ctr"/>
            <a:r>
              <a:rPr lang="ru-RU" sz="2000" b="1">
                <a:latin typeface="Times New Roman" pitchFamily="18" charset="0"/>
                <a:cs typeface="Times New Roman" pitchFamily="18" charset="0"/>
              </a:rPr>
              <a:t>в г. Мелитополь по ул. Горького, 11</a:t>
            </a:r>
          </a:p>
        </p:txBody>
      </p:sp>
      <p:pic>
        <p:nvPicPr>
          <p:cNvPr id="2050" name="Picture 2" descr="G:\горького,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12280" y="1172028"/>
            <a:ext cx="8519441" cy="5679628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6" name="Picture 6" descr="71861005"/>
          <p:cNvPicPr>
            <a:picLocks noChangeAspect="1" noChangeArrowheads="1"/>
          </p:cNvPicPr>
          <p:nvPr/>
        </p:nvPicPr>
        <p:blipFill>
          <a:blip r:embed="rId3" cstate="print">
            <a:lum bright="36000" contrast="-4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Picture 12" descr="Герб_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" y="28575"/>
            <a:ext cx="116046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8" name="Picture 4" descr="Гер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02613" y="100013"/>
            <a:ext cx="857250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7" name="TextBox 1"/>
          <p:cNvSpPr txBox="1">
            <a:spLocks noChangeArrowheads="1"/>
          </p:cNvSpPr>
          <p:nvPr/>
        </p:nvSpPr>
        <p:spPr bwMode="auto">
          <a:xfrm>
            <a:off x="1619250" y="347663"/>
            <a:ext cx="60483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/>
            <a:r>
              <a:rPr lang="ru-RU">
                <a:latin typeface="Impact" pitchFamily="34" charset="0"/>
                <a:cs typeface="Times New Roman" pitchFamily="18" charset="0"/>
              </a:rPr>
              <a:t>Количество заключенных договоров </a:t>
            </a:r>
          </a:p>
          <a:p>
            <a:pPr algn="ctr"/>
            <a:r>
              <a:rPr lang="ru-RU">
                <a:latin typeface="Impact" pitchFamily="34" charset="0"/>
                <a:cs typeface="Times New Roman" pitchFamily="18" charset="0"/>
              </a:rPr>
              <a:t>по жилищным программам</a:t>
            </a:r>
          </a:p>
        </p:txBody>
      </p:sp>
      <p:graphicFrame>
        <p:nvGraphicFramePr>
          <p:cNvPr id="51205" name="Диаграмма 1"/>
          <p:cNvGraphicFramePr>
            <a:graphicFrameLocks/>
          </p:cNvGraphicFramePr>
          <p:nvPr/>
        </p:nvGraphicFramePr>
        <p:xfrm>
          <a:off x="107950" y="1320800"/>
          <a:ext cx="8955088" cy="5287963"/>
        </p:xfrm>
        <a:graphic>
          <a:graphicData uri="http://schemas.openxmlformats.org/presentationml/2006/ole">
            <p:oleObj spid="_x0000_s51205" name="Worksheet" r:id="rId6" imgW="8953500" imgH="5286451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 flipH="1">
            <a:off x="8686800" y="274638"/>
            <a:ext cx="152400" cy="106362"/>
          </a:xfrm>
        </p:spPr>
        <p:txBody>
          <a:bodyPr/>
          <a:lstStyle/>
          <a:p>
            <a:pPr eaLnBrk="1" hangingPunct="1"/>
            <a:endParaRPr lang="ru-RU" sz="4000" smtClean="0"/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ru-RU" sz="4400" b="1" i="1" smtClean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Реализация важнейших социальных и инфраструктурных проектов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11" descr="71861005"/>
          <p:cNvPicPr>
            <a:picLocks noChangeAspect="1" noChangeArrowheads="1"/>
          </p:cNvPicPr>
          <p:nvPr/>
        </p:nvPicPr>
        <p:blipFill>
          <a:blip r:embed="rId2" cstate="print">
            <a:lum bright="36000" contrast="-4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0" name="Picture 9" descr="13222271951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28800"/>
            <a:ext cx="388620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4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6825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i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Строительство автотранспортной магистрали через р. Днепр в г. Запорожье</a:t>
            </a:r>
          </a:p>
        </p:txBody>
      </p:sp>
      <p:sp>
        <p:nvSpPr>
          <p:cNvPr id="59395" name="Rectangle 3"/>
          <p:cNvSpPr>
            <a:spLocks/>
          </p:cNvSpPr>
          <p:nvPr/>
        </p:nvSpPr>
        <p:spPr bwMode="auto">
          <a:xfrm>
            <a:off x="-228600" y="990600"/>
            <a:ext cx="300513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Финансирование</a:t>
            </a:r>
          </a:p>
        </p:txBody>
      </p:sp>
      <p:sp>
        <p:nvSpPr>
          <p:cNvPr id="59396" name="AutoShape 4"/>
          <p:cNvSpPr>
            <a:spLocks noChangeArrowheads="1"/>
          </p:cNvSpPr>
          <p:nvPr/>
        </p:nvSpPr>
        <p:spPr bwMode="auto">
          <a:xfrm>
            <a:off x="2627313" y="1412875"/>
            <a:ext cx="6337300" cy="1152525"/>
          </a:xfrm>
          <a:prstGeom prst="flowChartAlternateProcess">
            <a:avLst/>
          </a:prstGeom>
          <a:gradFill rotWithShape="1">
            <a:gsLst>
              <a:gs pos="0">
                <a:srgbClr val="FFCCFF"/>
              </a:gs>
              <a:gs pos="100000">
                <a:schemeClr val="bg1"/>
              </a:gs>
            </a:gsLst>
            <a:lin ang="2700000" scaled="1"/>
          </a:gradFill>
          <a:ln w="38100" cmpd="dbl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sz="1800">
                <a:latin typeface="Times New Roman" pitchFamily="18" charset="0"/>
              </a:rPr>
              <a:t>В </a:t>
            </a:r>
            <a:r>
              <a:rPr lang="ru-RU" sz="1800" b="1">
                <a:latin typeface="Times New Roman" pitchFamily="18" charset="0"/>
              </a:rPr>
              <a:t>2013</a:t>
            </a:r>
            <a:r>
              <a:rPr lang="ru-RU" sz="1800">
                <a:latin typeface="Times New Roman" pitchFamily="18" charset="0"/>
              </a:rPr>
              <a:t> году на строительстве автотранспортной магистрали </a:t>
            </a:r>
          </a:p>
          <a:p>
            <a:r>
              <a:rPr lang="ru-RU" sz="1800" b="1">
                <a:latin typeface="Times New Roman" pitchFamily="18" charset="0"/>
              </a:rPr>
              <a:t>освоено</a:t>
            </a:r>
            <a:r>
              <a:rPr lang="ru-RU" sz="1800">
                <a:latin typeface="Times New Roman" pitchFamily="18" charset="0"/>
              </a:rPr>
              <a:t> </a:t>
            </a:r>
            <a:r>
              <a:rPr lang="ru-RU" sz="1800" b="1">
                <a:latin typeface="Times New Roman" pitchFamily="18" charset="0"/>
              </a:rPr>
              <a:t>611 млн. грн</a:t>
            </a:r>
            <a:r>
              <a:rPr lang="ru-RU" sz="1800">
                <a:latin typeface="Times New Roman" pitchFamily="18" charset="0"/>
              </a:rPr>
              <a:t>. бюджетных средств и кредитных </a:t>
            </a:r>
            <a:endParaRPr lang="en-US" sz="1800">
              <a:latin typeface="Times New Roman" pitchFamily="18" charset="0"/>
            </a:endParaRPr>
          </a:p>
          <a:p>
            <a:r>
              <a:rPr lang="ru-RU" sz="1800">
                <a:latin typeface="Times New Roman" pitchFamily="18" charset="0"/>
              </a:rPr>
              <a:t>ресурсов</a:t>
            </a:r>
            <a:r>
              <a:rPr lang="uk-UA" sz="1800">
                <a:latin typeface="Times New Roman" pitchFamily="18" charset="0"/>
              </a:rPr>
              <a:t>.</a:t>
            </a:r>
            <a:r>
              <a:rPr lang="ru-RU" sz="1800">
                <a:latin typeface="Times New Roman" pitchFamily="18" charset="0"/>
              </a:rPr>
              <a:t> </a:t>
            </a:r>
          </a:p>
        </p:txBody>
      </p:sp>
      <p:sp>
        <p:nvSpPr>
          <p:cNvPr id="59397" name="Rectangle 5"/>
          <p:cNvSpPr>
            <a:spLocks/>
          </p:cNvSpPr>
          <p:nvPr/>
        </p:nvSpPr>
        <p:spPr bwMode="auto">
          <a:xfrm>
            <a:off x="0" y="2636838"/>
            <a:ext cx="2233613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Результаты</a:t>
            </a:r>
          </a:p>
        </p:txBody>
      </p:sp>
      <p:sp>
        <p:nvSpPr>
          <p:cNvPr id="59398" name="AutoShape 6"/>
          <p:cNvSpPr>
            <a:spLocks noChangeArrowheads="1"/>
          </p:cNvSpPr>
          <p:nvPr/>
        </p:nvSpPr>
        <p:spPr bwMode="auto">
          <a:xfrm>
            <a:off x="2555875" y="2997200"/>
            <a:ext cx="6408738" cy="1655763"/>
          </a:xfrm>
          <a:prstGeom prst="flowChartAlternateProcess">
            <a:avLst/>
          </a:prstGeom>
          <a:gradFill rotWithShape="1">
            <a:gsLst>
              <a:gs pos="0">
                <a:srgbClr val="00CCFF"/>
              </a:gs>
              <a:gs pos="100000">
                <a:schemeClr val="bg1"/>
              </a:gs>
            </a:gsLst>
            <a:lin ang="2700000" scaled="1"/>
          </a:gra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sz="1600">
                <a:latin typeface="Times New Roman" pitchFamily="18" charset="0"/>
              </a:rPr>
              <a:t>На сегодня завершены работы по сооружению транспортной развязки </a:t>
            </a:r>
          </a:p>
          <a:p>
            <a:r>
              <a:rPr lang="ru-RU" sz="1600">
                <a:latin typeface="Times New Roman" pitchFamily="18" charset="0"/>
              </a:rPr>
              <a:t>пр. Советский (Хортицкий р-н), на </a:t>
            </a:r>
            <a:r>
              <a:rPr lang="ru-RU" sz="1600" b="1">
                <a:latin typeface="Times New Roman" pitchFamily="18" charset="0"/>
              </a:rPr>
              <a:t>75 %</a:t>
            </a:r>
            <a:r>
              <a:rPr lang="ru-RU" sz="1600">
                <a:latin typeface="Times New Roman" pitchFamily="18" charset="0"/>
              </a:rPr>
              <a:t> выполнены работы на </a:t>
            </a:r>
          </a:p>
          <a:p>
            <a:r>
              <a:rPr lang="ru-RU" sz="1600">
                <a:latin typeface="Times New Roman" pitchFamily="18" charset="0"/>
              </a:rPr>
              <a:t>транспортных развязках о. Хортица и Набережной магистрали, </a:t>
            </a:r>
          </a:p>
          <a:p>
            <a:r>
              <a:rPr lang="ru-RU" sz="1600">
                <a:latin typeface="Times New Roman" pitchFamily="18" charset="0"/>
              </a:rPr>
              <a:t>путепроводах и эстакадах к основным мостам. Основные работы </a:t>
            </a:r>
          </a:p>
          <a:p>
            <a:r>
              <a:rPr lang="ru-RU" sz="1600">
                <a:latin typeface="Times New Roman" pitchFamily="18" charset="0"/>
              </a:rPr>
              <a:t>осуществляются на сооружении двух мостовых переходов. </a:t>
            </a:r>
          </a:p>
        </p:txBody>
      </p:sp>
      <p:sp>
        <p:nvSpPr>
          <p:cNvPr id="59399" name="Rectangle 7"/>
          <p:cNvSpPr>
            <a:spLocks/>
          </p:cNvSpPr>
          <p:nvPr/>
        </p:nvSpPr>
        <p:spPr bwMode="auto">
          <a:xfrm>
            <a:off x="0" y="4913313"/>
            <a:ext cx="2233613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Задачи</a:t>
            </a:r>
          </a:p>
        </p:txBody>
      </p:sp>
      <p:sp>
        <p:nvSpPr>
          <p:cNvPr id="59400" name="AutoShape 8"/>
          <p:cNvSpPr>
            <a:spLocks noChangeArrowheads="1"/>
          </p:cNvSpPr>
          <p:nvPr/>
        </p:nvSpPr>
        <p:spPr bwMode="auto">
          <a:xfrm>
            <a:off x="2555875" y="5084763"/>
            <a:ext cx="6480175" cy="1439862"/>
          </a:xfrm>
          <a:prstGeom prst="flowChartAlternateProcess">
            <a:avLst/>
          </a:prstGeom>
          <a:gradFill rotWithShape="1">
            <a:gsLst>
              <a:gs pos="0">
                <a:srgbClr val="CC66FF"/>
              </a:gs>
              <a:gs pos="100000">
                <a:schemeClr val="bg1"/>
              </a:gs>
            </a:gsLst>
            <a:lin ang="2700000" scaled="1"/>
          </a:gra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sz="1600">
                <a:latin typeface="Times New Roman" pitchFamily="18" charset="0"/>
              </a:rPr>
              <a:t>Для выполнения задачи, поставленной Президентом Украины </a:t>
            </a:r>
          </a:p>
          <a:p>
            <a:r>
              <a:rPr lang="ru-RU" sz="1600">
                <a:latin typeface="Times New Roman" pitchFamily="18" charset="0"/>
              </a:rPr>
              <a:t>и Правительством о </a:t>
            </a:r>
            <a:r>
              <a:rPr lang="ru-RU" sz="1600" b="1">
                <a:latin typeface="Times New Roman" pitchFamily="18" charset="0"/>
              </a:rPr>
              <a:t>завершении в 2014</a:t>
            </a:r>
            <a:r>
              <a:rPr lang="ru-RU" sz="1600">
                <a:latin typeface="Times New Roman" pitchFamily="18" charset="0"/>
              </a:rPr>
              <a:t> году строительства </a:t>
            </a:r>
          </a:p>
          <a:p>
            <a:r>
              <a:rPr lang="ru-RU" sz="1600">
                <a:latin typeface="Times New Roman" pitchFamily="18" charset="0"/>
              </a:rPr>
              <a:t>первой очереди объекта, что позволит открыть движение по мостовым </a:t>
            </a:r>
          </a:p>
          <a:p>
            <a:r>
              <a:rPr lang="ru-RU" sz="1600">
                <a:latin typeface="Times New Roman" pitchFamily="18" charset="0"/>
              </a:rPr>
              <a:t>переходам, необходимо решить вопрос об обеспечении финансирования </a:t>
            </a:r>
          </a:p>
          <a:p>
            <a:r>
              <a:rPr lang="ru-RU" sz="1600">
                <a:latin typeface="Times New Roman" pitchFamily="18" charset="0"/>
              </a:rPr>
              <a:t>строительства в текущем году в объеме 1,5 млрд. грн. </a:t>
            </a:r>
          </a:p>
        </p:txBody>
      </p:sp>
      <p:pic>
        <p:nvPicPr>
          <p:cNvPr id="114698" name="Рисунок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13" y="-7938"/>
            <a:ext cx="587375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9" name="Рисунок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35950" y="0"/>
            <a:ext cx="9588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/>
      <p:bldP spid="59396" grpId="0" animBg="1"/>
      <p:bldP spid="59398" grpId="0" animBg="1"/>
      <p:bldP spid="5940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15714" name="Picture 3" descr="36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6" descr="71861005"/>
          <p:cNvPicPr>
            <a:picLocks noChangeAspect="1" noChangeArrowheads="1"/>
          </p:cNvPicPr>
          <p:nvPr/>
        </p:nvPicPr>
        <p:blipFill>
          <a:blip r:embed="rId2" cstate="print">
            <a:lum bright="36000" contrast="-4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2514600"/>
            <a:ext cx="8229600" cy="1143000"/>
          </a:xfrm>
        </p:spPr>
        <p:txBody>
          <a:bodyPr/>
          <a:lstStyle/>
          <a:p>
            <a:pPr eaLnBrk="1" hangingPunct="1"/>
            <a:r>
              <a:rPr lang="uk-UA" sz="5400" b="1" i="1" smtClean="0">
                <a:solidFill>
                  <a:srgbClr val="CC0000"/>
                </a:solidFill>
                <a:latin typeface="Monotype Corsiva" pitchFamily="66" charset="0"/>
              </a:rPr>
              <a:t>Инвестиционн</a:t>
            </a:r>
            <a:r>
              <a:rPr lang="ru-RU" sz="5400" b="1" i="1" smtClean="0">
                <a:solidFill>
                  <a:srgbClr val="CC0000"/>
                </a:solidFill>
                <a:latin typeface="Monotype Corsiva" pitchFamily="66" charset="0"/>
              </a:rPr>
              <a:t>ый </a:t>
            </a:r>
            <a:br>
              <a:rPr lang="ru-RU" sz="5400" b="1" i="1" smtClean="0">
                <a:solidFill>
                  <a:srgbClr val="CC0000"/>
                </a:solidFill>
                <a:latin typeface="Monotype Corsiva" pitchFamily="66" charset="0"/>
              </a:rPr>
            </a:br>
            <a:r>
              <a:rPr lang="ru-RU" sz="5400" b="1" i="1" smtClean="0">
                <a:solidFill>
                  <a:srgbClr val="CC0000"/>
                </a:solidFill>
                <a:latin typeface="Monotype Corsiva" pitchFamily="66" charset="0"/>
              </a:rPr>
              <a:t>потенциал региона</a:t>
            </a:r>
          </a:p>
        </p:txBody>
      </p:sp>
      <p:pic>
        <p:nvPicPr>
          <p:cNvPr id="16387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313" y="-7938"/>
            <a:ext cx="587375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35950" y="0"/>
            <a:ext cx="9588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6" descr="71861005"/>
          <p:cNvPicPr>
            <a:picLocks noChangeAspect="1" noChangeArrowheads="1"/>
          </p:cNvPicPr>
          <p:nvPr/>
        </p:nvPicPr>
        <p:blipFill>
          <a:blip r:embed="rId2" cstate="print">
            <a:lum bright="36000" contrast="-4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38" name="Picture 7" descr="201310231025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4876800" y="0"/>
            <a:ext cx="4648200" cy="21336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indent="342900" algn="just"/>
            <a:r>
              <a:rPr lang="ru-RU" sz="1400" b="1">
                <a:solidFill>
                  <a:schemeClr val="tx1"/>
                </a:solidFill>
                <a:cs typeface="Times New Roman" pitchFamily="18" charset="0"/>
              </a:rPr>
              <a:t>Обеспечено реализацию </a:t>
            </a:r>
            <a:r>
              <a:rPr lang="ru-RU" sz="1400" b="1" i="1">
                <a:solidFill>
                  <a:schemeClr val="tx1"/>
                </a:solidFill>
                <a:cs typeface="Times New Roman" pitchFamily="18" charset="0"/>
              </a:rPr>
              <a:t>проекта по созданию Запорожского областного перинатального центра </a:t>
            </a:r>
            <a:r>
              <a:rPr lang="ru-RU" sz="1400" b="1">
                <a:solidFill>
                  <a:schemeClr val="tx1"/>
                </a:solidFill>
                <a:cs typeface="Times New Roman" pitchFamily="18" charset="0"/>
              </a:rPr>
              <a:t>с использованием инновационных технологий и обеспечением современным оборудованием. </a:t>
            </a:r>
          </a:p>
          <a:p>
            <a:pPr indent="342900" algn="just" eaLnBrk="0" hangingPunct="0"/>
            <a:r>
              <a:rPr lang="ru-RU" sz="1400" b="1">
                <a:solidFill>
                  <a:schemeClr val="tx1"/>
                </a:solidFill>
                <a:cs typeface="Times New Roman" pitchFamily="18" charset="0"/>
              </a:rPr>
              <a:t>В ноябре 2013 года в эксплуатацию введена  первая очередь объекта -  акушерский корпус; активно ведутся работы по введению второй очереди - гинекологического корпуса и женской консультации.</a:t>
            </a:r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6" descr="71861005"/>
          <p:cNvPicPr>
            <a:picLocks noChangeAspect="1" noChangeArrowheads="1"/>
          </p:cNvPicPr>
          <p:nvPr/>
        </p:nvPicPr>
        <p:blipFill>
          <a:blip r:embed="rId2" cstate="print">
            <a:lum bright="36000" contrast="-4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6" name="Picture 7" descr="IMG_138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0"/>
            <a:ext cx="73914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кругленный прямоугольник 11"/>
          <p:cNvSpPr/>
          <p:nvPr/>
        </p:nvSpPr>
        <p:spPr>
          <a:xfrm>
            <a:off x="0" y="2971800"/>
            <a:ext cx="3505200" cy="37338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200" b="1" dirty="0">
                <a:solidFill>
                  <a:srgbClr val="000000"/>
                </a:solidFill>
                <a:cs typeface="Times New Roman" pitchFamily="18" charset="0"/>
              </a:rPr>
              <a:t>Обеспечено реализацию</a:t>
            </a:r>
            <a:r>
              <a:rPr lang="en-US" sz="2200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ru-RU" sz="2200" b="1" dirty="0">
                <a:solidFill>
                  <a:srgbClr val="000000"/>
                </a:solidFill>
                <a:cs typeface="Times New Roman" pitchFamily="18" charset="0"/>
              </a:rPr>
              <a:t>комплекса мероприятий, направленных на создание единой системы экстренной медицинской помощи на всей территории области</a:t>
            </a:r>
          </a:p>
        </p:txBody>
      </p:sp>
      <p:sp>
        <p:nvSpPr>
          <p:cNvPr id="13" name="Стрелка вправо 12"/>
          <p:cNvSpPr/>
          <p:nvPr/>
        </p:nvSpPr>
        <p:spPr>
          <a:xfrm>
            <a:off x="3505200" y="3733800"/>
            <a:ext cx="762000" cy="609600"/>
          </a:xfrm>
          <a:prstGeom prst="rightArrow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3505200" y="4572000"/>
            <a:ext cx="762000" cy="609600"/>
          </a:xfrm>
          <a:prstGeom prst="rightArrow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3505200" y="5638800"/>
            <a:ext cx="762000" cy="609600"/>
          </a:xfrm>
          <a:prstGeom prst="rightArrow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191000" y="3429000"/>
            <a:ext cx="4800600" cy="914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1400" b="1" dirty="0">
                <a:solidFill>
                  <a:schemeClr val="tx1"/>
                </a:solidFill>
              </a:rPr>
              <a:t>C</a:t>
            </a:r>
            <a:r>
              <a:rPr lang="ru-RU" sz="1400" b="1" dirty="0" err="1">
                <a:solidFill>
                  <a:schemeClr val="tx1"/>
                </a:solidFill>
              </a:rPr>
              <a:t>оздано</a:t>
            </a:r>
            <a:r>
              <a:rPr lang="ru-RU" sz="1400" b="1" dirty="0">
                <a:solidFill>
                  <a:schemeClr val="tx1"/>
                </a:solidFill>
              </a:rPr>
              <a:t> Территориальное медицинское объединение «Областной центр экстренной медицинской помощи и медицины катастроф»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191000" y="4495800"/>
            <a:ext cx="48006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500" b="1" dirty="0">
                <a:solidFill>
                  <a:schemeClr val="tx1"/>
                </a:solidFill>
              </a:rPr>
              <a:t>Проводится реконструкция помещения централизованной диспетчерской</a:t>
            </a:r>
            <a:r>
              <a:rPr lang="en-US" sz="1500" b="1" dirty="0">
                <a:solidFill>
                  <a:schemeClr val="tx1"/>
                </a:solidFill>
              </a:rPr>
              <a:t>          </a:t>
            </a:r>
            <a:r>
              <a:rPr lang="uk-UA" sz="1500" b="1" dirty="0">
                <a:solidFill>
                  <a:schemeClr val="tx1"/>
                </a:solidFill>
              </a:rPr>
              <a:t>                      </a:t>
            </a:r>
            <a:r>
              <a:rPr lang="ru-RU" sz="1500" b="1" dirty="0">
                <a:solidFill>
                  <a:schemeClr val="tx1"/>
                </a:solidFill>
              </a:rPr>
              <a:t>(на 01.01.2014 работы выполнены на </a:t>
            </a:r>
            <a:r>
              <a:rPr lang="ru-RU" sz="1500" b="1" dirty="0">
                <a:solidFill>
                  <a:srgbClr val="FF0000"/>
                </a:solidFill>
              </a:rPr>
              <a:t>70%</a:t>
            </a:r>
            <a:r>
              <a:rPr lang="ru-RU" sz="1500" b="1" dirty="0">
                <a:solidFill>
                  <a:schemeClr val="tx1"/>
                </a:solidFill>
              </a:rPr>
              <a:t>) </a:t>
            </a:r>
            <a:endParaRPr lang="ru-RU" sz="15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191000" y="5562600"/>
            <a:ext cx="4953000" cy="11430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400" b="1" dirty="0">
                <a:solidFill>
                  <a:schemeClr val="tx1"/>
                </a:solidFill>
              </a:rPr>
              <a:t>За счет средств областного бюджета приобретено                         </a:t>
            </a:r>
            <a:r>
              <a:rPr lang="ru-RU" sz="1600" b="1" dirty="0">
                <a:solidFill>
                  <a:srgbClr val="FF0000"/>
                </a:solidFill>
              </a:rPr>
              <a:t>8</a:t>
            </a:r>
            <a:r>
              <a:rPr lang="ru-RU" sz="1400" b="1" dirty="0">
                <a:solidFill>
                  <a:schemeClr val="tx1"/>
                </a:solidFill>
              </a:rPr>
              <a:t> автомобилей  скорой помощи, укомплектованных медицинским оборудованием на сумму </a:t>
            </a:r>
            <a:r>
              <a:rPr lang="ru-RU" sz="1600" b="1" dirty="0">
                <a:solidFill>
                  <a:srgbClr val="FF0000"/>
                </a:solidFill>
              </a:rPr>
              <a:t>2</a:t>
            </a:r>
            <a:r>
              <a:rPr lang="ru-RU" sz="1400" b="1" dirty="0">
                <a:solidFill>
                  <a:srgbClr val="FF0000"/>
                </a:solidFill>
              </a:rPr>
              <a:t> млн. </a:t>
            </a:r>
            <a:r>
              <a:rPr lang="ru-RU" sz="1400" b="1" dirty="0" err="1">
                <a:solidFill>
                  <a:srgbClr val="FF0000"/>
                </a:solidFill>
              </a:rPr>
              <a:t>грн</a:t>
            </a:r>
            <a:r>
              <a:rPr lang="ru-RU" sz="1400" b="1" dirty="0">
                <a:solidFill>
                  <a:srgbClr val="FF0000"/>
                </a:solidFill>
              </a:rPr>
              <a:t>., </a:t>
            </a:r>
            <a:r>
              <a:rPr lang="ru-RU" sz="1400" b="1" dirty="0">
                <a:solidFill>
                  <a:schemeClr val="tx1"/>
                </a:solidFill>
              </a:rPr>
              <a:t>и  </a:t>
            </a:r>
            <a:r>
              <a:rPr lang="ru-RU" sz="1600" b="1" dirty="0">
                <a:solidFill>
                  <a:srgbClr val="FF0000"/>
                </a:solidFill>
              </a:rPr>
              <a:t>3 </a:t>
            </a:r>
            <a:r>
              <a:rPr lang="ru-RU" sz="1400" b="1" dirty="0">
                <a:solidFill>
                  <a:schemeClr val="tx1"/>
                </a:solidFill>
              </a:rPr>
              <a:t>автомобиля за счет средств ОАО «Запорожсталь».</a:t>
            </a:r>
            <a:endParaRPr lang="ru-RU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0"/>
            <a:ext cx="152400" cy="274638"/>
          </a:xfrm>
        </p:spPr>
        <p:txBody>
          <a:bodyPr/>
          <a:lstStyle/>
          <a:p>
            <a:pPr eaLnBrk="1" hangingPunct="1"/>
            <a:endParaRPr lang="ru-RU" sz="4000" smtClean="0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 flipH="1" flipV="1">
            <a:off x="8686800" y="6126163"/>
            <a:ext cx="76200" cy="12223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ru-RU" sz="800" smtClean="0"/>
          </a:p>
        </p:txBody>
      </p:sp>
      <p:pic>
        <p:nvPicPr>
          <p:cNvPr id="119812" name="Picture 4" descr="DSC00298"/>
          <p:cNvPicPr>
            <a:picLocks noChangeAspect="1" noChangeArrowheads="1"/>
          </p:cNvPicPr>
          <p:nvPr/>
        </p:nvPicPr>
        <p:blipFill>
          <a:blip r:embed="rId3" cstate="print">
            <a:lum contrast="18000"/>
          </a:blip>
          <a:srcRect/>
          <a:stretch>
            <a:fillRect/>
          </a:stretch>
        </p:blipFill>
        <p:spPr bwMode="auto">
          <a:xfrm>
            <a:off x="0" y="0"/>
            <a:ext cx="4800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0" y="4724400"/>
            <a:ext cx="9144000" cy="2133600"/>
          </a:xfrm>
          <a:prstGeom prst="roundRect">
            <a:avLst/>
          </a:prstGeom>
          <a:solidFill>
            <a:schemeClr val="accent1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800" b="1" dirty="0">
                <a:solidFill>
                  <a:schemeClr val="accent3"/>
                </a:solidFill>
              </a:rPr>
              <a:t>У 2013 году</a:t>
            </a:r>
            <a:r>
              <a:rPr lang="ru-RU" sz="1800" dirty="0"/>
              <a:t> </a:t>
            </a:r>
            <a:r>
              <a:rPr lang="ru-RU" sz="1800" b="1" dirty="0"/>
              <a:t>продолжена реконструкция одного из главных объектов культуры - здания областной филармонии, на проведение которой привлечено </a:t>
            </a:r>
            <a:r>
              <a:rPr lang="ru-RU" sz="2000" b="1" dirty="0">
                <a:solidFill>
                  <a:srgbClr val="FFC000"/>
                </a:solidFill>
              </a:rPr>
              <a:t>8,4 </a:t>
            </a:r>
            <a:r>
              <a:rPr lang="ru-RU" sz="1800" b="1" dirty="0">
                <a:solidFill>
                  <a:srgbClr val="FFC000"/>
                </a:solidFill>
              </a:rPr>
              <a:t>млн. </a:t>
            </a:r>
            <a:r>
              <a:rPr lang="ru-RU" sz="1800" b="1" dirty="0" err="1">
                <a:solidFill>
                  <a:srgbClr val="FFC000"/>
                </a:solidFill>
              </a:rPr>
              <a:t>грн</a:t>
            </a:r>
            <a:r>
              <a:rPr lang="ru-RU" sz="1800" b="1" dirty="0">
                <a:solidFill>
                  <a:srgbClr val="FFC000"/>
                </a:solidFill>
              </a:rPr>
              <a:t>. </a:t>
            </a:r>
            <a:r>
              <a:rPr lang="ru-RU" sz="1800" b="1" dirty="0"/>
              <a:t>средств Государственного бюджета и направлено </a:t>
            </a:r>
            <a:r>
              <a:rPr lang="ru-RU" sz="2000" b="1" dirty="0">
                <a:solidFill>
                  <a:srgbClr val="FFC000"/>
                </a:solidFill>
              </a:rPr>
              <a:t>247,4</a:t>
            </a:r>
            <a:r>
              <a:rPr lang="ru-RU" sz="1800" b="1" dirty="0"/>
              <a:t> </a:t>
            </a:r>
            <a:r>
              <a:rPr lang="ru-RU" sz="1800" b="1" dirty="0">
                <a:solidFill>
                  <a:srgbClr val="FFC000"/>
                </a:solidFill>
              </a:rPr>
              <a:t>тыс. </a:t>
            </a:r>
            <a:r>
              <a:rPr lang="ru-RU" sz="1800" b="1" dirty="0" err="1">
                <a:solidFill>
                  <a:srgbClr val="FFC000"/>
                </a:solidFill>
              </a:rPr>
              <a:t>грн</a:t>
            </a:r>
            <a:r>
              <a:rPr lang="ru-RU" sz="1800" b="1" dirty="0">
                <a:solidFill>
                  <a:srgbClr val="FFC000"/>
                </a:solidFill>
              </a:rPr>
              <a:t>. </a:t>
            </a:r>
            <a:r>
              <a:rPr lang="ru-RU" sz="1800" b="1" dirty="0"/>
              <a:t>средств областного бюджета.</a:t>
            </a:r>
            <a:endParaRPr lang="ru-RU" sz="1800" b="1" dirty="0">
              <a:solidFill>
                <a:schemeClr val="accent3"/>
              </a:solidFill>
            </a:endParaRPr>
          </a:p>
        </p:txBody>
      </p:sp>
      <p:pic>
        <p:nvPicPr>
          <p:cNvPr id="119814" name="Picture 4" descr="IMG_30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0"/>
            <a:ext cx="4343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4" descr="71861005"/>
          <p:cNvPicPr>
            <a:picLocks noChangeAspect="1" noChangeArrowheads="1"/>
          </p:cNvPicPr>
          <p:nvPr/>
        </p:nvPicPr>
        <p:blipFill>
          <a:blip r:embed="rId2" cstate="print">
            <a:lum bright="36000" contrast="-4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ru-RU" sz="4800" b="1" i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Улучшение экологической ситуации</a:t>
            </a:r>
          </a:p>
        </p:txBody>
      </p:sp>
      <p:pic>
        <p:nvPicPr>
          <p:cNvPr id="12083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313" y="-7938"/>
            <a:ext cx="587375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6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35950" y="0"/>
            <a:ext cx="9588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11" descr="71861005"/>
          <p:cNvPicPr>
            <a:picLocks noChangeAspect="1" noChangeArrowheads="1"/>
          </p:cNvPicPr>
          <p:nvPr/>
        </p:nvPicPr>
        <p:blipFill>
          <a:blip r:embed="rId2" cstate="print">
            <a:lum bright="36000" contrast="-4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58" name="Заголовок 1"/>
          <p:cNvSpPr>
            <a:spLocks/>
          </p:cNvSpPr>
          <p:nvPr/>
        </p:nvSpPr>
        <p:spPr bwMode="auto">
          <a:xfrm>
            <a:off x="30163" y="4191000"/>
            <a:ext cx="5229225" cy="2057400"/>
          </a:xfrm>
          <a:prstGeom prst="rect">
            <a:avLst/>
          </a:prstGeom>
          <a:gradFill rotWithShape="1">
            <a:gsLst>
              <a:gs pos="0">
                <a:schemeClr val="accent1">
                  <a:alpha val="32999"/>
                </a:schemeClr>
              </a:gs>
              <a:gs pos="100000">
                <a:schemeClr val="bg1">
                  <a:alpha val="40999"/>
                </a:schemeClr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800" b="1">
                <a:solidFill>
                  <a:schemeClr val="tx2"/>
                </a:solidFill>
                <a:latin typeface="Times New Roman" pitchFamily="18" charset="0"/>
              </a:rPr>
              <a:t>Реализация проекта позволит сократить выбросы загрязняющих веществ в атмосферный воздух от производств металлургического предприятия на 446т / год. Установка и запуск комплекса агломашины - часть масштабной программы модернизации производства комбината.</a:t>
            </a:r>
          </a:p>
        </p:txBody>
      </p:sp>
      <p:pic>
        <p:nvPicPr>
          <p:cNvPr id="21510" name="Picture 2" descr="C:\Documents and Settings\Admin\Рабочий стол\ДЛЯ ГОНЧАРУКА 07.02.2014\воздух фото\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0" y="0"/>
            <a:ext cx="3365500" cy="224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3" descr="C:\Documents and Settings\Admin\Рабочий стол\ДЛЯ ГОНЧАРУКА 07.02.2014\воздух фото\otkrytie_aglomashiny_v_zaporozhie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8588" y="3644900"/>
            <a:ext cx="3900487" cy="308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810000" y="188913"/>
            <a:ext cx="5151438" cy="17272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endParaRPr lang="ru-RU" sz="140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</a:endParaRPr>
          </a:p>
        </p:txBody>
      </p:sp>
      <p:pic>
        <p:nvPicPr>
          <p:cNvPr id="21513" name="Picture 4" descr="C:\Documents and Settings\Admin\Рабочий стол\ДЛЯ ГОНЧАРУКА 07.02.2014\воздух фото\yanukovich_v_zaoprozhie_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1916113"/>
            <a:ext cx="3649663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63" name="Rectangle 10"/>
          <p:cNvSpPr>
            <a:spLocks noChangeArrowheads="1"/>
          </p:cNvSpPr>
          <p:nvPr/>
        </p:nvSpPr>
        <p:spPr bwMode="auto">
          <a:xfrm>
            <a:off x="4267200" y="228600"/>
            <a:ext cx="4876800" cy="2014538"/>
          </a:xfrm>
          <a:prstGeom prst="rect">
            <a:avLst/>
          </a:prstGeom>
          <a:gradFill rotWithShape="1">
            <a:gsLst>
              <a:gs pos="0">
                <a:srgbClr val="D3D0CB">
                  <a:alpha val="85999"/>
                </a:srgbClr>
              </a:gs>
              <a:gs pos="100000">
                <a:schemeClr val="bg1">
                  <a:alpha val="54999"/>
                </a:schemeClr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>
                <a:latin typeface="Times New Roman" pitchFamily="18" charset="0"/>
              </a:rPr>
              <a:t>16.05.2013 в агломерационного цеха ОАО "Запорожсталь" было введено в действие агломашину № 1 с высокоэффективной газоочисткой. В мероприятии приняли участие Президент Украины Янукович В.Ф., председатель ЗОДА Пеклушенко А.Н., мэр города Син А.Ч.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000" b="1" dirty="0" smtClean="0"/>
              <a:t>Строительство Непрерывно-Травительного Агрегата № 4</a:t>
            </a:r>
            <a:endParaRPr lang="ru-RU" sz="2000" b="1" dirty="0" smtClean="0"/>
          </a:p>
        </p:txBody>
      </p:sp>
      <p:pic>
        <p:nvPicPr>
          <p:cNvPr id="122882" name="Рисунок 1"/>
          <p:cNvPicPr>
            <a:picLocks noGrp="1" noChangeAspect="1"/>
          </p:cNvPicPr>
          <p:nvPr>
            <p:ph type="body" idx="1"/>
          </p:nvPr>
        </p:nvPicPr>
        <p:blipFill>
          <a:blip r:embed="rId2" cstate="print"/>
          <a:srcRect t="2238"/>
          <a:stretch>
            <a:fillRect/>
          </a:stretch>
        </p:blipFill>
        <p:spPr>
          <a:xfrm>
            <a:off x="0" y="1066800"/>
            <a:ext cx="4834082" cy="4038600"/>
          </a:xfrm>
        </p:spPr>
      </p:pic>
      <p:sp>
        <p:nvSpPr>
          <p:cNvPr id="84997" name="Заголовок 1"/>
          <p:cNvSpPr>
            <a:spLocks/>
          </p:cNvSpPr>
          <p:nvPr/>
        </p:nvSpPr>
        <p:spPr bwMode="auto">
          <a:xfrm>
            <a:off x="0" y="5105400"/>
            <a:ext cx="4419600" cy="838200"/>
          </a:xfrm>
          <a:prstGeom prst="rect">
            <a:avLst/>
          </a:prstGeom>
          <a:gradFill rotWithShape="1">
            <a:gsLst>
              <a:gs pos="0">
                <a:srgbClr val="44D89C"/>
              </a:gs>
              <a:gs pos="100000">
                <a:srgbClr val="FFCCFF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1800" b="1" i="1" dirty="0" smtClean="0"/>
              <a:t>август </a:t>
            </a:r>
            <a:r>
              <a:rPr lang="ru-RU" altLang="ru-RU" sz="1800" b="1" i="1" dirty="0"/>
              <a:t>2013 года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rcRect t="2841" b="7805"/>
          <a:stretch>
            <a:fillRect/>
          </a:stretch>
        </p:blipFill>
        <p:spPr bwMode="auto">
          <a:xfrm>
            <a:off x="4648200" y="1066800"/>
            <a:ext cx="44958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/>
          </p:cNvSpPr>
          <p:nvPr/>
        </p:nvSpPr>
        <p:spPr bwMode="auto">
          <a:xfrm>
            <a:off x="4419600" y="5105400"/>
            <a:ext cx="4724400" cy="838200"/>
          </a:xfrm>
          <a:prstGeom prst="rect">
            <a:avLst/>
          </a:prstGeom>
          <a:gradFill rotWithShape="1">
            <a:gsLst>
              <a:gs pos="0">
                <a:srgbClr val="44D89C"/>
              </a:gs>
              <a:gs pos="100000">
                <a:srgbClr val="FFCCFF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1800" b="1" i="1" dirty="0" smtClean="0"/>
              <a:t>январь </a:t>
            </a:r>
            <a:r>
              <a:rPr lang="ru-RU" altLang="ru-RU" sz="1800" b="1" i="1" dirty="0"/>
              <a:t>2014 года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4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7" grpId="0" animBg="1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9" descr="71861005"/>
          <p:cNvPicPr>
            <a:picLocks noChangeAspect="1" noChangeArrowheads="1"/>
          </p:cNvPicPr>
          <p:nvPr/>
        </p:nvPicPr>
        <p:blipFill>
          <a:blip r:embed="rId2" cstate="print">
            <a:lum bright="36000" contrast="-4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/>
          </p:cNvSpPr>
          <p:nvPr/>
        </p:nvSpPr>
        <p:spPr bwMode="auto">
          <a:xfrm>
            <a:off x="0" y="5105400"/>
            <a:ext cx="8839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800" b="1" i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Начата реализация мероприятия «Перевод травильных линий ЦХП-1 на соляно-кислотного травления со строительством установки регенерации отработанных травильных растворов (ВТР) и промывных вод». Выполнение мероприятия позволит прекратить попадание в сточные воды концентрированных отработанных травильных растворов.</a:t>
            </a:r>
            <a:endParaRPr lang="uk-UA" sz="1800" b="1" i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3559" name="Picture 2" descr="C:\Documents and Settings\Admin\Рабочий стол\ДЛЯ ГОНЧАРУКА 07.02.2014\вода фото\140127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5888"/>
            <a:ext cx="4732338" cy="315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3" descr="C:\Documents and Settings\Admin\Рабочий стол\ДЛЯ ГОНЧАРУКА 07.02.2014\вода фото\140127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1600200"/>
            <a:ext cx="44958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7" name="Рисунок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313" y="-7938"/>
            <a:ext cx="587375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8" name="Рисунок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35950" y="0"/>
            <a:ext cx="9588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26978" name="Рисунок 4"/>
          <p:cNvPicPr>
            <a:picLocks noGrp="1" noChangeAspect="1"/>
          </p:cNvPicPr>
          <p:nvPr>
            <p:ph type="body" idx="1"/>
          </p:nvPr>
        </p:nvPicPr>
        <p:blipFill>
          <a:blip r:embed="rId2" cstate="print"/>
          <a:srcRect t="2040" b="14301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8853" name="Заголовок 1"/>
          <p:cNvSpPr>
            <a:spLocks/>
          </p:cNvSpPr>
          <p:nvPr/>
        </p:nvSpPr>
        <p:spPr bwMode="auto">
          <a:xfrm>
            <a:off x="4419600" y="5791200"/>
            <a:ext cx="3886200" cy="1066800"/>
          </a:xfrm>
          <a:prstGeom prst="rect">
            <a:avLst/>
          </a:prstGeom>
          <a:gradFill rotWithShape="1">
            <a:gsLst>
              <a:gs pos="0">
                <a:srgbClr val="44D89C"/>
              </a:gs>
              <a:gs pos="100000">
                <a:srgbClr val="FFCCFF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1800" b="1" i="1"/>
              <a:t>Реконструкция доменной печи № 4,</a:t>
            </a:r>
            <a:br>
              <a:rPr lang="ru-RU" altLang="ru-RU" sz="1800" b="1" i="1"/>
            </a:br>
            <a:r>
              <a:rPr lang="ru-RU" altLang="ru-RU" sz="1800" b="1" i="1"/>
              <a:t>январь 2014 года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200025"/>
            <a:ext cx="76200" cy="74613"/>
          </a:xfrm>
        </p:spPr>
        <p:txBody>
          <a:bodyPr/>
          <a:lstStyle/>
          <a:p>
            <a:pPr eaLnBrk="1" hangingPunct="1"/>
            <a:endParaRPr lang="ru-RU" sz="4000" smtClean="0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 flipH="1" flipV="1">
            <a:off x="8686800" y="1524000"/>
            <a:ext cx="76200" cy="76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ru-RU" sz="800" smtClean="0"/>
          </a:p>
        </p:txBody>
      </p:sp>
      <p:sp>
        <p:nvSpPr>
          <p:cNvPr id="90116" name="Заголовок 1"/>
          <p:cNvSpPr>
            <a:spLocks/>
          </p:cNvSpPr>
          <p:nvPr/>
        </p:nvSpPr>
        <p:spPr bwMode="auto">
          <a:xfrm>
            <a:off x="1295400" y="115888"/>
            <a:ext cx="6934200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 b="1" i="1">
                <a:solidFill>
                  <a:srgbClr val="993300"/>
                </a:solidFill>
                <a:latin typeface="Arial Black" pitchFamily="34" charset="0"/>
              </a:rPr>
              <a:t>Ежемесячный информационно-аналитический обзор  состояния окружающей среды Запорожской области размещается на сайте Облгосадминистрации</a:t>
            </a:r>
          </a:p>
        </p:txBody>
      </p:sp>
      <p:pic>
        <p:nvPicPr>
          <p:cNvPr id="12800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268413"/>
            <a:ext cx="7696200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4572000"/>
            <a:ext cx="7696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Дуга 3"/>
          <p:cNvSpPr/>
          <p:nvPr/>
        </p:nvSpPr>
        <p:spPr>
          <a:xfrm>
            <a:off x="5943600" y="5084763"/>
            <a:ext cx="1963738" cy="865187"/>
          </a:xfrm>
          <a:prstGeom prst="arc">
            <a:avLst>
              <a:gd name="adj1" fmla="val 41338"/>
              <a:gd name="adj2" fmla="val 0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pic>
        <p:nvPicPr>
          <p:cNvPr id="128008" name="Picture 12" descr="Герб_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" y="28575"/>
            <a:ext cx="116046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9" name="Picture 4" descr="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02613" y="100013"/>
            <a:ext cx="857250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200025"/>
            <a:ext cx="76200" cy="74613"/>
          </a:xfrm>
        </p:spPr>
        <p:txBody>
          <a:bodyPr/>
          <a:lstStyle/>
          <a:p>
            <a:pPr eaLnBrk="1" hangingPunct="1"/>
            <a:endParaRPr lang="ru-RU" sz="4000" smtClean="0"/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 flipH="1" flipV="1">
            <a:off x="8686800" y="1524000"/>
            <a:ext cx="76200" cy="76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ru-RU" sz="800" smtClean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124075" y="1052513"/>
            <a:ext cx="5184775" cy="56896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3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43000" y="188913"/>
            <a:ext cx="6934200" cy="79216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1" hangingPunct="1">
              <a:defRPr/>
            </a:pPr>
            <a:r>
              <a:rPr lang="uk-UA" sz="1400" b="1" i="1">
                <a:solidFill>
                  <a:srgbClr val="993300"/>
                </a:solidFill>
                <a:latin typeface="Arial Black" pitchFamily="34" charset="0"/>
              </a:rPr>
              <a:t>Е</a:t>
            </a:r>
            <a:r>
              <a:rPr lang="ru-RU" sz="1400" b="1" i="1">
                <a:solidFill>
                  <a:srgbClr val="993300"/>
                </a:solidFill>
                <a:latin typeface="Arial Black" pitchFamily="34" charset="0"/>
              </a:rPr>
              <a:t>жемесячный информационно-аналитический обзор  состояния окружающей среды Запорожской области размещается на сайте Департамента экологии и природных ресурсов</a:t>
            </a:r>
            <a:endParaRPr lang="ru-RU" sz="1400" b="1" i="1">
              <a:solidFill>
                <a:srgbClr val="993300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129030" name="Picture 12" descr="Герб_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" y="28575"/>
            <a:ext cx="116046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1" name="Picture 4" descr="Гер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02613" y="100013"/>
            <a:ext cx="857250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2" descr="71861005"/>
          <p:cNvPicPr>
            <a:picLocks noChangeAspect="1" noChangeArrowheads="1"/>
          </p:cNvPicPr>
          <p:nvPr/>
        </p:nvPicPr>
        <p:blipFill>
          <a:blip r:embed="rId2" cstate="print">
            <a:lum bright="36000" contrast="-4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-7938"/>
            <a:ext cx="684212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7988" y="0"/>
            <a:ext cx="1116012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Заголовок 1"/>
          <p:cNvSpPr>
            <a:spLocks/>
          </p:cNvSpPr>
          <p:nvPr/>
        </p:nvSpPr>
        <p:spPr bwMode="auto">
          <a:xfrm>
            <a:off x="928688" y="1143000"/>
            <a:ext cx="7529512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300">
                <a:solidFill>
                  <a:schemeClr val="tx2"/>
                </a:solidFill>
                <a:cs typeface="Arial" charset="0"/>
              </a:rPr>
              <a:t/>
            </a:r>
            <a:br>
              <a:rPr lang="ru-RU" sz="2300">
                <a:solidFill>
                  <a:schemeClr val="tx2"/>
                </a:solidFill>
                <a:cs typeface="Arial" charset="0"/>
              </a:rPr>
            </a:br>
            <a:endParaRPr lang="uk-UA" sz="4000">
              <a:solidFill>
                <a:schemeClr val="tx2"/>
              </a:solidFill>
            </a:endParaRPr>
          </a:p>
        </p:txBody>
      </p:sp>
      <p:pic>
        <p:nvPicPr>
          <p:cNvPr id="17413" name="Схема 11"/>
          <p:cNvPicPr>
            <a:picLocks noChangeArrowheads="1"/>
          </p:cNvPicPr>
          <p:nvPr/>
        </p:nvPicPr>
        <p:blipFill>
          <a:blip r:embed="rId5" cstate="print">
            <a:lum contrast="-18000"/>
          </a:blip>
          <a:srcRect/>
          <a:stretch>
            <a:fillRect/>
          </a:stretch>
        </p:blipFill>
        <p:spPr bwMode="auto">
          <a:xfrm>
            <a:off x="0" y="3213100"/>
            <a:ext cx="5645150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Схема 26"/>
          <p:cNvPicPr>
            <a:picLocks noChangeArrowheads="1"/>
          </p:cNvPicPr>
          <p:nvPr/>
        </p:nvPicPr>
        <p:blipFill>
          <a:blip r:embed="rId6" cstate="print">
            <a:lum bright="-42000" contrast="54000"/>
          </a:blip>
          <a:srcRect/>
          <a:stretch>
            <a:fillRect/>
          </a:stretch>
        </p:blipFill>
        <p:spPr bwMode="auto">
          <a:xfrm>
            <a:off x="-19050" y="500063"/>
            <a:ext cx="7029450" cy="391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" descr="http://www.antondet.com/image/antondet.com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2667000" y="1828800"/>
            <a:ext cx="1522413" cy="171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7181" name="Rectangle 13"/>
          <p:cNvSpPr>
            <a:spLocks noChangeArrowheads="1"/>
          </p:cNvSpPr>
          <p:nvPr/>
        </p:nvSpPr>
        <p:spPr bwMode="auto">
          <a:xfrm>
            <a:off x="0" y="0"/>
            <a:ext cx="8915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sz="3600" b="1" i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Инвестиционный потенциал региона</a:t>
            </a:r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6629400" y="774700"/>
            <a:ext cx="2209800" cy="30226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uk-UA" sz="2000" b="1" i="1">
                <a:latin typeface="Times New Roman" pitchFamily="18" charset="0"/>
              </a:rPr>
              <a:t>8 </a:t>
            </a:r>
            <a:r>
              <a:rPr lang="uk-UA" sz="1600" b="1" i="1">
                <a:latin typeface="Times New Roman" pitchFamily="18" charset="0"/>
              </a:rPr>
              <a:t>место в Украине по иностран</a:t>
            </a:r>
            <a:r>
              <a:rPr lang="ru-RU" sz="1600" b="1" i="1">
                <a:latin typeface="Times New Roman" pitchFamily="18" charset="0"/>
              </a:rPr>
              <a:t>ным инвестициям</a:t>
            </a:r>
          </a:p>
          <a:p>
            <a:pPr algn="ctr">
              <a:defRPr/>
            </a:pPr>
            <a:r>
              <a:rPr lang="ru-RU" sz="2000" b="1" i="1">
                <a:latin typeface="Times New Roman" pitchFamily="18" charset="0"/>
              </a:rPr>
              <a:t>10</a:t>
            </a:r>
            <a:r>
              <a:rPr lang="ru-RU" sz="1600" b="1" i="1">
                <a:latin typeface="Times New Roman" pitchFamily="18" charset="0"/>
              </a:rPr>
              <a:t> место по импорту</a:t>
            </a:r>
          </a:p>
          <a:p>
            <a:pPr algn="ctr">
              <a:defRPr/>
            </a:pPr>
            <a:r>
              <a:rPr lang="ru-RU" sz="2000" b="1" i="1">
                <a:latin typeface="Times New Roman" pitchFamily="18" charset="0"/>
              </a:rPr>
              <a:t>5</a:t>
            </a:r>
            <a:r>
              <a:rPr lang="ru-RU" sz="1600" b="1" i="1">
                <a:latin typeface="Times New Roman" pitchFamily="18" charset="0"/>
              </a:rPr>
              <a:t> место по экспорту</a:t>
            </a:r>
          </a:p>
          <a:p>
            <a:pPr algn="ctr">
              <a:defRPr/>
            </a:pPr>
            <a:r>
              <a:rPr lang="ru-RU" sz="1600" b="1" i="1">
                <a:latin typeface="Times New Roman" pitchFamily="18" charset="0"/>
              </a:rPr>
              <a:t>Положительный баланс составил 1,260 млн.</a:t>
            </a:r>
          </a:p>
          <a:p>
            <a:pPr algn="ctr">
              <a:defRPr/>
            </a:pPr>
            <a:r>
              <a:rPr lang="ru-RU" sz="2000" b="1" i="1">
                <a:latin typeface="Times New Roman" pitchFamily="18" charset="0"/>
              </a:rPr>
              <a:t>4 </a:t>
            </a:r>
            <a:r>
              <a:rPr lang="ru-RU" sz="1600" b="1" i="1">
                <a:latin typeface="Times New Roman" pitchFamily="18" charset="0"/>
              </a:rPr>
              <a:t>место - коэффициент покрытия </a:t>
            </a:r>
          </a:p>
        </p:txBody>
      </p:sp>
      <p:sp>
        <p:nvSpPr>
          <p:cNvPr id="9" name="Овал 8"/>
          <p:cNvSpPr/>
          <p:nvPr/>
        </p:nvSpPr>
        <p:spPr>
          <a:xfrm>
            <a:off x="5286380" y="4286256"/>
            <a:ext cx="3714776" cy="200026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Объем капитальных инвестиций </a:t>
            </a:r>
            <a:endParaRPr lang="en-US" sz="2200" b="1" dirty="0">
              <a:solidFill>
                <a:srgbClr val="080808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в области </a:t>
            </a:r>
            <a:endParaRPr lang="en-US" sz="2200" dirty="0">
              <a:solidFill>
                <a:srgbClr val="080808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предварительно за 2013г</a:t>
            </a:r>
            <a:r>
              <a:rPr lang="en-US" sz="2200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200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 составил </a:t>
            </a:r>
            <a:endParaRPr lang="en-US" sz="2200" dirty="0">
              <a:solidFill>
                <a:srgbClr val="080808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6,3</a:t>
            </a:r>
            <a:r>
              <a:rPr lang="ru-RU" sz="2200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млрд.грн</a:t>
            </a:r>
            <a:r>
              <a:rPr lang="ru-RU" sz="2200" b="1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endParaRPr lang="uk-UA" sz="2200" dirty="0">
              <a:solidFill>
                <a:srgbClr val="080808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10" descr="71861005"/>
          <p:cNvPicPr>
            <a:picLocks noChangeAspect="1" noChangeArrowheads="1"/>
          </p:cNvPicPr>
          <p:nvPr/>
        </p:nvPicPr>
        <p:blipFill>
          <a:blip r:embed="rId2" cstate="print">
            <a:lum bright="36000" contrast="-4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0" name="Rectangle 4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98438"/>
            <a:ext cx="76200" cy="76200"/>
          </a:xfrm>
        </p:spPr>
        <p:txBody>
          <a:bodyPr/>
          <a:lstStyle/>
          <a:p>
            <a:pPr eaLnBrk="1" hangingPunct="1"/>
            <a:endParaRPr lang="ru-RU" sz="4000" smtClean="0"/>
          </a:p>
        </p:txBody>
      </p:sp>
      <p:sp>
        <p:nvSpPr>
          <p:cNvPr id="13005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8610600" y="1600200"/>
            <a:ext cx="76200" cy="76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ru-RU" sz="800" smtClean="0"/>
          </a:p>
        </p:txBody>
      </p:sp>
      <p:sp>
        <p:nvSpPr>
          <p:cNvPr id="2" name="Заголовок 1"/>
          <p:cNvSpPr>
            <a:spLocks/>
          </p:cNvSpPr>
          <p:nvPr/>
        </p:nvSpPr>
        <p:spPr bwMode="auto">
          <a:xfrm>
            <a:off x="990600" y="274638"/>
            <a:ext cx="7902575" cy="777875"/>
          </a:xfrm>
          <a:prstGeom prst="rect">
            <a:avLst/>
          </a:prstGeom>
          <a:solidFill>
            <a:srgbClr val="EBF1DE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800" b="1" i="1">
                <a:solidFill>
                  <a:srgbClr val="003366"/>
                </a:solidFill>
                <a:latin typeface="Arial Black" pitchFamily="34" charset="0"/>
              </a:rPr>
              <a:t>Стационарные посты наблюдения Запорожского областного центра по гидрометеорологии по содержанию загрязняющих веществ в атмосферном воздухе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9300" y="1073150"/>
            <a:ext cx="7718425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4" name="Picture 12" descr="Герб_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" y="28575"/>
            <a:ext cx="116046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5" name="Picture 4" descr="Гер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86438"/>
            <a:ext cx="857250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10" descr="71861005"/>
          <p:cNvPicPr>
            <a:picLocks noChangeAspect="1" noChangeArrowheads="1"/>
          </p:cNvPicPr>
          <p:nvPr/>
        </p:nvPicPr>
        <p:blipFill>
          <a:blip r:embed="rId2" cstate="print">
            <a:lum bright="36000" contrast="-4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4" name="Rectangle 4"/>
          <p:cNvSpPr>
            <a:spLocks noGrp="1" noChangeArrowheads="1"/>
          </p:cNvSpPr>
          <p:nvPr>
            <p:ph type="title"/>
          </p:nvPr>
        </p:nvSpPr>
        <p:spPr>
          <a:xfrm flipH="1">
            <a:off x="8686800" y="274638"/>
            <a:ext cx="76200" cy="106362"/>
          </a:xfrm>
        </p:spPr>
        <p:txBody>
          <a:bodyPr/>
          <a:lstStyle/>
          <a:p>
            <a:pPr eaLnBrk="1" hangingPunct="1"/>
            <a:endParaRPr lang="ru-RU" sz="4000" smtClean="0"/>
          </a:p>
        </p:txBody>
      </p:sp>
      <p:sp>
        <p:nvSpPr>
          <p:cNvPr id="131075" name="Rectangle 5"/>
          <p:cNvSpPr>
            <a:spLocks noGrp="1" noChangeArrowheads="1"/>
          </p:cNvSpPr>
          <p:nvPr>
            <p:ph type="body" idx="1"/>
          </p:nvPr>
        </p:nvSpPr>
        <p:spPr>
          <a:xfrm flipH="1" flipV="1">
            <a:off x="8686800" y="1524000"/>
            <a:ext cx="76200" cy="76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ru-RU" sz="80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1600" b="1" i="1">
                <a:solidFill>
                  <a:srgbClr val="003366"/>
                </a:solidFill>
                <a:latin typeface="Arial Black" pitchFamily="34" charset="0"/>
              </a:rPr>
              <a:t>Результаты наблюдения Запорожского областного центра по гидрометеорологии по содержанию загрязняющих веществ в атмосферном воздухе за предыдущие сутки предоставляются ежедневно.</a:t>
            </a:r>
          </a:p>
        </p:txBody>
      </p:sp>
      <p:pic>
        <p:nvPicPr>
          <p:cNvPr id="4" name="Объект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00200"/>
            <a:ext cx="9144000" cy="500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8" name="Picture 12" descr="Герб_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" y="28575"/>
            <a:ext cx="116046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9" name="Picture 4" descr="Гер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02613" y="100013"/>
            <a:ext cx="857250" cy="99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10" descr="71861005"/>
          <p:cNvPicPr>
            <a:picLocks noChangeAspect="1" noChangeArrowheads="1"/>
          </p:cNvPicPr>
          <p:nvPr/>
        </p:nvPicPr>
        <p:blipFill>
          <a:blip r:embed="rId2" cstate="print">
            <a:lum bright="36000" contrast="-4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098" name="Rectangle 4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200025"/>
            <a:ext cx="152400" cy="74613"/>
          </a:xfrm>
        </p:spPr>
        <p:txBody>
          <a:bodyPr/>
          <a:lstStyle/>
          <a:p>
            <a:pPr eaLnBrk="1" hangingPunct="1"/>
            <a:endParaRPr lang="ru-RU" sz="4000" smtClean="0"/>
          </a:p>
        </p:txBody>
      </p:sp>
      <p:sp>
        <p:nvSpPr>
          <p:cNvPr id="132099" name="Rectangle 5"/>
          <p:cNvSpPr>
            <a:spLocks noGrp="1" noChangeArrowheads="1"/>
          </p:cNvSpPr>
          <p:nvPr>
            <p:ph type="body" idx="1"/>
          </p:nvPr>
        </p:nvSpPr>
        <p:spPr>
          <a:xfrm flipV="1">
            <a:off x="8610600" y="1524000"/>
            <a:ext cx="76200" cy="76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ru-RU" sz="800" smtClean="0"/>
          </a:p>
        </p:txBody>
      </p:sp>
      <p:sp>
        <p:nvSpPr>
          <p:cNvPr id="75782" name="Заголовок 1"/>
          <p:cNvSpPr>
            <a:spLocks/>
          </p:cNvSpPr>
          <p:nvPr/>
        </p:nvSpPr>
        <p:spPr bwMode="auto">
          <a:xfrm>
            <a:off x="1295400" y="0"/>
            <a:ext cx="678180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800" b="1" i="1">
                <a:solidFill>
                  <a:srgbClr val="990000"/>
                </a:solidFill>
                <a:latin typeface="Arial Black" pitchFamily="34" charset="0"/>
                <a:cs typeface="Times New Roman" pitchFamily="18" charset="0"/>
              </a:rPr>
              <a:t>Главное управление Госсанэпидслужбы в Запорожской области осуществляет исследования состояния атмосферного воздуха в зоне жилой застройки под факелом выбросов промышленных предприятий</a:t>
            </a:r>
          </a:p>
        </p:txBody>
      </p:sp>
      <p:pic>
        <p:nvPicPr>
          <p:cNvPr id="7578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339850"/>
            <a:ext cx="8137525" cy="544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2" name="Picture 12" descr="Герб_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" y="28575"/>
            <a:ext cx="116046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3" name="Picture 4" descr="Гер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02613" y="100013"/>
            <a:ext cx="857250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5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10" descr="71861005"/>
          <p:cNvPicPr>
            <a:picLocks noChangeAspect="1" noChangeArrowheads="1"/>
          </p:cNvPicPr>
          <p:nvPr/>
        </p:nvPicPr>
        <p:blipFill>
          <a:blip r:embed="rId2" cstate="print">
            <a:lum bright="36000" contrast="-4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2" name="Rectangle 4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200025"/>
            <a:ext cx="76200" cy="74613"/>
          </a:xfrm>
        </p:spPr>
        <p:txBody>
          <a:bodyPr/>
          <a:lstStyle/>
          <a:p>
            <a:pPr eaLnBrk="1" hangingPunct="1"/>
            <a:endParaRPr lang="ru-RU" sz="4000" smtClean="0"/>
          </a:p>
        </p:txBody>
      </p:sp>
      <p:sp>
        <p:nvSpPr>
          <p:cNvPr id="133123" name="Rectangle 5"/>
          <p:cNvSpPr>
            <a:spLocks noGrp="1" noChangeArrowheads="1"/>
          </p:cNvSpPr>
          <p:nvPr>
            <p:ph type="body" idx="1"/>
          </p:nvPr>
        </p:nvSpPr>
        <p:spPr>
          <a:xfrm flipV="1">
            <a:off x="8610600" y="1524000"/>
            <a:ext cx="76200" cy="76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ru-RU" sz="800" smtClean="0"/>
          </a:p>
        </p:txBody>
      </p:sp>
      <p:sp>
        <p:nvSpPr>
          <p:cNvPr id="2" name="Заголовок 1"/>
          <p:cNvSpPr>
            <a:spLocks/>
          </p:cNvSpPr>
          <p:nvPr/>
        </p:nvSpPr>
        <p:spPr bwMode="auto">
          <a:xfrm>
            <a:off x="1143000" y="274638"/>
            <a:ext cx="7162800" cy="1066800"/>
          </a:xfrm>
          <a:prstGeom prst="rect">
            <a:avLst/>
          </a:prstGeom>
          <a:solidFill>
            <a:srgbClr val="DBEEF4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000" b="1" i="1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Результаты исследования состояния атмосферного воздуха Главное управление Госсанэпидслужбы в Запорожской области предоставляет 1 раз в неделю</a:t>
            </a:r>
          </a:p>
        </p:txBody>
      </p:sp>
      <p:pic>
        <p:nvPicPr>
          <p:cNvPr id="13312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557338"/>
            <a:ext cx="8812213" cy="5040312"/>
          </a:xfrm>
          <a:prstGeom prst="rect">
            <a:avLst/>
          </a:prstGeom>
          <a:solidFill>
            <a:srgbClr val="DCE6F2"/>
          </a:solidFill>
          <a:ln w="9525">
            <a:noFill/>
            <a:miter lim="800000"/>
            <a:headEnd/>
            <a:tailEnd/>
          </a:ln>
        </p:spPr>
      </p:pic>
      <p:pic>
        <p:nvPicPr>
          <p:cNvPr id="133126" name="Picture 12" descr="Герб_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" y="28575"/>
            <a:ext cx="116046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7" name="Picture 4" descr="Гер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02613" y="100013"/>
            <a:ext cx="857250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5" descr="71861005"/>
          <p:cNvPicPr>
            <a:picLocks noChangeAspect="1" noChangeArrowheads="1"/>
          </p:cNvPicPr>
          <p:nvPr/>
        </p:nvPicPr>
        <p:blipFill>
          <a:blip r:embed="rId2" cstate="print">
            <a:lum bright="36000" contrast="-4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228600" y="-30163"/>
            <a:ext cx="8543925" cy="701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ru-RU" sz="2000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Будет установлен на здании Запорожской  ОДА в июне 2014 года</a:t>
            </a:r>
          </a:p>
          <a:p>
            <a:pPr algn="ctr">
              <a:defRPr/>
            </a:pPr>
            <a:r>
              <a:rPr lang="ru-RU" sz="2000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для информирования населения об экологической ситуации г. Запорожье</a:t>
            </a:r>
            <a:r>
              <a:rPr lang="ru-RU" sz="1800"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69" name="Picture 12" descr="71861005"/>
          <p:cNvPicPr>
            <a:picLocks noChangeAspect="1" noChangeArrowheads="1"/>
          </p:cNvPicPr>
          <p:nvPr/>
        </p:nvPicPr>
        <p:blipFill>
          <a:blip r:embed="rId2" cstate="print">
            <a:lum bright="36000" contrast="-4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0" name="Rectangle 4"/>
          <p:cNvSpPr>
            <a:spLocks noGrp="1" noChangeArrowheads="1"/>
          </p:cNvSpPr>
          <p:nvPr>
            <p:ph type="title"/>
          </p:nvPr>
        </p:nvSpPr>
        <p:spPr>
          <a:xfrm flipH="1">
            <a:off x="8686800" y="274638"/>
            <a:ext cx="76200" cy="106362"/>
          </a:xfrm>
        </p:spPr>
        <p:txBody>
          <a:bodyPr/>
          <a:lstStyle/>
          <a:p>
            <a:pPr eaLnBrk="1" hangingPunct="1"/>
            <a:endParaRPr lang="ru-RU" sz="4000" smtClean="0"/>
          </a:p>
        </p:txBody>
      </p:sp>
      <p:sp>
        <p:nvSpPr>
          <p:cNvPr id="135171" name="Rectangle 5"/>
          <p:cNvSpPr>
            <a:spLocks noGrp="1" noChangeArrowheads="1"/>
          </p:cNvSpPr>
          <p:nvPr>
            <p:ph type="body" idx="1"/>
          </p:nvPr>
        </p:nvSpPr>
        <p:spPr>
          <a:xfrm flipH="1" flipV="1">
            <a:off x="8686800" y="1524000"/>
            <a:ext cx="76200" cy="76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ru-RU" sz="80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38151" y="237818"/>
            <a:ext cx="7267698" cy="1013185"/>
          </a:xfrm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400" b="1" i="1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Структурная схема системы автоматического мониторинга</a:t>
            </a:r>
          </a:p>
          <a:p>
            <a:pPr eaLnBrk="1" hangingPunct="1">
              <a:defRPr/>
            </a:pPr>
            <a:r>
              <a:rPr lang="ru-RU" sz="2400" b="1" i="1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будет установлена до конца 2014 года</a:t>
            </a:r>
          </a:p>
        </p:txBody>
      </p:sp>
      <p:pic>
        <p:nvPicPr>
          <p:cNvPr id="13517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371600"/>
            <a:ext cx="8610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6" name="Picture 12" descr="Герб_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" y="28575"/>
            <a:ext cx="116046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7" name="Picture 4" descr="Гер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02613" y="100013"/>
            <a:ext cx="857250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 flipV="1">
            <a:off x="457200" y="0"/>
            <a:ext cx="304800" cy="274638"/>
          </a:xfrm>
        </p:spPr>
        <p:txBody>
          <a:bodyPr/>
          <a:lstStyle/>
          <a:p>
            <a:pPr eaLnBrk="1" hangingPunct="1"/>
            <a:endParaRPr lang="ru-RU" sz="400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8436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-7938"/>
            <a:ext cx="684212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08963" y="0"/>
            <a:ext cx="1116012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Диаграмма 3"/>
          <p:cNvGraphicFramePr>
            <a:graphicFrameLocks noGrp="1"/>
          </p:cNvGraphicFramePr>
          <p:nvPr/>
        </p:nvGraphicFramePr>
        <p:xfrm>
          <a:off x="-714412" y="642918"/>
          <a:ext cx="5572164" cy="2881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" name="Диаграмма 4"/>
          <p:cNvGraphicFramePr>
            <a:graphicFrameLocks noGrp="1"/>
          </p:cNvGraphicFramePr>
          <p:nvPr/>
        </p:nvGraphicFramePr>
        <p:xfrm>
          <a:off x="3786182" y="1000108"/>
          <a:ext cx="5357818" cy="3500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8440" name="Диаграмма 6"/>
          <p:cNvPicPr>
            <a:picLocks noGrp="1" noChangeArrowheads="1"/>
          </p:cNvPicPr>
          <p:nvPr/>
        </p:nvPicPr>
        <p:blipFill>
          <a:blip r:embed="rId7" cstate="print">
            <a:lum contrast="36000"/>
          </a:blip>
          <a:srcRect/>
          <a:stretch>
            <a:fillRect/>
          </a:stretch>
        </p:blipFill>
        <p:spPr bwMode="auto">
          <a:xfrm>
            <a:off x="133350" y="3779838"/>
            <a:ext cx="8156575" cy="308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14375" y="0"/>
            <a:ext cx="79295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Капитальные инвестиции в экономику области</a:t>
            </a:r>
            <a:endParaRPr lang="uk-UA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3" descr="71861005"/>
          <p:cNvPicPr>
            <a:picLocks noChangeAspect="1" noChangeArrowheads="1"/>
          </p:cNvPicPr>
          <p:nvPr/>
        </p:nvPicPr>
        <p:blipFill>
          <a:blip r:embed="rId2" cstate="print">
            <a:lum bright="36000" contrast="-4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oto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57158" y="1357298"/>
            <a:ext cx="8143932" cy="5293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Выгнутая вверх стрелка 14"/>
          <p:cNvSpPr/>
          <p:nvPr/>
        </p:nvSpPr>
        <p:spPr>
          <a:xfrm rot="18874294" flipH="1">
            <a:off x="5121275" y="3441700"/>
            <a:ext cx="2252663" cy="506413"/>
          </a:xfrm>
          <a:prstGeom prst="curvedDownArrow">
            <a:avLst>
              <a:gd name="adj1" fmla="val 12636"/>
              <a:gd name="adj2" fmla="val 27747"/>
              <a:gd name="adj3" fmla="val 36007"/>
            </a:avLst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schemeClr val="tx1"/>
              </a:solidFill>
            </a:endParaRPr>
          </a:p>
        </p:txBody>
      </p:sp>
      <p:sp>
        <p:nvSpPr>
          <p:cNvPr id="16" name="Выгнутая вправо стрелка 15"/>
          <p:cNvSpPr/>
          <p:nvPr/>
        </p:nvSpPr>
        <p:spPr>
          <a:xfrm rot="20948270">
            <a:off x="6396038" y="3273425"/>
            <a:ext cx="760412" cy="1522413"/>
          </a:xfrm>
          <a:prstGeom prst="curvedLeftArrow">
            <a:avLst>
              <a:gd name="adj1" fmla="val 8516"/>
              <a:gd name="adj2" fmla="val 21453"/>
              <a:gd name="adj3" fmla="val 20944"/>
            </a:avLst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schemeClr val="tx1"/>
              </a:solidFill>
            </a:endParaRPr>
          </a:p>
        </p:txBody>
      </p:sp>
      <p:sp>
        <p:nvSpPr>
          <p:cNvPr id="3089" name="Rectangle 2"/>
          <p:cNvSpPr>
            <a:spLocks/>
          </p:cNvSpPr>
          <p:nvPr/>
        </p:nvSpPr>
        <p:spPr bwMode="auto">
          <a:xfrm>
            <a:off x="0" y="142875"/>
            <a:ext cx="9144000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ru-RU" sz="3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Крупные инвестиционные проекты,</a:t>
            </a:r>
            <a:br>
              <a:rPr lang="ru-RU" sz="3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реализуемые в Запорожской области </a:t>
            </a:r>
            <a:r>
              <a:rPr lang="en-US" sz="3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Выгнутая вверх стрелка 17"/>
          <p:cNvSpPr/>
          <p:nvPr/>
        </p:nvSpPr>
        <p:spPr>
          <a:xfrm rot="18098958">
            <a:off x="1370012" y="3003551"/>
            <a:ext cx="1501775" cy="869950"/>
          </a:xfrm>
          <a:prstGeom prst="curvedDownArrow">
            <a:avLst>
              <a:gd name="adj1" fmla="val 7274"/>
              <a:gd name="adj2" fmla="val 50000"/>
              <a:gd name="adj3" fmla="val 25125"/>
            </a:avLst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schemeClr val="tx1"/>
              </a:solidFill>
            </a:endParaRPr>
          </a:p>
        </p:txBody>
      </p:sp>
      <p:sp>
        <p:nvSpPr>
          <p:cNvPr id="13" name="Выгнутая вниз стрелка 12"/>
          <p:cNvSpPr/>
          <p:nvPr/>
        </p:nvSpPr>
        <p:spPr>
          <a:xfrm rot="7850773" flipV="1">
            <a:off x="4483894" y="3836194"/>
            <a:ext cx="2320925" cy="830263"/>
          </a:xfrm>
          <a:prstGeom prst="curvedUpArrow">
            <a:avLst>
              <a:gd name="adj1" fmla="val 9109"/>
              <a:gd name="adj2" fmla="val 27878"/>
              <a:gd name="adj3" fmla="val 22349"/>
            </a:avLst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schemeClr val="tx1"/>
              </a:solidFill>
            </a:endParaRPr>
          </a:p>
        </p:txBody>
      </p:sp>
      <p:sp>
        <p:nvSpPr>
          <p:cNvPr id="14" name="Выгнутая вверх стрелка 13"/>
          <p:cNvSpPr/>
          <p:nvPr/>
        </p:nvSpPr>
        <p:spPr>
          <a:xfrm rot="6420993" flipH="1" flipV="1">
            <a:off x="2667000" y="4702175"/>
            <a:ext cx="2254250" cy="673100"/>
          </a:xfrm>
          <a:prstGeom prst="curvedDownArrow">
            <a:avLst>
              <a:gd name="adj1" fmla="val 16307"/>
              <a:gd name="adj2" fmla="val 36090"/>
              <a:gd name="adj3" fmla="val 36221"/>
            </a:avLst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schemeClr val="tx1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5357818" y="2721283"/>
            <a:ext cx="3643338" cy="129881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tint val="66000"/>
                  <a:satMod val="160000"/>
                </a:schemeClr>
              </a:gs>
              <a:gs pos="50000">
                <a:schemeClr val="accent3">
                  <a:lumMod val="75000"/>
                  <a:tint val="44500"/>
                  <a:satMod val="160000"/>
                </a:schemeClr>
              </a:gs>
              <a:gs pos="100000">
                <a:schemeClr val="accent3">
                  <a:lumMod val="75000"/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Ветроэнергетика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400" b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Инвестор </a:t>
            </a:r>
            <a:r>
              <a:rPr lang="ru-RU" sz="1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ООО «</a:t>
            </a:r>
            <a:r>
              <a:rPr lang="ru-RU" sz="1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Винд</a:t>
            </a:r>
            <a:r>
              <a:rPr lang="ru-RU" sz="1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Пауэр</a:t>
            </a:r>
            <a:r>
              <a:rPr lang="ru-RU" sz="1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ДТЭК</a:t>
            </a: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Общая мощность ВЭС –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545 МВт.</a:t>
            </a: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Общий объем инвестиций - 800 млн. евро.</a:t>
            </a: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Запланировано</a:t>
            </a:r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инвестиций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2014 год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		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 млн.евро.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71406" y="3524698"/>
            <a:ext cx="3857652" cy="133306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tint val="66000"/>
                  <a:satMod val="160000"/>
                </a:schemeClr>
              </a:gs>
              <a:gs pos="50000">
                <a:schemeClr val="accent3">
                  <a:lumMod val="75000"/>
                  <a:tint val="44500"/>
                  <a:satMod val="160000"/>
                </a:schemeClr>
              </a:gs>
              <a:gs pos="100000">
                <a:schemeClr val="accent3">
                  <a:lumMod val="75000"/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u="sng" dirty="0">
                <a:solidFill>
                  <a:schemeClr val="tx1"/>
                </a:solidFill>
                <a:latin typeface="Times New Roman" pitchFamily="18" charset="0"/>
              </a:rPr>
              <a:t>          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</a:rPr>
              <a:t>            </a:t>
            </a:r>
            <a:r>
              <a:rPr lang="ru-RU" sz="1400" b="1" u="sng" dirty="0">
                <a:solidFill>
                  <a:schemeClr val="tx1"/>
                </a:solidFill>
                <a:latin typeface="Times New Roman" pitchFamily="18" charset="0"/>
              </a:rPr>
              <a:t>Добыча и переработк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</a:rPr>
              <a:t>а                                                                    	</a:t>
            </a:r>
            <a:r>
              <a:rPr lang="ru-RU" sz="1400" b="1" u="sng" dirty="0">
                <a:solidFill>
                  <a:schemeClr val="tx1"/>
                </a:solidFill>
                <a:latin typeface="Times New Roman" pitchFamily="18" charset="0"/>
              </a:rPr>
              <a:t>марганцевых руд</a:t>
            </a:r>
          </a:p>
          <a:p>
            <a:pPr algn="just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400" b="1" u="sng" spc="-6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tabLst>
                <a:tab pos="3406775" algn="l"/>
              </a:tabLst>
              <a:defRPr/>
            </a:pPr>
            <a:r>
              <a:rPr lang="ru-RU" sz="1400" b="1" i="1" spc="-6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Инвестор</a:t>
            </a:r>
            <a:r>
              <a:rPr lang="ru-RU" sz="1400" b="1" spc="-6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400" b="1" i="1" spc="-60" dirty="0">
                <a:solidFill>
                  <a:schemeClr val="tx1"/>
                </a:solidFill>
                <a:latin typeface="Times New Roman" pitchFamily="18" charset="0"/>
              </a:rPr>
              <a:t>Торгово-промышленная</a:t>
            </a:r>
          </a:p>
          <a:p>
            <a:pPr algn="just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tabLst>
                <a:tab pos="3406775" algn="l"/>
              </a:tabLst>
              <a:defRPr/>
            </a:pPr>
            <a:r>
              <a:rPr lang="ru-RU" sz="1400" b="1" i="1" spc="-60" dirty="0">
                <a:solidFill>
                  <a:schemeClr val="tx1"/>
                </a:solidFill>
                <a:latin typeface="Times New Roman" pitchFamily="18" charset="0"/>
              </a:rPr>
              <a:t>                                            корпорация «</a:t>
            </a:r>
            <a:r>
              <a:rPr lang="ru-RU" sz="1400" b="1" i="1" spc="-60" dirty="0" err="1">
                <a:solidFill>
                  <a:schemeClr val="tx1"/>
                </a:solidFill>
                <a:latin typeface="Times New Roman" pitchFamily="18" charset="0"/>
              </a:rPr>
              <a:t>Хунсин</a:t>
            </a:r>
            <a:r>
              <a:rPr lang="ru-RU" sz="1400" b="1" i="1" spc="-60" dirty="0">
                <a:solidFill>
                  <a:schemeClr val="tx1"/>
                </a:solidFill>
                <a:latin typeface="Times New Roman" pitchFamily="18" charset="0"/>
              </a:rPr>
              <a:t>»</a:t>
            </a:r>
          </a:p>
          <a:p>
            <a:pPr algn="just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>
                <a:tab pos="3406775" algn="l"/>
              </a:tabLst>
              <a:defRPr/>
            </a:pPr>
            <a:r>
              <a:rPr lang="ru-RU" sz="1400" kern="0" spc="-60" dirty="0">
                <a:solidFill>
                  <a:schemeClr val="tx1"/>
                </a:solidFill>
                <a:latin typeface="Times New Roman" pitchFamily="18" charset="0"/>
              </a:rPr>
              <a:t>Общий объем инвестиций - около 1 млрд.долл.США</a:t>
            </a:r>
            <a:endParaRPr lang="en-US" sz="1400" spc="-60" dirty="0">
              <a:solidFill>
                <a:schemeClr val="tx1"/>
              </a:solidFill>
              <a:latin typeface="Times New Roman" pitchFamily="18" charset="0"/>
            </a:endParaRPr>
          </a:p>
          <a:p>
            <a:pPr algn="just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>
                <a:tab pos="3406775" algn="l"/>
              </a:tabLst>
              <a:defRPr/>
            </a:pPr>
            <a:r>
              <a:rPr lang="ru-RU" sz="1400" b="1" kern="0" spc="-6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Запланировано</a:t>
            </a:r>
            <a:r>
              <a:rPr lang="ru-RU" sz="1400" kern="0" spc="-6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kern="0" spc="-6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инвестиций </a:t>
            </a:r>
            <a:r>
              <a:rPr lang="ru-RU" sz="1400" b="1" kern="0" spc="-6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2014 год </a:t>
            </a:r>
            <a:r>
              <a:rPr lang="ru-RU" sz="1400" kern="0" spc="-6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algn="just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tabLst>
                <a:tab pos="3406775" algn="l"/>
              </a:tabLst>
              <a:defRPr/>
            </a:pPr>
            <a:r>
              <a:rPr lang="ru-RU" sz="1400" b="1" kern="0" spc="-6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25 млн. долл.США.</a:t>
            </a:r>
            <a:endParaRPr lang="ru-RU" sz="1400" i="1" kern="0" spc="-6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1" name="Выгнутая вправо стрелка 20"/>
          <p:cNvSpPr/>
          <p:nvPr/>
        </p:nvSpPr>
        <p:spPr>
          <a:xfrm rot="6762654">
            <a:off x="4765676" y="4610100"/>
            <a:ext cx="900112" cy="2128837"/>
          </a:xfrm>
          <a:prstGeom prst="curvedLeftArrow">
            <a:avLst>
              <a:gd name="adj1" fmla="val 8516"/>
              <a:gd name="adj2" fmla="val 21453"/>
              <a:gd name="adj3" fmla="val 20944"/>
            </a:avLst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schemeClr val="tx1"/>
              </a:solidFill>
            </a:endParaRPr>
          </a:p>
        </p:txBody>
      </p:sp>
      <p:sp>
        <p:nvSpPr>
          <p:cNvPr id="22" name="Выгнутая вправо стрелка 21"/>
          <p:cNvSpPr/>
          <p:nvPr/>
        </p:nvSpPr>
        <p:spPr>
          <a:xfrm rot="5921381">
            <a:off x="4423570" y="4288631"/>
            <a:ext cx="1071562" cy="2809875"/>
          </a:xfrm>
          <a:prstGeom prst="curvedLeftArrow">
            <a:avLst>
              <a:gd name="adj1" fmla="val 8516"/>
              <a:gd name="adj2" fmla="val 21453"/>
              <a:gd name="adj3" fmla="val 20944"/>
            </a:avLst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schemeClr val="tx1"/>
              </a:solidFill>
            </a:endParaRPr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5214942" y="5196243"/>
            <a:ext cx="3889572" cy="127727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tint val="66000"/>
                  <a:satMod val="160000"/>
                </a:schemeClr>
              </a:gs>
              <a:gs pos="50000">
                <a:schemeClr val="accent3">
                  <a:lumMod val="75000"/>
                  <a:tint val="44500"/>
                  <a:satMod val="160000"/>
                </a:schemeClr>
              </a:gs>
              <a:gs pos="100000">
                <a:schemeClr val="accent3">
                  <a:lumMod val="75000"/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Ветроэнергетика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ОАО «</a:t>
            </a:r>
            <a:r>
              <a:rPr lang="ru-RU" sz="14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Юрокейп</a:t>
            </a:r>
            <a:r>
              <a:rPr lang="ru-RU" sz="1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Юкрейн</a:t>
            </a:r>
            <a:r>
              <a:rPr lang="ru-RU" sz="1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Инвестор – </a:t>
            </a:r>
            <a:r>
              <a:rPr lang="ru-RU" sz="1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Юрокейп</a:t>
            </a:r>
            <a:r>
              <a:rPr lang="ru-RU" sz="1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Нью</a:t>
            </a:r>
            <a:r>
              <a:rPr lang="ru-RU" sz="1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Энерджи</a:t>
            </a:r>
            <a:endParaRPr lang="ru-RU" sz="1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Общая мощность ВЭС -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450 МВт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Общий объем инвестиций - 600 млн. евро.</a:t>
            </a:r>
          </a:p>
          <a:p>
            <a:pPr algn="just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>
                <a:tab pos="3406775" algn="l"/>
              </a:tabLst>
              <a:defRPr/>
            </a:pPr>
            <a:r>
              <a:rPr lang="ru-RU" sz="1400" b="1" kern="0" spc="-6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Запланировано</a:t>
            </a:r>
            <a:r>
              <a:rPr lang="ru-RU" sz="1400" kern="0" spc="-6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kern="0" spc="-6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инвестиций </a:t>
            </a:r>
            <a:r>
              <a:rPr lang="ru-RU" sz="1400" b="1" kern="0" spc="-6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2014 год </a:t>
            </a:r>
            <a:r>
              <a:rPr lang="ru-RU" sz="1400" kern="0" spc="-6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algn="just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tabLst>
                <a:tab pos="3406775" algn="l"/>
              </a:tabLst>
              <a:defRPr/>
            </a:pPr>
            <a:r>
              <a:rPr lang="ru-RU" sz="1400" b="1" kern="0" spc="-6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2 млн. </a:t>
            </a:r>
            <a:r>
              <a:rPr lang="ru-RU" sz="1400" b="1" kern="0" spc="-6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долл.евро</a:t>
            </a:r>
            <a:r>
              <a:rPr lang="ru-RU" sz="1400" b="1" kern="0" spc="-6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i="1" kern="0" spc="-6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" name="Rectangle 22"/>
          <p:cNvSpPr>
            <a:spLocks noChangeArrowheads="1"/>
          </p:cNvSpPr>
          <p:nvPr/>
        </p:nvSpPr>
        <p:spPr bwMode="auto">
          <a:xfrm>
            <a:off x="-32" y="5416331"/>
            <a:ext cx="3786214" cy="129881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tint val="66000"/>
                  <a:satMod val="160000"/>
                </a:schemeClr>
              </a:gs>
              <a:gs pos="50000">
                <a:schemeClr val="accent3">
                  <a:lumMod val="75000"/>
                  <a:tint val="44500"/>
                  <a:satMod val="160000"/>
                </a:schemeClr>
              </a:gs>
              <a:gs pos="100000">
                <a:schemeClr val="accent3">
                  <a:lumMod val="75000"/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marL="342900" indent="-342900" algn="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Солнечная энергетика</a:t>
            </a:r>
          </a:p>
          <a:p>
            <a:pPr marL="342900" indent="-342900" algn="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400" b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kern="0" spc="-6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Инвестор -</a:t>
            </a:r>
            <a:r>
              <a:rPr lang="uk-UA" sz="1400" b="1" i="1" kern="0" spc="-6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ООО “Токмак </a:t>
            </a:r>
            <a:r>
              <a:rPr lang="uk-UA" sz="1400" b="1" i="1" kern="0" spc="-6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Солар</a:t>
            </a:r>
            <a:r>
              <a:rPr lang="uk-UA" sz="1400" b="1" i="1" kern="0" spc="-6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uk-UA" sz="1400" b="1" i="1" kern="0" spc="-6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Энерджи”</a:t>
            </a:r>
            <a:endParaRPr lang="uk-UA" sz="1400" b="1" i="1" kern="0" spc="-6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kern="0" spc="-60" dirty="0">
                <a:solidFill>
                  <a:schemeClr val="tx1"/>
                </a:solidFill>
                <a:latin typeface="Times New Roman" pitchFamily="18" charset="0"/>
              </a:rPr>
              <a:t>Общая мощность проекта – </a:t>
            </a:r>
            <a:r>
              <a:rPr lang="ru-RU" sz="1400" b="1" kern="0" spc="-60" dirty="0">
                <a:solidFill>
                  <a:schemeClr val="tx1"/>
                </a:solidFill>
                <a:latin typeface="Times New Roman" pitchFamily="18" charset="0"/>
              </a:rPr>
              <a:t>9 МВт.</a:t>
            </a: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Общий объем инвестиций – 11,3</a:t>
            </a:r>
            <a:r>
              <a:rPr lang="ru-RU" sz="1400" kern="0" spc="-6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млн.долл.США</a:t>
            </a: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spc="-6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Запланировано</a:t>
            </a:r>
            <a:r>
              <a:rPr lang="ru-RU" sz="1400" kern="0" spc="-6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kern="0" spc="-6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инвестиций </a:t>
            </a:r>
            <a:r>
              <a:rPr lang="ru-RU" sz="1400" b="1" kern="0" spc="-6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2014 год </a:t>
            </a:r>
            <a:r>
              <a:rPr lang="ru-RU" sz="1400" kern="0" spc="-6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                 		 </a:t>
            </a:r>
            <a:r>
              <a:rPr lang="ru-RU" sz="1400" b="1" kern="0" spc="-6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более 5 млн.долл.США</a:t>
            </a:r>
            <a:endParaRPr lang="ru-RU" sz="1400" b="1" i="1" kern="0" spc="-6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5" name="Блок-схема: узел 24"/>
          <p:cNvSpPr/>
          <p:nvPr/>
        </p:nvSpPr>
        <p:spPr>
          <a:xfrm>
            <a:off x="2857488" y="2285992"/>
            <a:ext cx="214314" cy="214314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1800"/>
          </a:p>
        </p:txBody>
      </p:sp>
      <p:sp>
        <p:nvSpPr>
          <p:cNvPr id="26" name="Выгнутая вниз стрелка 25"/>
          <p:cNvSpPr/>
          <p:nvPr/>
        </p:nvSpPr>
        <p:spPr>
          <a:xfrm rot="9310935" flipV="1">
            <a:off x="2913063" y="1774825"/>
            <a:ext cx="3198812" cy="847725"/>
          </a:xfrm>
          <a:prstGeom prst="curvedUpArrow">
            <a:avLst>
              <a:gd name="adj1" fmla="val 14761"/>
              <a:gd name="adj2" fmla="val 32432"/>
              <a:gd name="adj3" fmla="val 22349"/>
            </a:avLst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schemeClr val="tx1"/>
              </a:solidFill>
            </a:endParaRP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4716017" y="966761"/>
            <a:ext cx="4427984" cy="129881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tint val="66000"/>
                  <a:satMod val="160000"/>
                </a:schemeClr>
              </a:gs>
              <a:gs pos="50000">
                <a:schemeClr val="accent3">
                  <a:lumMod val="75000"/>
                  <a:tint val="44500"/>
                  <a:satMod val="160000"/>
                </a:schemeClr>
              </a:gs>
              <a:gs pos="100000">
                <a:schemeClr val="accent3">
                  <a:lumMod val="75000"/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Металлургия</a:t>
            </a:r>
          </a:p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400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Запорожский </a:t>
            </a:r>
            <a:r>
              <a:rPr lang="ru-RU" sz="14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титано-магниевый</a:t>
            </a:r>
            <a:r>
              <a:rPr lang="ru-RU" sz="1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комбинат</a:t>
            </a:r>
            <a:endParaRPr lang="en-US" sz="14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4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Инвестор – «</a:t>
            </a:r>
            <a:r>
              <a:rPr lang="ru-RU" sz="1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Толексис</a:t>
            </a:r>
            <a:r>
              <a:rPr lang="ru-RU" sz="1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Трейдинг</a:t>
            </a:r>
            <a:r>
              <a:rPr lang="ru-RU" sz="1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ЛТД»</a:t>
            </a:r>
            <a:endParaRPr lang="ru-RU" sz="1400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Общий объем инвестиций -110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млн.дол</a:t>
            </a:r>
            <a:r>
              <a:rPr lang="uk-UA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л.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США. </a:t>
            </a:r>
          </a:p>
          <a:p>
            <a:pPr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Запланировано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инвестиций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2014  год –                                                                       </a:t>
            </a:r>
          </a:p>
          <a:p>
            <a:pPr algn="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50 </a:t>
            </a:r>
            <a:r>
              <a:rPr lang="ru-RU" sz="1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млн.дол.США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Выгнутая вниз стрелка 26"/>
          <p:cNvSpPr/>
          <p:nvPr/>
        </p:nvSpPr>
        <p:spPr>
          <a:xfrm rot="13538526" flipH="1" flipV="1">
            <a:off x="1090613" y="1687513"/>
            <a:ext cx="1874837" cy="839787"/>
          </a:xfrm>
          <a:prstGeom prst="curvedUpArrow">
            <a:avLst>
              <a:gd name="adj1" fmla="val 9466"/>
              <a:gd name="adj2" fmla="val 29150"/>
              <a:gd name="adj3" fmla="val 22349"/>
            </a:avLst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schemeClr val="tx1"/>
              </a:solidFill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-32" y="1000108"/>
            <a:ext cx="4500594" cy="119109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tint val="66000"/>
                  <a:satMod val="160000"/>
                </a:schemeClr>
              </a:gs>
              <a:gs pos="50000">
                <a:schemeClr val="accent3">
                  <a:lumMod val="75000"/>
                  <a:tint val="44500"/>
                  <a:satMod val="160000"/>
                </a:schemeClr>
              </a:gs>
              <a:gs pos="100000">
                <a:schemeClr val="accent3">
                  <a:lumMod val="75000"/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Машиностроение</a:t>
            </a:r>
          </a:p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400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Запорожский электровозоремонтный завод</a:t>
            </a:r>
          </a:p>
          <a:p>
            <a:pPr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Инвестор - компания «ШКОДА </a:t>
            </a:r>
            <a:r>
              <a:rPr lang="ru-RU" sz="1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Транспортейшн</a:t>
            </a:r>
            <a:r>
              <a:rPr lang="ru-RU" sz="1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Общий объем инвестиций – </a:t>
            </a:r>
            <a:r>
              <a:rPr lang="uk-UA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около</a:t>
            </a:r>
            <a:r>
              <a:rPr lang="uk-UA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91 млн. </a:t>
            </a:r>
            <a:r>
              <a:rPr lang="uk-UA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евро</a:t>
            </a:r>
            <a:r>
              <a:rPr lang="ru-RU" sz="1400" kern="0" spc="-6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Запланировано</a:t>
            </a:r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инвестиций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2014 год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35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млн.евро</a:t>
            </a:r>
          </a:p>
        </p:txBody>
      </p:sp>
      <p:pic>
        <p:nvPicPr>
          <p:cNvPr id="28" name="Рисунок 27" descr="ztmc.jpg"/>
          <p:cNvPicPr>
            <a:picLocks noChangeAspect="1"/>
          </p:cNvPicPr>
          <p:nvPr/>
        </p:nvPicPr>
        <p:blipFill>
          <a:blip r:embed="rId4" cstate="print"/>
          <a:srcRect t="35577" b="32692"/>
          <a:stretch>
            <a:fillRect/>
          </a:stretch>
        </p:blipFill>
        <p:spPr>
          <a:xfrm>
            <a:off x="7715272" y="1000108"/>
            <a:ext cx="1428728" cy="500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Рисунок 28" descr="dtek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93765" y="2500306"/>
            <a:ext cx="1150235" cy="652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Рисунок 29" descr="OOO-Tokmak-Solar-Enerdzhi_2012112111154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625" y="5143500"/>
            <a:ext cx="904875" cy="428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Рисунок 30" descr="Хунсин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3290890"/>
            <a:ext cx="1590675" cy="495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3" name="Рисунок 32" descr="eurocape1.png"/>
          <p:cNvPicPr>
            <a:picLocks noChangeAspect="1"/>
          </p:cNvPicPr>
          <p:nvPr/>
        </p:nvPicPr>
        <p:blipFill>
          <a:blip r:embed="rId8" cstate="print"/>
          <a:srcRect t="26013"/>
          <a:stretch>
            <a:fillRect/>
          </a:stretch>
        </p:blipFill>
        <p:spPr bwMode="auto">
          <a:xfrm>
            <a:off x="7858125" y="5214938"/>
            <a:ext cx="1285875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95" name="Рисунок 4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438" y="-7938"/>
            <a:ext cx="684212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96" name="Рисунок 5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208963" y="0"/>
            <a:ext cx="1116012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8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3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800"/>
                            </p:stCondLst>
                            <p:childTnLst>
                              <p:par>
                                <p:cTn id="5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300"/>
                            </p:stCondLst>
                            <p:childTnLst>
                              <p:par>
                                <p:cTn id="6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8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300"/>
                            </p:stCondLst>
                            <p:childTnLst>
                              <p:par>
                                <p:cTn id="7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8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3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800"/>
                            </p:stCondLst>
                            <p:childTnLst>
                              <p:par>
                                <p:cTn id="8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3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 autoUpdateAnimBg="0"/>
      <p:bldP spid="16" grpId="0" animBg="1" autoUpdateAnimBg="0"/>
      <p:bldP spid="3089" grpId="0"/>
      <p:bldP spid="18" grpId="0" animBg="1" autoUpdateAnimBg="0"/>
      <p:bldP spid="13" grpId="0" animBg="1" autoUpdateAnimBg="0"/>
      <p:bldP spid="14" grpId="0" animBg="1" autoUpdateAnimBg="0"/>
      <p:bldP spid="21" grpId="0" animBg="1" autoUpdateAnimBg="0"/>
      <p:bldP spid="22" grpId="0" animBg="1" autoUpdateAnimBg="0"/>
      <p:bldP spid="26" grpId="0" animBg="1" autoUpdateAnimBg="0"/>
      <p:bldP spid="27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8" descr="71861005"/>
          <p:cNvPicPr>
            <a:picLocks noChangeAspect="1" noChangeArrowheads="1"/>
          </p:cNvPicPr>
          <p:nvPr/>
        </p:nvPicPr>
        <p:blipFill>
          <a:blip r:embed="rId2" cstate="print">
            <a:lum bright="36000" contrast="-4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</p:nvPr>
        </p:nvGraphicFramePr>
        <p:xfrm>
          <a:off x="107504" y="-1342"/>
          <a:ext cx="8827243" cy="6666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483" name="Рисунок 4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7313" y="-7938"/>
            <a:ext cx="587375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Рисунок 5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35950" y="0"/>
            <a:ext cx="9588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6" descr="71861005"/>
          <p:cNvPicPr>
            <a:picLocks noChangeAspect="1" noChangeArrowheads="1"/>
          </p:cNvPicPr>
          <p:nvPr/>
        </p:nvPicPr>
        <p:blipFill>
          <a:blip r:embed="rId2" cstate="print">
            <a:lum bright="36000" contrast="-4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4" descr="http://realt-mdom.biz/_ph/1/840239783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36FD2"/>
              </a:clrFrom>
              <a:clrTo>
                <a:srgbClr val="036FD2">
                  <a:alpha val="0"/>
                </a:srgbClr>
              </a:clrTo>
            </a:clrChange>
          </a:blip>
          <a:srcRect b="6494"/>
          <a:stretch>
            <a:fillRect/>
          </a:stretch>
        </p:blipFill>
        <p:spPr bwMode="auto">
          <a:xfrm>
            <a:off x="1600200" y="5105400"/>
            <a:ext cx="2667000" cy="1600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507" name="Picture 5" descr="http://dnepr.info/images/78174/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28600"/>
            <a:ext cx="2600325" cy="1752600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3657600" y="228600"/>
            <a:ext cx="3276600" cy="381000"/>
          </a:xfrm>
          <a:prstGeom prst="rect">
            <a:avLst/>
          </a:prstGeom>
          <a:solidFill>
            <a:srgbClr val="FFCCCC"/>
          </a:solidFill>
          <a:ln w="9525">
            <a:solidFill>
              <a:srgbClr val="FFCCCC"/>
            </a:solidFill>
            <a:miter lim="800000"/>
            <a:headEnd/>
            <a:tailEnd/>
          </a:ln>
          <a:effectLst>
            <a:prstShdw prst="shdw17" dist="17961" dir="2700000">
              <a:srgbClr val="FFCCCC">
                <a:gamma/>
                <a:shade val="60000"/>
                <a:invGamma/>
              </a:srgbClr>
            </a:prstShdw>
          </a:effectLst>
        </p:spPr>
        <p:txBody>
          <a:bodyPr/>
          <a:lstStyle/>
          <a:p>
            <a:pPr algn="ctr">
              <a:lnSpc>
                <a:spcPct val="80000"/>
              </a:lnSpc>
              <a:defRPr/>
            </a:pPr>
            <a:r>
              <a:rPr lang="ru-RU" sz="2000" b="1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Тепловая санация:</a:t>
            </a:r>
          </a:p>
          <a:p>
            <a:pPr algn="ctr">
              <a:lnSpc>
                <a:spcPct val="80000"/>
              </a:lnSpc>
              <a:defRPr/>
            </a:pPr>
            <a:endParaRPr lang="ru-RU" sz="1800" b="1">
              <a:solidFill>
                <a:srgbClr val="990000"/>
              </a:solidFill>
              <a:latin typeface="Georgia" pitchFamily="18" charset="0"/>
            </a:endParaRPr>
          </a:p>
        </p:txBody>
      </p:sp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4114800" y="685800"/>
            <a:ext cx="3276600" cy="990600"/>
          </a:xfrm>
          <a:prstGeom prst="rect">
            <a:avLst/>
          </a:prstGeom>
          <a:solidFill>
            <a:srgbClr val="FF7C80"/>
          </a:solidFill>
          <a:ln w="9525">
            <a:miter lim="800000"/>
            <a:headEnd/>
            <a:tailEnd/>
          </a:ln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7C80"/>
            </a:extrusionClr>
          </a:sp3d>
        </p:spPr>
        <p:txBody>
          <a:bodyPr>
            <a:flatTx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1800" b="1">
                <a:effectLst>
                  <a:outerShdw blurRad="38100" dist="38100" dir="2700000" algn="tl">
                    <a:srgbClr val="FFFFFF"/>
                  </a:outerShdw>
                </a:effectLst>
              </a:rPr>
              <a:t>(72 проекта в области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1800" b="1">
                <a:effectLst>
                  <a:outerShdw blurRad="38100" dist="38100" dir="2700000" algn="tl">
                    <a:srgbClr val="FFFFFF"/>
                  </a:outerShdw>
                </a:effectLst>
              </a:rPr>
              <a:t>на сумму 157,5 млн. грн.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1800" b="1">
                <a:effectLst>
                  <a:outerShdw blurRad="38100" dist="38100" dir="2700000" algn="tl">
                    <a:srgbClr val="FFFFFF"/>
                  </a:outerShdw>
                </a:effectLst>
              </a:rPr>
              <a:t>реализуется за счет «зеленых» инвестиций)</a:t>
            </a:r>
            <a:r>
              <a:rPr lang="ru-RU" sz="1800"/>
              <a:t> </a:t>
            </a:r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1219200" y="1905000"/>
            <a:ext cx="6096000" cy="15240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>
            <a:flatTx/>
          </a:bodyPr>
          <a:lstStyle/>
          <a:p>
            <a:pPr>
              <a:lnSpc>
                <a:spcPct val="80000"/>
              </a:lnSpc>
            </a:pPr>
            <a:r>
              <a:rPr lang="uk-UA" sz="2000" b="1" i="1">
                <a:solidFill>
                  <a:schemeClr val="bg1"/>
                </a:solidFill>
                <a:latin typeface="Times New Roman" pitchFamily="18" charset="0"/>
              </a:rPr>
              <a:t>Из них:</a:t>
            </a:r>
          </a:p>
          <a:p>
            <a:pPr>
              <a:lnSpc>
                <a:spcPct val="80000"/>
              </a:lnSpc>
            </a:pPr>
            <a:r>
              <a:rPr lang="uk-UA" sz="2000" b="1" i="1">
                <a:solidFill>
                  <a:schemeClr val="bg1"/>
                </a:solidFill>
                <a:latin typeface="Times New Roman" pitchFamily="18" charset="0"/>
              </a:rPr>
              <a:t>34-школ</a:t>
            </a:r>
            <a:r>
              <a:rPr lang="ru-RU" sz="2000" b="1" i="1">
                <a:solidFill>
                  <a:schemeClr val="bg1"/>
                </a:solidFill>
                <a:latin typeface="Times New Roman" pitchFamily="18" charset="0"/>
              </a:rPr>
              <a:t>ы, 19-садиков,</a:t>
            </a:r>
          </a:p>
          <a:p>
            <a:pPr>
              <a:lnSpc>
                <a:spcPct val="80000"/>
              </a:lnSpc>
            </a:pPr>
            <a:r>
              <a:rPr lang="ru-RU" sz="2000" b="1" i="1">
                <a:solidFill>
                  <a:schemeClr val="bg1"/>
                </a:solidFill>
                <a:latin typeface="Times New Roman" pitchFamily="18" charset="0"/>
              </a:rPr>
              <a:t>2-центра творчества, </a:t>
            </a:r>
          </a:p>
          <a:p>
            <a:pPr>
              <a:lnSpc>
                <a:spcPct val="80000"/>
              </a:lnSpc>
            </a:pPr>
            <a:r>
              <a:rPr lang="ru-RU" sz="2000" b="1" i="1">
                <a:solidFill>
                  <a:schemeClr val="bg1"/>
                </a:solidFill>
                <a:latin typeface="Times New Roman" pitchFamily="18" charset="0"/>
              </a:rPr>
              <a:t>17-мед.учереждений. </a:t>
            </a:r>
          </a:p>
          <a:p>
            <a:pPr>
              <a:lnSpc>
                <a:spcPct val="80000"/>
              </a:lnSpc>
            </a:pPr>
            <a:r>
              <a:rPr lang="ru-RU" sz="2000" b="1" i="1">
                <a:solidFill>
                  <a:schemeClr val="bg1"/>
                </a:solidFill>
                <a:latin typeface="Times New Roman" pitchFamily="18" charset="0"/>
              </a:rPr>
              <a:t>                    Завершены - 21 объект</a:t>
            </a:r>
          </a:p>
          <a:p>
            <a:pPr>
              <a:lnSpc>
                <a:spcPct val="80000"/>
              </a:lnSpc>
            </a:pPr>
            <a:r>
              <a:rPr lang="ru-RU" sz="2000" b="1" i="1">
                <a:solidFill>
                  <a:schemeClr val="bg1"/>
                </a:solidFill>
                <a:latin typeface="Times New Roman" pitchFamily="18" charset="0"/>
              </a:rPr>
              <a:t>                                 Выполнены на 99% - 3 объекта</a:t>
            </a:r>
          </a:p>
          <a:p>
            <a:pPr>
              <a:lnSpc>
                <a:spcPct val="80000"/>
              </a:lnSpc>
            </a:pPr>
            <a:endParaRPr lang="ru-RU" sz="2000" b="1" i="1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ru-RU" sz="2000" b="1" i="1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3" name="Рисунок 4" descr="8278445816_ebf76b06e4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6F9F8"/>
              </a:clrFrom>
              <a:clrTo>
                <a:srgbClr val="F6F9F8">
                  <a:alpha val="0"/>
                </a:srgbClr>
              </a:clrTo>
            </a:clrChange>
            <a:lum bright="10000"/>
          </a:blip>
          <a:srcRect r="7935"/>
          <a:stretch>
            <a:fillRect/>
          </a:stretch>
        </p:blipFill>
        <p:spPr bwMode="auto">
          <a:xfrm>
            <a:off x="6477000" y="5181600"/>
            <a:ext cx="2290763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33" name="Rectangle 13"/>
          <p:cNvSpPr>
            <a:spLocks noChangeArrowheads="1"/>
          </p:cNvSpPr>
          <p:nvPr/>
        </p:nvSpPr>
        <p:spPr bwMode="auto">
          <a:xfrm>
            <a:off x="228600" y="3733800"/>
            <a:ext cx="89154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Также в 2014-2015 годах планиру</a:t>
            </a:r>
            <a:r>
              <a:rPr lang="uk-UA" sz="1600" b="1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ется реализация 54 проектов целе</a:t>
            </a:r>
            <a:r>
              <a:rPr lang="ru-RU" sz="1600" b="1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вых экологических(зеленых) инвестиций на сумму 50 млн.грн :</a:t>
            </a:r>
          </a:p>
          <a:p>
            <a:pPr>
              <a:defRPr/>
            </a:pPr>
            <a:r>
              <a:rPr lang="ru-RU" sz="16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– капитальный ремонт путем замены лифтов в жилых домах;</a:t>
            </a:r>
          </a:p>
          <a:p>
            <a:pPr>
              <a:defRPr/>
            </a:pPr>
            <a:r>
              <a:rPr lang="ru-RU" sz="16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- замена светильников  на основе ламп накаливания на светильники на основе </a:t>
            </a:r>
            <a:r>
              <a:rPr lang="en-US" sz="16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LED </a:t>
            </a:r>
            <a:r>
              <a:rPr lang="ru-RU" sz="16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технологий .</a:t>
            </a:r>
          </a:p>
        </p:txBody>
      </p:sp>
      <p:pic>
        <p:nvPicPr>
          <p:cNvPr id="11" name="Рисунок 10" descr="1303560409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50" y="2216145"/>
            <a:ext cx="1357322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4" name="Рисунок 4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7313" y="-7938"/>
            <a:ext cx="587375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Рисунок 5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35950" y="0"/>
            <a:ext cx="9588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3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6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750"/>
                            </p:stCondLst>
                            <p:childTnLst>
                              <p:par>
                                <p:cTn id="2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25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6" grpId="0" animBg="1"/>
      <p:bldP spid="56327" grpId="0" animBg="1"/>
      <p:bldP spid="56328" grpId="0" animBg="1"/>
      <p:bldP spid="563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 descr="71861005"/>
          <p:cNvPicPr>
            <a:picLocks noChangeAspect="1" noChangeArrowheads="1"/>
          </p:cNvPicPr>
          <p:nvPr/>
        </p:nvPicPr>
        <p:blipFill>
          <a:blip r:embed="rId2" cstate="print">
            <a:lum bright="36000" contrast="-4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362200"/>
            <a:ext cx="8229600" cy="1143000"/>
          </a:xfrm>
        </p:spPr>
        <p:txBody>
          <a:bodyPr/>
          <a:lstStyle/>
          <a:p>
            <a:pPr eaLnBrk="1" hangingPunct="1"/>
            <a:r>
              <a:rPr lang="ru-RU" sz="3200" b="1" i="1" smtClean="0">
                <a:solidFill>
                  <a:srgbClr val="CC0000"/>
                </a:solidFill>
                <a:latin typeface="Georgia" pitchFamily="18" charset="0"/>
              </a:rPr>
              <a:t>Развитие</a:t>
            </a:r>
            <a:r>
              <a:rPr lang="ru-RU" sz="4800" b="1" i="1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3200" b="1" i="1" smtClean="0">
                <a:solidFill>
                  <a:srgbClr val="CC0000"/>
                </a:solidFill>
                <a:latin typeface="Georgia" pitchFamily="18" charset="0"/>
              </a:rPr>
              <a:t>реального</a:t>
            </a:r>
            <a:r>
              <a:rPr lang="ru-RU" sz="4800" b="1" i="1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3200" b="1" i="1" smtClean="0">
                <a:solidFill>
                  <a:srgbClr val="CC0000"/>
                </a:solidFill>
                <a:latin typeface="Georgia" pitchFamily="18" charset="0"/>
              </a:rPr>
              <a:t>сектора  экономики Запорожской области</a:t>
            </a:r>
          </a:p>
        </p:txBody>
      </p:sp>
      <p:pic>
        <p:nvPicPr>
          <p:cNvPr id="2355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313" y="-7938"/>
            <a:ext cx="587375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35950" y="0"/>
            <a:ext cx="9588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XZ5A01moU.HGt4.1odEWQ"/>
</p:tagLst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1173</TotalTime>
  <Words>1907</Words>
  <Application>Microsoft Office PowerPoint</Application>
  <PresentationFormat>Экран (4:3)</PresentationFormat>
  <Paragraphs>255</Paragraphs>
  <Slides>45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45</vt:i4>
      </vt:variant>
    </vt:vector>
  </HeadingPairs>
  <TitlesOfParts>
    <vt:vector size="50" baseType="lpstr">
      <vt:lpstr>Оформление по умолчанию</vt:lpstr>
      <vt:lpstr>Диаграмма</vt:lpstr>
      <vt:lpstr>think-cell Slide</vt:lpstr>
      <vt:lpstr>Лист Microsoft Office Excel 97-2003</vt:lpstr>
      <vt:lpstr>Worksheet</vt:lpstr>
      <vt:lpstr>  Основные итоги реализации реформ Президента Украины  в Запорожской области   за 2013 год </vt:lpstr>
      <vt:lpstr>Слайд 2</vt:lpstr>
      <vt:lpstr>Инвестиционный  потенциал региона</vt:lpstr>
      <vt:lpstr>Слайд 4</vt:lpstr>
      <vt:lpstr>Слайд 5</vt:lpstr>
      <vt:lpstr>Слайд 6</vt:lpstr>
      <vt:lpstr>Слайд 7</vt:lpstr>
      <vt:lpstr>Слайд 8</vt:lpstr>
      <vt:lpstr>Развитие реального сектора  экономики Запорожской области</vt:lpstr>
      <vt:lpstr>Слайд 10</vt:lpstr>
      <vt:lpstr>Слайд 11</vt:lpstr>
      <vt:lpstr>Слайд 12</vt:lpstr>
      <vt:lpstr>Агропромышленный комплекс Производство сельскохозяйственных культур  </vt:lpstr>
      <vt:lpstr>Слайд 14</vt:lpstr>
      <vt:lpstr>Слайд 15</vt:lpstr>
      <vt:lpstr>Слайд 16</vt:lpstr>
      <vt:lpstr>Слайд 17</vt:lpstr>
      <vt:lpstr>Слайд 18</vt:lpstr>
      <vt:lpstr>Реформирование жилищно-коммунального хозяйства</vt:lpstr>
      <vt:lpstr>Слайд 20</vt:lpstr>
      <vt:lpstr>Строительство полигона твердых бытовых отходов г. В-Белозерка</vt:lpstr>
      <vt:lpstr>Слайд 22</vt:lpstr>
      <vt:lpstr>Реализация программ строительства доступного жилья на территории Запорожской области </vt:lpstr>
      <vt:lpstr>Слайд 24</vt:lpstr>
      <vt:lpstr>Слайд 25</vt:lpstr>
      <vt:lpstr>Слайд 26</vt:lpstr>
      <vt:lpstr>Слайд 27</vt:lpstr>
      <vt:lpstr>Строительство автотранспортной магистрали через р. Днепр в г. Запорожье</vt:lpstr>
      <vt:lpstr>Слайд 29</vt:lpstr>
      <vt:lpstr>Слайд 30</vt:lpstr>
      <vt:lpstr>Слайд 31</vt:lpstr>
      <vt:lpstr>Слайд 32</vt:lpstr>
      <vt:lpstr>Слайд 33</vt:lpstr>
      <vt:lpstr>Слайд 34</vt:lpstr>
      <vt:lpstr>Строительство Непрерывно-Травительного Агрегата № 4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Name</cp:lastModifiedBy>
  <cp:revision>56</cp:revision>
  <cp:lastPrinted>1601-01-01T00:00:00Z</cp:lastPrinted>
  <dcterms:created xsi:type="dcterms:W3CDTF">1601-01-01T00:00:00Z</dcterms:created>
  <dcterms:modified xsi:type="dcterms:W3CDTF">2014-02-12T11:43:15Z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