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844" r:id="rId1"/>
    <p:sldMasterId id="2147483873" r:id="rId2"/>
    <p:sldMasterId id="2147483944" r:id="rId3"/>
    <p:sldMasterId id="2147483958" r:id="rId4"/>
    <p:sldMasterId id="2147484303" r:id="rId5"/>
  </p:sldMasterIdLst>
  <p:notesMasterIdLst>
    <p:notesMasterId r:id="rId84"/>
  </p:notesMasterIdLst>
  <p:handoutMasterIdLst>
    <p:handoutMasterId r:id="rId85"/>
  </p:handoutMasterIdLst>
  <p:sldIdLst>
    <p:sldId id="467" r:id="rId6"/>
    <p:sldId id="468" r:id="rId7"/>
    <p:sldId id="470" r:id="rId8"/>
    <p:sldId id="477" r:id="rId9"/>
    <p:sldId id="472" r:id="rId10"/>
    <p:sldId id="474" r:id="rId11"/>
    <p:sldId id="473" r:id="rId12"/>
    <p:sldId id="456" r:id="rId13"/>
    <p:sldId id="475" r:id="rId14"/>
    <p:sldId id="435" r:id="rId15"/>
    <p:sldId id="436" r:id="rId16"/>
    <p:sldId id="498" r:id="rId17"/>
    <p:sldId id="499" r:id="rId18"/>
    <p:sldId id="500" r:id="rId19"/>
    <p:sldId id="437" r:id="rId20"/>
    <p:sldId id="438" r:id="rId21"/>
    <p:sldId id="457" r:id="rId22"/>
    <p:sldId id="481" r:id="rId23"/>
    <p:sldId id="461" r:id="rId24"/>
    <p:sldId id="458" r:id="rId25"/>
    <p:sldId id="432" r:id="rId26"/>
    <p:sldId id="285" r:id="rId27"/>
    <p:sldId id="415" r:id="rId28"/>
    <p:sldId id="459" r:id="rId29"/>
    <p:sldId id="420" r:id="rId30"/>
    <p:sldId id="417" r:id="rId31"/>
    <p:sldId id="446" r:id="rId32"/>
    <p:sldId id="429" r:id="rId33"/>
    <p:sldId id="478" r:id="rId34"/>
    <p:sldId id="482" r:id="rId35"/>
    <p:sldId id="277" r:id="rId36"/>
    <p:sldId id="440" r:id="rId37"/>
    <p:sldId id="483" r:id="rId38"/>
    <p:sldId id="479" r:id="rId39"/>
    <p:sldId id="278" r:id="rId40"/>
    <p:sldId id="480" r:id="rId41"/>
    <p:sldId id="280" r:id="rId42"/>
    <p:sldId id="462" r:id="rId43"/>
    <p:sldId id="422" r:id="rId44"/>
    <p:sldId id="423" r:id="rId45"/>
    <p:sldId id="463" r:id="rId46"/>
    <p:sldId id="425" r:id="rId47"/>
    <p:sldId id="424" r:id="rId48"/>
    <p:sldId id="443" r:id="rId49"/>
    <p:sldId id="442" r:id="rId50"/>
    <p:sldId id="464" r:id="rId51"/>
    <p:sldId id="444" r:id="rId52"/>
    <p:sldId id="426" r:id="rId53"/>
    <p:sldId id="427" r:id="rId54"/>
    <p:sldId id="283" r:id="rId55"/>
    <p:sldId id="445" r:id="rId56"/>
    <p:sldId id="284" r:id="rId57"/>
    <p:sldId id="447" r:id="rId58"/>
    <p:sldId id="428" r:id="rId59"/>
    <p:sldId id="497" r:id="rId60"/>
    <p:sldId id="451" r:id="rId61"/>
    <p:sldId id="453" r:id="rId62"/>
    <p:sldId id="460" r:id="rId63"/>
    <p:sldId id="496" r:id="rId64"/>
    <p:sldId id="452" r:id="rId65"/>
    <p:sldId id="311" r:id="rId66"/>
    <p:sldId id="484" r:id="rId67"/>
    <p:sldId id="407" r:id="rId68"/>
    <p:sldId id="408" r:id="rId69"/>
    <p:sldId id="409" r:id="rId70"/>
    <p:sldId id="410" r:id="rId71"/>
    <p:sldId id="411" r:id="rId72"/>
    <p:sldId id="448" r:id="rId73"/>
    <p:sldId id="485" r:id="rId74"/>
    <p:sldId id="486" r:id="rId75"/>
    <p:sldId id="487" r:id="rId76"/>
    <p:sldId id="488" r:id="rId77"/>
    <p:sldId id="489" r:id="rId78"/>
    <p:sldId id="490" r:id="rId79"/>
    <p:sldId id="491" r:id="rId80"/>
    <p:sldId id="492" r:id="rId81"/>
    <p:sldId id="450" r:id="rId82"/>
    <p:sldId id="262"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800000"/>
    <a:srgbClr val="336699"/>
    <a:srgbClr val="000066"/>
    <a:srgbClr val="006600"/>
    <a:srgbClr val="660033"/>
    <a:srgbClr val="FFCC66"/>
    <a:srgbClr val="CC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94640" autoAdjust="0"/>
  </p:normalViewPr>
  <p:slideViewPr>
    <p:cSldViewPr>
      <p:cViewPr varScale="1">
        <p:scale>
          <a:sx n="71" d="100"/>
          <a:sy n="71" d="100"/>
        </p:scale>
        <p:origin x="3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1459"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WORK_DIMA\__Dissertation__Doctor__GR__\SME%20Stat\2015%20UkrStat%20&#1079;&#1072;%202014%20(&#1080;%20&#1087;&#1077;&#1088;&#1077;&#1089;&#1095;&#1077;&#1090;%20&#1089;%202010%20&#1087;&#1086;%202011%20-%202012%20&#1085;&#1086;&#1074;&#1099;&#1081;%20&#1073;&#1072;&#1079;&#1086;&#1074;&#1099;&#1081;)\UkrStat%20SME%202014%20&#1050;&#1110;&#1083;&#1100;&#1082;&#1110;&#1089;&#1090;&#1100;%20&#1089;&#1091;&#1073;'&#1108;&#1082;&#1090;&#1110;&#1074;%20&#1075;&#1086;&#1089;&#1087;&#1086;&#1076;&#1072;&#1088;&#1102;&#1074;&#1072;&#1085;&#1085;&#1103;%20(2014-20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WORK_DIMA\__Dissertation__Doctor__GR__\SME%20Stat\2015%20UkrStat%20&#1079;&#1072;%202014%20(&#1080;%20&#1087;&#1077;&#1088;&#1077;&#1089;&#1095;&#1077;&#1090;%20&#1089;%202010%20&#1087;&#1086;%202011%20-%202012%20&#1085;&#1086;&#1074;&#1099;&#1081;%20&#1073;&#1072;&#1079;&#1086;&#1074;&#1099;&#1081;)\UkrStat%20SME%202014%20&#1050;&#1110;&#1083;&#1100;&#1082;&#1110;&#1089;&#1090;&#1100;%20&#1089;&#1091;&#1073;'&#1108;&#1082;&#1090;&#1110;&#1074;%20&#1075;&#1086;&#1089;&#1087;&#1086;&#1076;&#1072;&#1088;&#1102;&#1074;&#1072;&#1085;&#1085;&#1103;%20(2014-20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WORK_DIMA\__Dissertation__Doctor__GR__\SME%20Stat\2015%20UkrStat%20&#1079;&#1072;%202014%20(&#1080;%20&#1087;&#1077;&#1088;&#1077;&#1089;&#1095;&#1077;&#1090;%20&#1089;%202010%20&#1087;&#1086;%202011%20-%202012%20&#1085;&#1086;&#1074;&#1099;&#1081;%20&#1073;&#1072;&#1079;&#1086;&#1074;&#1099;&#1081;)\UkrStat%20SME%20Entreprise%20only%202014%20&#1054;&#1073;&#1089;&#1103;&#1075;%20&#1088;&#1077;&#1072;&#1083;&#1110;&#1079;&#1086;&#1074;&#1072;&#1085;&#1086;&#1111;%20&#1087;&#1088;&#1086;&#1076;&#1091;&#1082;&#1094;&#1110;&#1111;%20(2014-201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WORK_DIMA\2015%20DataSME%20UA%20-%20From%20DFS%2020150901\&#1044;&#1060;&#1057;%202015%20&#1052;&#1057;&#1055;%20&#1044;&#1054;&#1044;&#1040;&#1058;&#1054;&#1050;_1-9%20dlyapin%20tables.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1" Type="http://schemas.openxmlformats.org/officeDocument/2006/relationships/oleObject" Target="file:///D:\WORK_DIMA\__Dissertation__Doctor__GR__\SME%20Stat\2015%20UkrStat%20&#1079;&#1072;%202014%20(&#1080;%20&#1087;&#1077;&#1088;&#1077;&#1089;&#1095;&#1077;&#1090;%20&#1089;%202010%20&#1087;&#1086;%202011%20-%202012%20&#1085;&#1086;&#1074;&#1099;&#1081;%20&#1073;&#1072;&#1079;&#1086;&#1074;&#1099;&#1081;)\UkrStat%20SME%20Entreprise%20only%202014%20&#1050;&#1110;&#1083;&#1100;&#1082;&#1110;&#1089;&#1090;&#1100;%20&#1079;&#1072;&#1081;&#1085;&#1103;&#1090;&#1080;&#1093;%20(2014-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173504627711007"/>
          <c:y val="2.8359395216443015E-2"/>
          <c:w val="0.74614277966893361"/>
          <c:h val="0.89138996709918306"/>
        </c:manualLayout>
      </c:layout>
      <c:lineChart>
        <c:grouping val="standard"/>
        <c:varyColors val="0"/>
        <c:ser>
          <c:idx val="0"/>
          <c:order val="0"/>
          <c:tx>
            <c:strRef>
              <c:f>Table!$D$2</c:f>
              <c:strCache>
                <c:ptCount val="1"/>
                <c:pt idx="0">
                  <c:v>large</c:v>
                </c:pt>
              </c:strCache>
            </c:strRef>
          </c:tx>
          <c:spPr>
            <a:ln w="63500">
              <a:solidFill>
                <a:srgbClr val="FF0000"/>
              </a:solidFill>
            </a:ln>
          </c:spPr>
          <c:marker>
            <c:symbol val="none"/>
          </c:marker>
          <c:cat>
            <c:numRef>
              <c:f>Table!$A$4:$A$8</c:f>
              <c:numCache>
                <c:formatCode>General</c:formatCode>
                <c:ptCount val="5"/>
                <c:pt idx="0">
                  <c:v>2010</c:v>
                </c:pt>
                <c:pt idx="1">
                  <c:v>2011</c:v>
                </c:pt>
                <c:pt idx="2">
                  <c:v>2012</c:v>
                </c:pt>
                <c:pt idx="3">
                  <c:v>2013</c:v>
                </c:pt>
                <c:pt idx="4">
                  <c:v>2014</c:v>
                </c:pt>
              </c:numCache>
            </c:numRef>
          </c:cat>
          <c:val>
            <c:numRef>
              <c:f>Table!$D$4:$D$8</c:f>
              <c:numCache>
                <c:formatCode>General</c:formatCode>
                <c:ptCount val="5"/>
                <c:pt idx="0">
                  <c:v>586</c:v>
                </c:pt>
                <c:pt idx="1">
                  <c:v>659</c:v>
                </c:pt>
                <c:pt idx="2">
                  <c:v>698</c:v>
                </c:pt>
                <c:pt idx="3">
                  <c:v>659</c:v>
                </c:pt>
                <c:pt idx="4">
                  <c:v>497</c:v>
                </c:pt>
              </c:numCache>
            </c:numRef>
          </c:val>
          <c:smooth val="0"/>
          <c:extLst>
            <c:ext xmlns:c16="http://schemas.microsoft.com/office/drawing/2014/chart" uri="{C3380CC4-5D6E-409C-BE32-E72D297353CC}">
              <c16:uniqueId val="{00000000-DB74-4B9E-B322-E92408CCBB60}"/>
            </c:ext>
          </c:extLst>
        </c:ser>
        <c:ser>
          <c:idx val="1"/>
          <c:order val="1"/>
          <c:tx>
            <c:strRef>
              <c:f>Table!$F$2</c:f>
              <c:strCache>
                <c:ptCount val="1"/>
                <c:pt idx="0">
                  <c:v>medium</c:v>
                </c:pt>
              </c:strCache>
            </c:strRef>
          </c:tx>
          <c:spPr>
            <a:ln w="63500">
              <a:solidFill>
                <a:srgbClr val="0070C0"/>
              </a:solidFill>
            </a:ln>
          </c:spPr>
          <c:marker>
            <c:symbol val="none"/>
          </c:marker>
          <c:cat>
            <c:numRef>
              <c:f>Table!$A$4:$A$8</c:f>
              <c:numCache>
                <c:formatCode>General</c:formatCode>
                <c:ptCount val="5"/>
                <c:pt idx="0">
                  <c:v>2010</c:v>
                </c:pt>
                <c:pt idx="1">
                  <c:v>2011</c:v>
                </c:pt>
                <c:pt idx="2">
                  <c:v>2012</c:v>
                </c:pt>
                <c:pt idx="3">
                  <c:v>2013</c:v>
                </c:pt>
                <c:pt idx="4">
                  <c:v>2014</c:v>
                </c:pt>
              </c:numCache>
            </c:numRef>
          </c:cat>
          <c:val>
            <c:numRef>
              <c:f>Table!$F$4:$F$8</c:f>
              <c:numCache>
                <c:formatCode>General</c:formatCode>
                <c:ptCount val="5"/>
                <c:pt idx="0">
                  <c:v>20983</c:v>
                </c:pt>
                <c:pt idx="1">
                  <c:v>20753</c:v>
                </c:pt>
                <c:pt idx="2">
                  <c:v>20189</c:v>
                </c:pt>
                <c:pt idx="3">
                  <c:v>18859</c:v>
                </c:pt>
                <c:pt idx="4">
                  <c:v>15906</c:v>
                </c:pt>
              </c:numCache>
            </c:numRef>
          </c:val>
          <c:smooth val="0"/>
          <c:extLst>
            <c:ext xmlns:c16="http://schemas.microsoft.com/office/drawing/2014/chart" uri="{C3380CC4-5D6E-409C-BE32-E72D297353CC}">
              <c16:uniqueId val="{00000001-DB74-4B9E-B322-E92408CCBB60}"/>
            </c:ext>
          </c:extLst>
        </c:ser>
        <c:ser>
          <c:idx val="2"/>
          <c:order val="2"/>
          <c:tx>
            <c:strRef>
              <c:f>Table!$H$2</c:f>
              <c:strCache>
                <c:ptCount val="1"/>
                <c:pt idx="0">
                  <c:v>small</c:v>
                </c:pt>
              </c:strCache>
            </c:strRef>
          </c:tx>
          <c:spPr>
            <a:ln w="76200">
              <a:solidFill>
                <a:srgbClr val="FFC000"/>
              </a:solidFill>
            </a:ln>
          </c:spPr>
          <c:marker>
            <c:symbol val="none"/>
          </c:marker>
          <c:cat>
            <c:numRef>
              <c:f>Table!$A$4:$A$8</c:f>
              <c:numCache>
                <c:formatCode>General</c:formatCode>
                <c:ptCount val="5"/>
                <c:pt idx="0">
                  <c:v>2010</c:v>
                </c:pt>
                <c:pt idx="1">
                  <c:v>2011</c:v>
                </c:pt>
                <c:pt idx="2">
                  <c:v>2012</c:v>
                </c:pt>
                <c:pt idx="3">
                  <c:v>2013</c:v>
                </c:pt>
                <c:pt idx="4">
                  <c:v>2014</c:v>
                </c:pt>
              </c:numCache>
            </c:numRef>
          </c:cat>
          <c:val>
            <c:numRef>
              <c:f>Table!$H$4:$H$8</c:f>
              <c:numCache>
                <c:formatCode>General</c:formatCode>
                <c:ptCount val="5"/>
                <c:pt idx="0">
                  <c:v>357241</c:v>
                </c:pt>
                <c:pt idx="1">
                  <c:v>354283</c:v>
                </c:pt>
                <c:pt idx="2">
                  <c:v>344048</c:v>
                </c:pt>
                <c:pt idx="3">
                  <c:v>373809</c:v>
                </c:pt>
                <c:pt idx="4">
                  <c:v>324598</c:v>
                </c:pt>
              </c:numCache>
            </c:numRef>
          </c:val>
          <c:smooth val="0"/>
          <c:extLst>
            <c:ext xmlns:c16="http://schemas.microsoft.com/office/drawing/2014/chart" uri="{C3380CC4-5D6E-409C-BE32-E72D297353CC}">
              <c16:uniqueId val="{00000002-DB74-4B9E-B322-E92408CCBB60}"/>
            </c:ext>
          </c:extLst>
        </c:ser>
        <c:ser>
          <c:idx val="3"/>
          <c:order val="3"/>
          <c:tx>
            <c:strRef>
              <c:f>Table!$M$2</c:f>
              <c:strCache>
                <c:ptCount val="1"/>
                <c:pt idx="0">
                  <c:v>entrepreneurs</c:v>
                </c:pt>
              </c:strCache>
            </c:strRef>
          </c:tx>
          <c:spPr>
            <a:ln w="98425" cmpd="dbl">
              <a:solidFill>
                <a:schemeClr val="tx1"/>
              </a:solidFill>
            </a:ln>
          </c:spPr>
          <c:marker>
            <c:symbol val="none"/>
          </c:marker>
          <c:cat>
            <c:numRef>
              <c:f>Table!$A$4:$A$8</c:f>
              <c:numCache>
                <c:formatCode>General</c:formatCode>
                <c:ptCount val="5"/>
                <c:pt idx="0">
                  <c:v>2010</c:v>
                </c:pt>
                <c:pt idx="1">
                  <c:v>2011</c:v>
                </c:pt>
                <c:pt idx="2">
                  <c:v>2012</c:v>
                </c:pt>
                <c:pt idx="3">
                  <c:v>2013</c:v>
                </c:pt>
                <c:pt idx="4">
                  <c:v>2014</c:v>
                </c:pt>
              </c:numCache>
            </c:numRef>
          </c:cat>
          <c:val>
            <c:numRef>
              <c:f>Table!$M$4:$M$8</c:f>
              <c:numCache>
                <c:formatCode>General</c:formatCode>
                <c:ptCount val="5"/>
                <c:pt idx="0">
                  <c:v>1805118</c:v>
                </c:pt>
                <c:pt idx="1">
                  <c:v>1325925</c:v>
                </c:pt>
                <c:pt idx="2">
                  <c:v>1235192</c:v>
                </c:pt>
                <c:pt idx="3">
                  <c:v>1328743</c:v>
                </c:pt>
                <c:pt idx="4">
                  <c:v>1591160</c:v>
                </c:pt>
              </c:numCache>
            </c:numRef>
          </c:val>
          <c:smooth val="0"/>
          <c:extLst>
            <c:ext xmlns:c16="http://schemas.microsoft.com/office/drawing/2014/chart" uri="{C3380CC4-5D6E-409C-BE32-E72D297353CC}">
              <c16:uniqueId val="{00000003-DB74-4B9E-B322-E92408CCBB60}"/>
            </c:ext>
          </c:extLst>
        </c:ser>
        <c:dLbls>
          <c:showLegendKey val="0"/>
          <c:showVal val="0"/>
          <c:showCatName val="0"/>
          <c:showSerName val="0"/>
          <c:showPercent val="0"/>
          <c:showBubbleSize val="0"/>
        </c:dLbls>
        <c:smooth val="0"/>
        <c:axId val="47979136"/>
        <c:axId val="47980928"/>
      </c:lineChart>
      <c:catAx>
        <c:axId val="47979136"/>
        <c:scaling>
          <c:orientation val="minMax"/>
        </c:scaling>
        <c:delete val="0"/>
        <c:axPos val="b"/>
        <c:majorGridlines/>
        <c:numFmt formatCode="General" sourceLinked="1"/>
        <c:majorTickMark val="out"/>
        <c:minorTickMark val="none"/>
        <c:tickLblPos val="nextTo"/>
        <c:crossAx val="47980928"/>
        <c:crosses val="autoZero"/>
        <c:auto val="1"/>
        <c:lblAlgn val="ctr"/>
        <c:lblOffset val="100"/>
        <c:noMultiLvlLbl val="0"/>
      </c:catAx>
      <c:valAx>
        <c:axId val="47980928"/>
        <c:scaling>
          <c:orientation val="minMax"/>
        </c:scaling>
        <c:delete val="0"/>
        <c:axPos val="l"/>
        <c:majorGridlines/>
        <c:numFmt formatCode="#,##0" sourceLinked="0"/>
        <c:majorTickMark val="out"/>
        <c:minorTickMark val="none"/>
        <c:tickLblPos val="nextTo"/>
        <c:crossAx val="47979136"/>
        <c:crosses val="autoZero"/>
        <c:crossBetween val="between"/>
      </c:valAx>
    </c:plotArea>
    <c:legend>
      <c:legendPos val="r"/>
      <c:layout>
        <c:manualLayout>
          <c:xMode val="edge"/>
          <c:yMode val="edge"/>
          <c:x val="0.37212966800202607"/>
          <c:y val="0.40883427657480309"/>
          <c:w val="0.54603812681309571"/>
          <c:h val="0.29909378827646538"/>
        </c:manualLayout>
      </c:layout>
      <c:overlay val="0"/>
      <c:spPr>
        <a:solidFill>
          <a:schemeClr val="bg1"/>
        </a:solidFill>
        <a:ln>
          <a:solidFill>
            <a:schemeClr val="accent1"/>
          </a:solidFill>
        </a:ln>
      </c:spPr>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71990500838834"/>
          <c:y val="4.3751569097341098E-2"/>
          <c:w val="0.74614277966893361"/>
          <c:h val="0.87011468675111259"/>
        </c:manualLayout>
      </c:layout>
      <c:barChart>
        <c:barDir val="col"/>
        <c:grouping val="percentStacked"/>
        <c:varyColors val="0"/>
        <c:ser>
          <c:idx val="0"/>
          <c:order val="0"/>
          <c:tx>
            <c:strRef>
              <c:f>Table!$D$2</c:f>
              <c:strCache>
                <c:ptCount val="1"/>
                <c:pt idx="0">
                  <c:v>large</c:v>
                </c:pt>
              </c:strCache>
            </c:strRef>
          </c:tx>
          <c:spPr>
            <a:solidFill>
              <a:srgbClr val="FF0000"/>
            </a:solidFill>
          </c:spPr>
          <c:invertIfNegative val="0"/>
          <c:cat>
            <c:numRef>
              <c:f>Table!$A$4:$A$8</c:f>
              <c:numCache>
                <c:formatCode>General</c:formatCode>
                <c:ptCount val="5"/>
                <c:pt idx="0">
                  <c:v>2010</c:v>
                </c:pt>
                <c:pt idx="1">
                  <c:v>2011</c:v>
                </c:pt>
                <c:pt idx="2">
                  <c:v>2012</c:v>
                </c:pt>
                <c:pt idx="3">
                  <c:v>2013</c:v>
                </c:pt>
                <c:pt idx="4">
                  <c:v>2014</c:v>
                </c:pt>
              </c:numCache>
            </c:numRef>
          </c:cat>
          <c:val>
            <c:numRef>
              <c:f>Table!$D$4:$D$8</c:f>
              <c:numCache>
                <c:formatCode>General</c:formatCode>
                <c:ptCount val="5"/>
                <c:pt idx="0">
                  <c:v>586</c:v>
                </c:pt>
                <c:pt idx="1">
                  <c:v>659</c:v>
                </c:pt>
                <c:pt idx="2">
                  <c:v>698</c:v>
                </c:pt>
                <c:pt idx="3">
                  <c:v>659</c:v>
                </c:pt>
                <c:pt idx="4">
                  <c:v>497</c:v>
                </c:pt>
              </c:numCache>
            </c:numRef>
          </c:val>
          <c:extLst>
            <c:ext xmlns:c16="http://schemas.microsoft.com/office/drawing/2014/chart" uri="{C3380CC4-5D6E-409C-BE32-E72D297353CC}">
              <c16:uniqueId val="{00000000-BDCE-4AC7-87DB-B3B5F688C465}"/>
            </c:ext>
          </c:extLst>
        </c:ser>
        <c:ser>
          <c:idx val="1"/>
          <c:order val="1"/>
          <c:tx>
            <c:strRef>
              <c:f>Table!$F$2</c:f>
              <c:strCache>
                <c:ptCount val="1"/>
                <c:pt idx="0">
                  <c:v>medium</c:v>
                </c:pt>
              </c:strCache>
            </c:strRef>
          </c:tx>
          <c:spPr>
            <a:solidFill>
              <a:srgbClr val="0070C0"/>
            </a:solidFill>
          </c:spPr>
          <c:invertIfNegative val="0"/>
          <c:cat>
            <c:numRef>
              <c:f>Table!$A$4:$A$8</c:f>
              <c:numCache>
                <c:formatCode>General</c:formatCode>
                <c:ptCount val="5"/>
                <c:pt idx="0">
                  <c:v>2010</c:v>
                </c:pt>
                <c:pt idx="1">
                  <c:v>2011</c:v>
                </c:pt>
                <c:pt idx="2">
                  <c:v>2012</c:v>
                </c:pt>
                <c:pt idx="3">
                  <c:v>2013</c:v>
                </c:pt>
                <c:pt idx="4">
                  <c:v>2014</c:v>
                </c:pt>
              </c:numCache>
            </c:numRef>
          </c:cat>
          <c:val>
            <c:numRef>
              <c:f>Table!$F$4:$F$8</c:f>
              <c:numCache>
                <c:formatCode>General</c:formatCode>
                <c:ptCount val="5"/>
                <c:pt idx="0">
                  <c:v>20983</c:v>
                </c:pt>
                <c:pt idx="1">
                  <c:v>20753</c:v>
                </c:pt>
                <c:pt idx="2">
                  <c:v>20189</c:v>
                </c:pt>
                <c:pt idx="3">
                  <c:v>18859</c:v>
                </c:pt>
                <c:pt idx="4">
                  <c:v>15906</c:v>
                </c:pt>
              </c:numCache>
            </c:numRef>
          </c:val>
          <c:extLst>
            <c:ext xmlns:c16="http://schemas.microsoft.com/office/drawing/2014/chart" uri="{C3380CC4-5D6E-409C-BE32-E72D297353CC}">
              <c16:uniqueId val="{00000001-BDCE-4AC7-87DB-B3B5F688C465}"/>
            </c:ext>
          </c:extLst>
        </c:ser>
        <c:ser>
          <c:idx val="2"/>
          <c:order val="2"/>
          <c:tx>
            <c:strRef>
              <c:f>Table!$H$2</c:f>
              <c:strCache>
                <c:ptCount val="1"/>
                <c:pt idx="0">
                  <c:v>small</c:v>
                </c:pt>
              </c:strCache>
            </c:strRef>
          </c:tx>
          <c:spPr>
            <a:solidFill>
              <a:srgbClr val="FFC000"/>
            </a:solidFill>
          </c:spPr>
          <c:invertIfNegative val="0"/>
          <c:cat>
            <c:numRef>
              <c:f>Table!$A$4:$A$8</c:f>
              <c:numCache>
                <c:formatCode>General</c:formatCode>
                <c:ptCount val="5"/>
                <c:pt idx="0">
                  <c:v>2010</c:v>
                </c:pt>
                <c:pt idx="1">
                  <c:v>2011</c:v>
                </c:pt>
                <c:pt idx="2">
                  <c:v>2012</c:v>
                </c:pt>
                <c:pt idx="3">
                  <c:v>2013</c:v>
                </c:pt>
                <c:pt idx="4">
                  <c:v>2014</c:v>
                </c:pt>
              </c:numCache>
            </c:numRef>
          </c:cat>
          <c:val>
            <c:numRef>
              <c:f>Table!$H$4:$H$8</c:f>
              <c:numCache>
                <c:formatCode>General</c:formatCode>
                <c:ptCount val="5"/>
                <c:pt idx="0">
                  <c:v>357241</c:v>
                </c:pt>
                <c:pt idx="1">
                  <c:v>354283</c:v>
                </c:pt>
                <c:pt idx="2">
                  <c:v>344048</c:v>
                </c:pt>
                <c:pt idx="3">
                  <c:v>373809</c:v>
                </c:pt>
                <c:pt idx="4">
                  <c:v>324598</c:v>
                </c:pt>
              </c:numCache>
            </c:numRef>
          </c:val>
          <c:extLst>
            <c:ext xmlns:c16="http://schemas.microsoft.com/office/drawing/2014/chart" uri="{C3380CC4-5D6E-409C-BE32-E72D297353CC}">
              <c16:uniqueId val="{00000002-BDCE-4AC7-87DB-B3B5F688C465}"/>
            </c:ext>
          </c:extLst>
        </c:ser>
        <c:ser>
          <c:idx val="3"/>
          <c:order val="3"/>
          <c:tx>
            <c:strRef>
              <c:f>Table!$M$2</c:f>
              <c:strCache>
                <c:ptCount val="1"/>
                <c:pt idx="0">
                  <c:v>entrepreneurs</c:v>
                </c:pt>
              </c:strCache>
            </c:strRef>
          </c:tx>
          <c:spPr>
            <a:solidFill>
              <a:schemeClr val="bg1"/>
            </a:solidFill>
            <a:ln w="31750">
              <a:solidFill>
                <a:schemeClr val="tx1"/>
              </a:solidFill>
            </a:ln>
          </c:spPr>
          <c:invertIfNegative val="0"/>
          <c:cat>
            <c:numRef>
              <c:f>Table!$A$4:$A$8</c:f>
              <c:numCache>
                <c:formatCode>General</c:formatCode>
                <c:ptCount val="5"/>
                <c:pt idx="0">
                  <c:v>2010</c:v>
                </c:pt>
                <c:pt idx="1">
                  <c:v>2011</c:v>
                </c:pt>
                <c:pt idx="2">
                  <c:v>2012</c:v>
                </c:pt>
                <c:pt idx="3">
                  <c:v>2013</c:v>
                </c:pt>
                <c:pt idx="4">
                  <c:v>2014</c:v>
                </c:pt>
              </c:numCache>
            </c:numRef>
          </c:cat>
          <c:val>
            <c:numRef>
              <c:f>Table!$M$4:$M$8</c:f>
              <c:numCache>
                <c:formatCode>General</c:formatCode>
                <c:ptCount val="5"/>
                <c:pt idx="0">
                  <c:v>1805118</c:v>
                </c:pt>
                <c:pt idx="1">
                  <c:v>1325925</c:v>
                </c:pt>
                <c:pt idx="2">
                  <c:v>1235192</c:v>
                </c:pt>
                <c:pt idx="3">
                  <c:v>1328743</c:v>
                </c:pt>
                <c:pt idx="4">
                  <c:v>1591160</c:v>
                </c:pt>
              </c:numCache>
            </c:numRef>
          </c:val>
          <c:extLst>
            <c:ext xmlns:c16="http://schemas.microsoft.com/office/drawing/2014/chart" uri="{C3380CC4-5D6E-409C-BE32-E72D297353CC}">
              <c16:uniqueId val="{00000003-BDCE-4AC7-87DB-B3B5F688C465}"/>
            </c:ext>
          </c:extLst>
        </c:ser>
        <c:dLbls>
          <c:showLegendKey val="0"/>
          <c:showVal val="0"/>
          <c:showCatName val="0"/>
          <c:showSerName val="0"/>
          <c:showPercent val="0"/>
          <c:showBubbleSize val="0"/>
        </c:dLbls>
        <c:gapWidth val="150"/>
        <c:overlap val="100"/>
        <c:axId val="47651072"/>
        <c:axId val="47656960"/>
      </c:barChart>
      <c:catAx>
        <c:axId val="47651072"/>
        <c:scaling>
          <c:orientation val="minMax"/>
        </c:scaling>
        <c:delete val="0"/>
        <c:axPos val="b"/>
        <c:majorGridlines/>
        <c:numFmt formatCode="General" sourceLinked="1"/>
        <c:majorTickMark val="out"/>
        <c:minorTickMark val="none"/>
        <c:tickLblPos val="nextTo"/>
        <c:crossAx val="47656960"/>
        <c:crosses val="autoZero"/>
        <c:auto val="1"/>
        <c:lblAlgn val="ctr"/>
        <c:lblOffset val="100"/>
        <c:noMultiLvlLbl val="0"/>
      </c:catAx>
      <c:valAx>
        <c:axId val="47656960"/>
        <c:scaling>
          <c:orientation val="minMax"/>
        </c:scaling>
        <c:delete val="0"/>
        <c:axPos val="l"/>
        <c:majorGridlines/>
        <c:numFmt formatCode="0%" sourceLinked="0"/>
        <c:majorTickMark val="out"/>
        <c:minorTickMark val="none"/>
        <c:tickLblPos val="nextTo"/>
        <c:crossAx val="47651072"/>
        <c:crosses val="autoZero"/>
        <c:crossBetween val="between"/>
      </c:valAx>
    </c:plotArea>
    <c:legend>
      <c:legendPos val="r"/>
      <c:layout>
        <c:manualLayout>
          <c:xMode val="edge"/>
          <c:yMode val="edge"/>
          <c:x val="0.43693100000452628"/>
          <c:y val="0.25712160979877513"/>
          <c:w val="0.46187189480837726"/>
          <c:h val="0.26416507595641453"/>
        </c:manualLayout>
      </c:layout>
      <c:overlay val="0"/>
      <c:spPr>
        <a:solidFill>
          <a:schemeClr val="bg1"/>
        </a:solidFill>
        <a:ln>
          <a:solidFill>
            <a:schemeClr val="accent1"/>
          </a:solidFill>
        </a:ln>
      </c:spPr>
    </c:legend>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889066963974646E-2"/>
          <c:y val="4.0804597701149484E-2"/>
          <c:w val="0.57511392934290118"/>
          <c:h val="0.83515567019639958"/>
        </c:manualLayout>
      </c:layout>
      <c:barChart>
        <c:barDir val="col"/>
        <c:grouping val="percentStacked"/>
        <c:varyColors val="0"/>
        <c:ser>
          <c:idx val="3"/>
          <c:order val="0"/>
          <c:tx>
            <c:strRef>
              <c:f>'Table Rasch +FOP'!$T$41</c:f>
              <c:strCache>
                <c:ptCount val="1"/>
                <c:pt idx="0">
                  <c:v>Entrepreneurs</c:v>
                </c:pt>
              </c:strCache>
            </c:strRef>
          </c:tx>
          <c:spPr>
            <a:solidFill>
              <a:schemeClr val="bg1"/>
            </a:solidFill>
            <a:ln w="25400">
              <a:solidFill>
                <a:schemeClr val="tx1"/>
              </a:solidFill>
            </a:ln>
          </c:spPr>
          <c:invertIfNegative val="0"/>
          <c:cat>
            <c:numRef>
              <c:f>'Table Rasch +FOP'!$A$36:$A$40</c:f>
              <c:numCache>
                <c:formatCode>General</c:formatCode>
                <c:ptCount val="5"/>
                <c:pt idx="0">
                  <c:v>2010</c:v>
                </c:pt>
                <c:pt idx="1">
                  <c:v>2011</c:v>
                </c:pt>
                <c:pt idx="2">
                  <c:v>2012</c:v>
                </c:pt>
                <c:pt idx="3">
                  <c:v>2013</c:v>
                </c:pt>
                <c:pt idx="4">
                  <c:v>2014</c:v>
                </c:pt>
              </c:numCache>
            </c:numRef>
          </c:cat>
          <c:val>
            <c:numRef>
              <c:f>'Table Rasch +FOP'!$T$36:$T$40</c:f>
              <c:numCache>
                <c:formatCode>0.0</c:formatCode>
                <c:ptCount val="5"/>
                <c:pt idx="0">
                  <c:v>21792.792262807856</c:v>
                </c:pt>
                <c:pt idx="1">
                  <c:v>20510.265387059109</c:v>
                </c:pt>
                <c:pt idx="2">
                  <c:v>24356.554111482663</c:v>
                </c:pt>
                <c:pt idx="3">
                  <c:v>25742.637116414116</c:v>
                </c:pt>
                <c:pt idx="4">
                  <c:v>15028.528187209133</c:v>
                </c:pt>
              </c:numCache>
            </c:numRef>
          </c:val>
          <c:extLst>
            <c:ext xmlns:c16="http://schemas.microsoft.com/office/drawing/2014/chart" uri="{C3380CC4-5D6E-409C-BE32-E72D297353CC}">
              <c16:uniqueId val="{00000000-03CD-45C7-A8A8-11BF694C541B}"/>
            </c:ext>
          </c:extLst>
        </c:ser>
        <c:ser>
          <c:idx val="2"/>
          <c:order val="1"/>
          <c:tx>
            <c:strRef>
              <c:f>'Table Rasch +FOP'!$P$41</c:f>
              <c:strCache>
                <c:ptCount val="1"/>
                <c:pt idx="0">
                  <c:v>Small</c:v>
                </c:pt>
              </c:strCache>
            </c:strRef>
          </c:tx>
          <c:spPr>
            <a:solidFill>
              <a:srgbClr val="002060"/>
            </a:solidFill>
          </c:spPr>
          <c:invertIfNegative val="0"/>
          <c:cat>
            <c:numRef>
              <c:f>'Table Rasch +FOP'!$A$36:$A$40</c:f>
              <c:numCache>
                <c:formatCode>General</c:formatCode>
                <c:ptCount val="5"/>
                <c:pt idx="0">
                  <c:v>2010</c:v>
                </c:pt>
                <c:pt idx="1">
                  <c:v>2011</c:v>
                </c:pt>
                <c:pt idx="2">
                  <c:v>2012</c:v>
                </c:pt>
                <c:pt idx="3">
                  <c:v>2013</c:v>
                </c:pt>
                <c:pt idx="4">
                  <c:v>2014</c:v>
                </c:pt>
              </c:numCache>
            </c:numRef>
          </c:cat>
          <c:val>
            <c:numRef>
              <c:f>'Table Rasch +FOP'!$P$36:$P$40</c:f>
              <c:numCache>
                <c:formatCode>0.0</c:formatCode>
                <c:ptCount val="5"/>
                <c:pt idx="0">
                  <c:v>53746.305023163404</c:v>
                </c:pt>
                <c:pt idx="1">
                  <c:v>59019.156339552741</c:v>
                </c:pt>
                <c:pt idx="2">
                  <c:v>63836.23613622327</c:v>
                </c:pt>
                <c:pt idx="3">
                  <c:v>60703.407951615212</c:v>
                </c:pt>
                <c:pt idx="4">
                  <c:v>36655.949271945792</c:v>
                </c:pt>
              </c:numCache>
            </c:numRef>
          </c:val>
          <c:extLst>
            <c:ext xmlns:c16="http://schemas.microsoft.com/office/drawing/2014/chart" uri="{C3380CC4-5D6E-409C-BE32-E72D297353CC}">
              <c16:uniqueId val="{00000001-03CD-45C7-A8A8-11BF694C541B}"/>
            </c:ext>
          </c:extLst>
        </c:ser>
        <c:ser>
          <c:idx val="1"/>
          <c:order val="2"/>
          <c:tx>
            <c:strRef>
              <c:f>'Table Rasch +FOP'!$N$41</c:f>
              <c:strCache>
                <c:ptCount val="1"/>
                <c:pt idx="0">
                  <c:v>Middle</c:v>
                </c:pt>
              </c:strCache>
            </c:strRef>
          </c:tx>
          <c:spPr>
            <a:solidFill>
              <a:srgbClr val="FFC000"/>
            </a:solidFill>
          </c:spPr>
          <c:invertIfNegative val="0"/>
          <c:cat>
            <c:numRef>
              <c:f>'Table Rasch +FOP'!$A$36:$A$40</c:f>
              <c:numCache>
                <c:formatCode>General</c:formatCode>
                <c:ptCount val="5"/>
                <c:pt idx="0">
                  <c:v>2010</c:v>
                </c:pt>
                <c:pt idx="1">
                  <c:v>2011</c:v>
                </c:pt>
                <c:pt idx="2">
                  <c:v>2012</c:v>
                </c:pt>
                <c:pt idx="3">
                  <c:v>2013</c:v>
                </c:pt>
                <c:pt idx="4">
                  <c:v>2014</c:v>
                </c:pt>
              </c:numCache>
            </c:numRef>
          </c:cat>
          <c:val>
            <c:numRef>
              <c:f>'Table Rasch +FOP'!$N$36:$N$40</c:f>
              <c:numCache>
                <c:formatCode>0.0</c:formatCode>
                <c:ptCount val="5"/>
                <c:pt idx="0">
                  <c:v>132067.15924827615</c:v>
                </c:pt>
                <c:pt idx="1">
                  <c:v>156109.89766706378</c:v>
                </c:pt>
                <c:pt idx="2">
                  <c:v>167922.68361947578</c:v>
                </c:pt>
                <c:pt idx="3">
                  <c:v>150573.80634748988</c:v>
                </c:pt>
                <c:pt idx="4">
                  <c:v>89593.913723291364</c:v>
                </c:pt>
              </c:numCache>
            </c:numRef>
          </c:val>
          <c:extLst>
            <c:ext xmlns:c16="http://schemas.microsoft.com/office/drawing/2014/chart" uri="{C3380CC4-5D6E-409C-BE32-E72D297353CC}">
              <c16:uniqueId val="{00000002-03CD-45C7-A8A8-11BF694C541B}"/>
            </c:ext>
          </c:extLst>
        </c:ser>
        <c:ser>
          <c:idx val="0"/>
          <c:order val="3"/>
          <c:tx>
            <c:strRef>
              <c:f>'Table Rasch +FOP'!$L$41</c:f>
              <c:strCache>
                <c:ptCount val="1"/>
                <c:pt idx="0">
                  <c:v>Large</c:v>
                </c:pt>
              </c:strCache>
            </c:strRef>
          </c:tx>
          <c:spPr>
            <a:solidFill>
              <a:srgbClr val="FF0000"/>
            </a:solidFill>
          </c:spPr>
          <c:invertIfNegative val="0"/>
          <c:cat>
            <c:numRef>
              <c:f>'Table Rasch +FOP'!$A$36:$A$40</c:f>
              <c:numCache>
                <c:formatCode>General</c:formatCode>
                <c:ptCount val="5"/>
                <c:pt idx="0">
                  <c:v>2010</c:v>
                </c:pt>
                <c:pt idx="1">
                  <c:v>2011</c:v>
                </c:pt>
                <c:pt idx="2">
                  <c:v>2012</c:v>
                </c:pt>
                <c:pt idx="3">
                  <c:v>2013</c:v>
                </c:pt>
                <c:pt idx="4">
                  <c:v>2014</c:v>
                </c:pt>
              </c:numCache>
            </c:numRef>
          </c:cat>
          <c:val>
            <c:numRef>
              <c:f>'Table Rasch +FOP'!$L$36:$L$40</c:f>
              <c:numCache>
                <c:formatCode>0.0</c:formatCode>
                <c:ptCount val="5"/>
                <c:pt idx="0">
                  <c:v>132562.04544005787</c:v>
                </c:pt>
                <c:pt idx="1">
                  <c:v>172443.17930777807</c:v>
                </c:pt>
                <c:pt idx="2">
                  <c:v>167130.80131936731</c:v>
                </c:pt>
                <c:pt idx="3">
                  <c:v>155539.25044808103</c:v>
                </c:pt>
                <c:pt idx="4">
                  <c:v>90600.334593187872</c:v>
                </c:pt>
              </c:numCache>
            </c:numRef>
          </c:val>
          <c:extLst>
            <c:ext xmlns:c16="http://schemas.microsoft.com/office/drawing/2014/chart" uri="{C3380CC4-5D6E-409C-BE32-E72D297353CC}">
              <c16:uniqueId val="{00000003-03CD-45C7-A8A8-11BF694C541B}"/>
            </c:ext>
          </c:extLst>
        </c:ser>
        <c:dLbls>
          <c:showLegendKey val="0"/>
          <c:showVal val="0"/>
          <c:showCatName val="0"/>
          <c:showSerName val="0"/>
          <c:showPercent val="0"/>
          <c:showBubbleSize val="0"/>
        </c:dLbls>
        <c:gapWidth val="150"/>
        <c:overlap val="100"/>
        <c:axId val="119630464"/>
        <c:axId val="119644544"/>
      </c:barChart>
      <c:catAx>
        <c:axId val="119630464"/>
        <c:scaling>
          <c:orientation val="minMax"/>
        </c:scaling>
        <c:delete val="0"/>
        <c:axPos val="b"/>
        <c:numFmt formatCode="General" sourceLinked="1"/>
        <c:majorTickMark val="out"/>
        <c:minorTickMark val="none"/>
        <c:tickLblPos val="nextTo"/>
        <c:txPr>
          <a:bodyPr/>
          <a:lstStyle/>
          <a:p>
            <a:pPr>
              <a:defRPr sz="1600" b="1"/>
            </a:pPr>
            <a:endParaRPr lang="en-US"/>
          </a:p>
        </c:txPr>
        <c:crossAx val="119644544"/>
        <c:crosses val="autoZero"/>
        <c:auto val="1"/>
        <c:lblAlgn val="ctr"/>
        <c:lblOffset val="100"/>
        <c:noMultiLvlLbl val="0"/>
      </c:catAx>
      <c:valAx>
        <c:axId val="119644544"/>
        <c:scaling>
          <c:orientation val="minMax"/>
        </c:scaling>
        <c:delete val="0"/>
        <c:axPos val="l"/>
        <c:majorGridlines/>
        <c:numFmt formatCode="0%" sourceLinked="1"/>
        <c:majorTickMark val="out"/>
        <c:minorTickMark val="none"/>
        <c:tickLblPos val="nextTo"/>
        <c:txPr>
          <a:bodyPr/>
          <a:lstStyle/>
          <a:p>
            <a:pPr>
              <a:defRPr sz="1600"/>
            </a:pPr>
            <a:endParaRPr lang="en-US"/>
          </a:p>
        </c:txPr>
        <c:crossAx val="119630464"/>
        <c:crosses val="autoZero"/>
        <c:crossBetween val="between"/>
      </c:valAx>
    </c:plotArea>
    <c:legend>
      <c:legendPos val="r"/>
      <c:layout>
        <c:manualLayout>
          <c:xMode val="edge"/>
          <c:yMode val="edge"/>
          <c:x val="0.71608772907811302"/>
          <c:y val="0.32645850303195006"/>
          <c:w val="0.24851404083339218"/>
          <c:h val="0.32696805140736795"/>
        </c:manualLayout>
      </c:layout>
      <c:overlay val="0"/>
      <c:txPr>
        <a:bodyPr/>
        <a:lstStyle/>
        <a:p>
          <a:pPr>
            <a:defRPr sz="1600">
              <a:latin typeface="Georgia"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068029894956145"/>
          <c:y val="1.9841595504787445E-2"/>
          <c:w val="0.72099726096329464"/>
          <c:h val="0.70531020578949366"/>
        </c:manualLayout>
      </c:layout>
      <c:lineChart>
        <c:grouping val="standard"/>
        <c:varyColors val="0"/>
        <c:ser>
          <c:idx val="0"/>
          <c:order val="0"/>
          <c:tx>
            <c:strRef>
              <c:f>'Дм Податки'!$B$165</c:f>
              <c:strCache>
                <c:ptCount val="1"/>
                <c:pt idx="0">
                  <c:v>Суб'єкти великого підприємництва</c:v>
                </c:pt>
              </c:strCache>
            </c:strRef>
          </c:tx>
          <c:spPr>
            <a:ln w="76200">
              <a:solidFill>
                <a:srgbClr val="FF0000"/>
              </a:solidFill>
            </a:ln>
          </c:spPr>
          <c:marker>
            <c:symbol val="none"/>
          </c:marker>
          <c:cat>
            <c:numRef>
              <c:f>'Дм Податки'!$C$164:$E$164</c:f>
              <c:numCache>
                <c:formatCode>General</c:formatCode>
                <c:ptCount val="3"/>
                <c:pt idx="0">
                  <c:v>2012</c:v>
                </c:pt>
                <c:pt idx="1">
                  <c:v>2013</c:v>
                </c:pt>
                <c:pt idx="2">
                  <c:v>2014</c:v>
                </c:pt>
              </c:numCache>
            </c:numRef>
          </c:cat>
          <c:val>
            <c:numRef>
              <c:f>'Дм Податки'!$C$165:$E$165</c:f>
              <c:numCache>
                <c:formatCode>#,##0.00</c:formatCode>
                <c:ptCount val="3"/>
                <c:pt idx="0">
                  <c:v>92982756.815589979</c:v>
                </c:pt>
                <c:pt idx="1">
                  <c:v>24109259.751120001</c:v>
                </c:pt>
                <c:pt idx="2">
                  <c:v>59327597.006209999</c:v>
                </c:pt>
              </c:numCache>
            </c:numRef>
          </c:val>
          <c:smooth val="0"/>
          <c:extLst>
            <c:ext xmlns:c16="http://schemas.microsoft.com/office/drawing/2014/chart" uri="{C3380CC4-5D6E-409C-BE32-E72D297353CC}">
              <c16:uniqueId val="{00000000-6F69-499C-BE44-B3E1BE3C4AF2}"/>
            </c:ext>
          </c:extLst>
        </c:ser>
        <c:ser>
          <c:idx val="1"/>
          <c:order val="1"/>
          <c:tx>
            <c:strRef>
              <c:f>'Дм Податки'!$B$166</c:f>
              <c:strCache>
                <c:ptCount val="1"/>
                <c:pt idx="0">
                  <c:v>Суб'єкти МСП</c:v>
                </c:pt>
              </c:strCache>
            </c:strRef>
          </c:tx>
          <c:spPr>
            <a:ln w="101600">
              <a:solidFill>
                <a:srgbClr val="006600"/>
              </a:solidFill>
              <a:prstDash val="sysDash"/>
            </a:ln>
          </c:spPr>
          <c:marker>
            <c:symbol val="none"/>
          </c:marker>
          <c:cat>
            <c:numRef>
              <c:f>'Дм Податки'!$C$164:$E$164</c:f>
              <c:numCache>
                <c:formatCode>General</c:formatCode>
                <c:ptCount val="3"/>
                <c:pt idx="0">
                  <c:v>2012</c:v>
                </c:pt>
                <c:pt idx="1">
                  <c:v>2013</c:v>
                </c:pt>
                <c:pt idx="2">
                  <c:v>2014</c:v>
                </c:pt>
              </c:numCache>
            </c:numRef>
          </c:cat>
          <c:val>
            <c:numRef>
              <c:f>'Дм Податки'!$C$166:$E$166</c:f>
              <c:numCache>
                <c:formatCode>#,##0.00</c:formatCode>
                <c:ptCount val="3"/>
                <c:pt idx="0">
                  <c:v>164873759.5441891</c:v>
                </c:pt>
                <c:pt idx="1">
                  <c:v>239340137.59173</c:v>
                </c:pt>
                <c:pt idx="2">
                  <c:v>185601157.29367998</c:v>
                </c:pt>
              </c:numCache>
            </c:numRef>
          </c:val>
          <c:smooth val="0"/>
          <c:extLst>
            <c:ext xmlns:c16="http://schemas.microsoft.com/office/drawing/2014/chart" uri="{C3380CC4-5D6E-409C-BE32-E72D297353CC}">
              <c16:uniqueId val="{00000001-6F69-499C-BE44-B3E1BE3C4AF2}"/>
            </c:ext>
          </c:extLst>
        </c:ser>
        <c:ser>
          <c:idx val="2"/>
          <c:order val="2"/>
          <c:tx>
            <c:v>Усього</c:v>
          </c:tx>
          <c:spPr>
            <a:ln w="101600" cmpd="dbl"/>
          </c:spPr>
          <c:marker>
            <c:symbol val="none"/>
          </c:marker>
          <c:cat>
            <c:numRef>
              <c:f>'Дм Податки'!$C$164:$E$164</c:f>
              <c:numCache>
                <c:formatCode>General</c:formatCode>
                <c:ptCount val="3"/>
                <c:pt idx="0">
                  <c:v>2012</c:v>
                </c:pt>
                <c:pt idx="1">
                  <c:v>2013</c:v>
                </c:pt>
                <c:pt idx="2">
                  <c:v>2014</c:v>
                </c:pt>
              </c:numCache>
            </c:numRef>
          </c:cat>
          <c:val>
            <c:numRef>
              <c:f>'Дм Податки'!$C$168:$E$168</c:f>
              <c:numCache>
                <c:formatCode>#,##0.00</c:formatCode>
                <c:ptCount val="3"/>
                <c:pt idx="0">
                  <c:v>257856516.35978001</c:v>
                </c:pt>
                <c:pt idx="1">
                  <c:v>263449397.34285071</c:v>
                </c:pt>
                <c:pt idx="2">
                  <c:v>244928754.29989001</c:v>
                </c:pt>
              </c:numCache>
            </c:numRef>
          </c:val>
          <c:smooth val="0"/>
          <c:extLst>
            <c:ext xmlns:c16="http://schemas.microsoft.com/office/drawing/2014/chart" uri="{C3380CC4-5D6E-409C-BE32-E72D297353CC}">
              <c16:uniqueId val="{00000002-6F69-499C-BE44-B3E1BE3C4AF2}"/>
            </c:ext>
          </c:extLst>
        </c:ser>
        <c:dLbls>
          <c:showLegendKey val="0"/>
          <c:showVal val="0"/>
          <c:showCatName val="0"/>
          <c:showSerName val="0"/>
          <c:showPercent val="0"/>
          <c:showBubbleSize val="0"/>
        </c:dLbls>
        <c:smooth val="0"/>
        <c:axId val="119678848"/>
        <c:axId val="119680384"/>
      </c:lineChart>
      <c:catAx>
        <c:axId val="119678848"/>
        <c:scaling>
          <c:orientation val="minMax"/>
        </c:scaling>
        <c:delete val="0"/>
        <c:axPos val="b"/>
        <c:majorGridlines/>
        <c:numFmt formatCode="General" sourceLinked="1"/>
        <c:majorTickMark val="out"/>
        <c:minorTickMark val="none"/>
        <c:tickLblPos val="nextTo"/>
        <c:txPr>
          <a:bodyPr/>
          <a:lstStyle/>
          <a:p>
            <a:pPr>
              <a:defRPr b="1"/>
            </a:pPr>
            <a:endParaRPr lang="en-US"/>
          </a:p>
        </c:txPr>
        <c:crossAx val="119680384"/>
        <c:crosses val="autoZero"/>
        <c:auto val="1"/>
        <c:lblAlgn val="ctr"/>
        <c:lblOffset val="100"/>
        <c:noMultiLvlLbl val="0"/>
      </c:catAx>
      <c:valAx>
        <c:axId val="119680384"/>
        <c:scaling>
          <c:orientation val="minMax"/>
        </c:scaling>
        <c:delete val="0"/>
        <c:axPos val="l"/>
        <c:majorGridlines/>
        <c:numFmt formatCode="#,##0.00" sourceLinked="1"/>
        <c:majorTickMark val="out"/>
        <c:minorTickMark val="none"/>
        <c:tickLblPos val="nextTo"/>
        <c:crossAx val="119678848"/>
        <c:crosses val="autoZero"/>
        <c:crossBetween val="between"/>
      </c:valAx>
    </c:plotArea>
    <c:legend>
      <c:legendPos val="r"/>
      <c:layout>
        <c:manualLayout>
          <c:xMode val="edge"/>
          <c:yMode val="edge"/>
          <c:x val="5.3246187363834456E-2"/>
          <c:y val="0.81228878998820642"/>
          <c:w val="0.91189542483660124"/>
          <c:h val="0.16477899501692744"/>
        </c:manualLayout>
      </c:layout>
      <c:overlay val="0"/>
      <c:spPr>
        <a:noFill/>
        <a:ln>
          <a:noFill/>
        </a:ln>
      </c:spPr>
      <c:txPr>
        <a:bodyPr/>
        <a:lstStyle/>
        <a:p>
          <a:pPr>
            <a:defRPr>
              <a:latin typeface="Georgia" pitchFamily="18" charset="0"/>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39238845144357E-2"/>
          <c:y val="3.5829553272106504E-2"/>
          <c:w val="0.91189409448818892"/>
          <c:h val="0.842082124729438"/>
        </c:manualLayout>
      </c:layout>
      <c:barChart>
        <c:barDir val="col"/>
        <c:grouping val="stacked"/>
        <c:varyColors val="0"/>
        <c:ser>
          <c:idx val="0"/>
          <c:order val="0"/>
          <c:tx>
            <c:strRef>
              <c:f>Лист1!$B$1</c:f>
              <c:strCache>
                <c:ptCount val="1"/>
                <c:pt idx="0">
                  <c:v>Ряд 1</c:v>
                </c:pt>
              </c:strCache>
            </c:strRef>
          </c:tx>
          <c:spPr>
            <a:solidFill>
              <a:schemeClr val="accent1"/>
            </a:solidFill>
            <a:ln>
              <a:noFill/>
            </a:ln>
            <a:effectLst/>
          </c:spPr>
          <c:invertIfNegative val="0"/>
          <c:dPt>
            <c:idx val="1"/>
            <c:invertIfNegative val="0"/>
            <c:bubble3D val="0"/>
            <c:spPr>
              <a:noFill/>
              <a:ln>
                <a:noFill/>
              </a:ln>
              <a:effectLst/>
            </c:spPr>
            <c:extLst>
              <c:ext xmlns:c16="http://schemas.microsoft.com/office/drawing/2014/chart" uri="{C3380CC4-5D6E-409C-BE32-E72D297353CC}">
                <c16:uniqueId val="{00000005-5484-4D37-A59B-FF653D0C184A}"/>
              </c:ext>
            </c:extLst>
          </c:dPt>
          <c:dPt>
            <c:idx val="2"/>
            <c:invertIfNegative val="0"/>
            <c:bubble3D val="0"/>
            <c:spPr>
              <a:noFill/>
              <a:ln>
                <a:noFill/>
              </a:ln>
              <a:effectLst/>
            </c:spPr>
            <c:extLst>
              <c:ext xmlns:c16="http://schemas.microsoft.com/office/drawing/2014/chart" uri="{C3380CC4-5D6E-409C-BE32-E72D297353CC}">
                <c16:uniqueId val="{00000008-5484-4D37-A59B-FF653D0C184A}"/>
              </c:ext>
            </c:extLst>
          </c:dPt>
          <c:cat>
            <c:strRef>
              <c:f>Лист1!$A$2:$A$4</c:f>
              <c:strCache>
                <c:ptCount val="3"/>
                <c:pt idx="0">
                  <c:v>Малі</c:v>
                </c:pt>
                <c:pt idx="1">
                  <c:v>Середні</c:v>
                </c:pt>
                <c:pt idx="2">
                  <c:v>Великі</c:v>
                </c:pt>
              </c:strCache>
            </c:strRef>
          </c:cat>
          <c:val>
            <c:numRef>
              <c:f>Лист1!$B$2:$B$4</c:f>
              <c:numCache>
                <c:formatCode>General</c:formatCode>
                <c:ptCount val="3"/>
                <c:pt idx="0">
                  <c:v>300</c:v>
                </c:pt>
                <c:pt idx="1">
                  <c:v>300</c:v>
                </c:pt>
                <c:pt idx="2">
                  <c:v>300</c:v>
                </c:pt>
              </c:numCache>
            </c:numRef>
          </c:val>
          <c:extLst>
            <c:ext xmlns:c16="http://schemas.microsoft.com/office/drawing/2014/chart" uri="{C3380CC4-5D6E-409C-BE32-E72D297353CC}">
              <c16:uniqueId val="{00000000-5484-4D37-A59B-FF653D0C184A}"/>
            </c:ext>
          </c:extLst>
        </c:ser>
        <c:ser>
          <c:idx val="1"/>
          <c:order val="1"/>
          <c:tx>
            <c:strRef>
              <c:f>Лист1!$C$1</c:f>
              <c:strCache>
                <c:ptCount val="1"/>
                <c:pt idx="0">
                  <c:v>Ряд 2</c:v>
                </c:pt>
              </c:strCache>
            </c:strRef>
          </c:tx>
          <c:spPr>
            <a:solidFill>
              <a:schemeClr val="accent2"/>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4-5484-4D37-A59B-FF653D0C184A}"/>
              </c:ext>
            </c:extLst>
          </c:dPt>
          <c:dPt>
            <c:idx val="2"/>
            <c:invertIfNegative val="0"/>
            <c:bubble3D val="0"/>
            <c:spPr>
              <a:noFill/>
              <a:ln>
                <a:noFill/>
              </a:ln>
              <a:effectLst/>
            </c:spPr>
            <c:extLst>
              <c:ext xmlns:c16="http://schemas.microsoft.com/office/drawing/2014/chart" uri="{C3380CC4-5D6E-409C-BE32-E72D297353CC}">
                <c16:uniqueId val="{00000007-5484-4D37-A59B-FF653D0C184A}"/>
              </c:ext>
            </c:extLst>
          </c:dPt>
          <c:cat>
            <c:strRef>
              <c:f>Лист1!$A$2:$A$4</c:f>
              <c:strCache>
                <c:ptCount val="3"/>
                <c:pt idx="0">
                  <c:v>Малі</c:v>
                </c:pt>
                <c:pt idx="1">
                  <c:v>Середні</c:v>
                </c:pt>
                <c:pt idx="2">
                  <c:v>Великі</c:v>
                </c:pt>
              </c:strCache>
            </c:strRef>
          </c:cat>
          <c:val>
            <c:numRef>
              <c:f>Лист1!$C$2:$C$4</c:f>
              <c:numCache>
                <c:formatCode>General</c:formatCode>
                <c:ptCount val="3"/>
                <c:pt idx="0">
                  <c:v>1500</c:v>
                </c:pt>
                <c:pt idx="1">
                  <c:v>1500</c:v>
                </c:pt>
                <c:pt idx="2">
                  <c:v>1500</c:v>
                </c:pt>
              </c:numCache>
            </c:numRef>
          </c:val>
          <c:extLst>
            <c:ext xmlns:c16="http://schemas.microsoft.com/office/drawing/2014/chart" uri="{C3380CC4-5D6E-409C-BE32-E72D297353CC}">
              <c16:uniqueId val="{00000001-5484-4D37-A59B-FF653D0C184A}"/>
            </c:ext>
          </c:extLst>
        </c:ser>
        <c:ser>
          <c:idx val="2"/>
          <c:order val="2"/>
          <c:tx>
            <c:strRef>
              <c:f>Лист1!$D$1</c:f>
              <c:strCache>
                <c:ptCount val="1"/>
                <c:pt idx="0">
                  <c:v>Ряд 3</c:v>
                </c:pt>
              </c:strCache>
            </c:strRef>
          </c:tx>
          <c:spPr>
            <a:solidFill>
              <a:schemeClr val="accent3"/>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3-5484-4D37-A59B-FF653D0C184A}"/>
              </c:ext>
            </c:extLst>
          </c:dPt>
          <c:dPt>
            <c:idx val="1"/>
            <c:invertIfNegative val="0"/>
            <c:bubble3D val="0"/>
            <c:spPr>
              <a:noFill/>
              <a:ln>
                <a:noFill/>
              </a:ln>
              <a:effectLst/>
            </c:spPr>
            <c:extLst>
              <c:ext xmlns:c16="http://schemas.microsoft.com/office/drawing/2014/chart" uri="{C3380CC4-5D6E-409C-BE32-E72D297353CC}">
                <c16:uniqueId val="{00000006-5484-4D37-A59B-FF653D0C184A}"/>
              </c:ext>
            </c:extLst>
          </c:dPt>
          <c:cat>
            <c:strRef>
              <c:f>Лист1!$A$2:$A$4</c:f>
              <c:strCache>
                <c:ptCount val="3"/>
                <c:pt idx="0">
                  <c:v>Малі</c:v>
                </c:pt>
                <c:pt idx="1">
                  <c:v>Середні</c:v>
                </c:pt>
                <c:pt idx="2">
                  <c:v>Великі</c:v>
                </c:pt>
              </c:strCache>
            </c:strRef>
          </c:cat>
          <c:val>
            <c:numRef>
              <c:f>Лист1!$D$2:$D$4</c:f>
              <c:numCache>
                <c:formatCode>General</c:formatCode>
                <c:ptCount val="3"/>
                <c:pt idx="0">
                  <c:v>1800</c:v>
                </c:pt>
                <c:pt idx="1">
                  <c:v>1800</c:v>
                </c:pt>
                <c:pt idx="2">
                  <c:v>1800</c:v>
                </c:pt>
              </c:numCache>
            </c:numRef>
          </c:val>
          <c:extLst>
            <c:ext xmlns:c16="http://schemas.microsoft.com/office/drawing/2014/chart" uri="{C3380CC4-5D6E-409C-BE32-E72D297353CC}">
              <c16:uniqueId val="{00000002-5484-4D37-A59B-FF653D0C184A}"/>
            </c:ext>
          </c:extLst>
        </c:ser>
        <c:dLbls>
          <c:showLegendKey val="0"/>
          <c:showVal val="0"/>
          <c:showCatName val="0"/>
          <c:showSerName val="0"/>
          <c:showPercent val="0"/>
          <c:showBubbleSize val="0"/>
        </c:dLbls>
        <c:gapWidth val="150"/>
        <c:overlap val="100"/>
        <c:axId val="325471456"/>
        <c:axId val="325472768"/>
      </c:barChart>
      <c:catAx>
        <c:axId val="32547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25472768"/>
        <c:crosses val="autoZero"/>
        <c:auto val="1"/>
        <c:lblAlgn val="ctr"/>
        <c:lblOffset val="100"/>
        <c:noMultiLvlLbl val="0"/>
      </c:catAx>
      <c:valAx>
        <c:axId val="325472768"/>
        <c:scaling>
          <c:orientation val="minMax"/>
          <c:max val="36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471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39238845144357E-2"/>
          <c:y val="3.5829553272106504E-2"/>
          <c:w val="0.91189409448818892"/>
          <c:h val="0.842082124729438"/>
        </c:manualLayout>
      </c:layout>
      <c:barChart>
        <c:barDir val="col"/>
        <c:grouping val="stacked"/>
        <c:varyColors val="0"/>
        <c:ser>
          <c:idx val="0"/>
          <c:order val="0"/>
          <c:tx>
            <c:strRef>
              <c:f>Лист1!$B$1</c:f>
              <c:strCache>
                <c:ptCount val="1"/>
                <c:pt idx="0">
                  <c:v>Ряд 1</c:v>
                </c:pt>
              </c:strCache>
            </c:strRef>
          </c:tx>
          <c:spPr>
            <a:solidFill>
              <a:schemeClr val="accent1"/>
            </a:solidFill>
            <a:ln>
              <a:noFill/>
            </a:ln>
            <a:effectLst/>
          </c:spPr>
          <c:invertIfNegative val="0"/>
          <c:dPt>
            <c:idx val="1"/>
            <c:invertIfNegative val="0"/>
            <c:bubble3D val="0"/>
            <c:spPr>
              <a:noFill/>
              <a:ln>
                <a:noFill/>
              </a:ln>
              <a:effectLst/>
            </c:spPr>
            <c:extLst>
              <c:ext xmlns:c16="http://schemas.microsoft.com/office/drawing/2014/chart" uri="{C3380CC4-5D6E-409C-BE32-E72D297353CC}">
                <c16:uniqueId val="{00000005-5484-4D37-A59B-FF653D0C184A}"/>
              </c:ext>
            </c:extLst>
          </c:dPt>
          <c:dPt>
            <c:idx val="2"/>
            <c:invertIfNegative val="0"/>
            <c:bubble3D val="0"/>
            <c:spPr>
              <a:noFill/>
              <a:ln>
                <a:noFill/>
              </a:ln>
              <a:effectLst/>
            </c:spPr>
            <c:extLst>
              <c:ext xmlns:c16="http://schemas.microsoft.com/office/drawing/2014/chart" uri="{C3380CC4-5D6E-409C-BE32-E72D297353CC}">
                <c16:uniqueId val="{00000008-5484-4D37-A59B-FF653D0C184A}"/>
              </c:ext>
            </c:extLst>
          </c:dPt>
          <c:cat>
            <c:strRef>
              <c:f>Лист1!$A$2:$A$4</c:f>
              <c:strCache>
                <c:ptCount val="3"/>
                <c:pt idx="0">
                  <c:v>Малі</c:v>
                </c:pt>
                <c:pt idx="1">
                  <c:v>Середні</c:v>
                </c:pt>
                <c:pt idx="2">
                  <c:v>Великі</c:v>
                </c:pt>
              </c:strCache>
            </c:strRef>
          </c:cat>
          <c:val>
            <c:numRef>
              <c:f>Лист1!$B$2:$B$4</c:f>
              <c:numCache>
                <c:formatCode>General</c:formatCode>
                <c:ptCount val="3"/>
                <c:pt idx="0">
                  <c:v>300</c:v>
                </c:pt>
                <c:pt idx="1">
                  <c:v>300</c:v>
                </c:pt>
                <c:pt idx="2">
                  <c:v>300</c:v>
                </c:pt>
              </c:numCache>
            </c:numRef>
          </c:val>
          <c:extLst>
            <c:ext xmlns:c16="http://schemas.microsoft.com/office/drawing/2014/chart" uri="{C3380CC4-5D6E-409C-BE32-E72D297353CC}">
              <c16:uniqueId val="{00000000-5484-4D37-A59B-FF653D0C184A}"/>
            </c:ext>
          </c:extLst>
        </c:ser>
        <c:ser>
          <c:idx val="1"/>
          <c:order val="1"/>
          <c:tx>
            <c:strRef>
              <c:f>Лист1!$C$1</c:f>
              <c:strCache>
                <c:ptCount val="1"/>
                <c:pt idx="0">
                  <c:v>Ряд 2</c:v>
                </c:pt>
              </c:strCache>
            </c:strRef>
          </c:tx>
          <c:spPr>
            <a:solidFill>
              <a:schemeClr val="accent2"/>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4-5484-4D37-A59B-FF653D0C184A}"/>
              </c:ext>
            </c:extLst>
          </c:dPt>
          <c:dPt>
            <c:idx val="2"/>
            <c:invertIfNegative val="0"/>
            <c:bubble3D val="0"/>
            <c:spPr>
              <a:noFill/>
              <a:ln>
                <a:noFill/>
              </a:ln>
              <a:effectLst/>
            </c:spPr>
            <c:extLst>
              <c:ext xmlns:c16="http://schemas.microsoft.com/office/drawing/2014/chart" uri="{C3380CC4-5D6E-409C-BE32-E72D297353CC}">
                <c16:uniqueId val="{00000007-5484-4D37-A59B-FF653D0C184A}"/>
              </c:ext>
            </c:extLst>
          </c:dPt>
          <c:cat>
            <c:strRef>
              <c:f>Лист1!$A$2:$A$4</c:f>
              <c:strCache>
                <c:ptCount val="3"/>
                <c:pt idx="0">
                  <c:v>Малі</c:v>
                </c:pt>
                <c:pt idx="1">
                  <c:v>Середні</c:v>
                </c:pt>
                <c:pt idx="2">
                  <c:v>Великі</c:v>
                </c:pt>
              </c:strCache>
            </c:strRef>
          </c:cat>
          <c:val>
            <c:numRef>
              <c:f>Лист1!$C$2:$C$4</c:f>
              <c:numCache>
                <c:formatCode>General</c:formatCode>
                <c:ptCount val="3"/>
                <c:pt idx="0">
                  <c:v>1500</c:v>
                </c:pt>
                <c:pt idx="1">
                  <c:v>1500</c:v>
                </c:pt>
                <c:pt idx="2">
                  <c:v>1500</c:v>
                </c:pt>
              </c:numCache>
            </c:numRef>
          </c:val>
          <c:extLst>
            <c:ext xmlns:c16="http://schemas.microsoft.com/office/drawing/2014/chart" uri="{C3380CC4-5D6E-409C-BE32-E72D297353CC}">
              <c16:uniqueId val="{00000001-5484-4D37-A59B-FF653D0C184A}"/>
            </c:ext>
          </c:extLst>
        </c:ser>
        <c:ser>
          <c:idx val="2"/>
          <c:order val="2"/>
          <c:tx>
            <c:strRef>
              <c:f>Лист1!$D$1</c:f>
              <c:strCache>
                <c:ptCount val="1"/>
                <c:pt idx="0">
                  <c:v>Ряд 3</c:v>
                </c:pt>
              </c:strCache>
            </c:strRef>
          </c:tx>
          <c:spPr>
            <a:solidFill>
              <a:schemeClr val="accent3"/>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3-5484-4D37-A59B-FF653D0C184A}"/>
              </c:ext>
            </c:extLst>
          </c:dPt>
          <c:dPt>
            <c:idx val="1"/>
            <c:invertIfNegative val="0"/>
            <c:bubble3D val="0"/>
            <c:spPr>
              <a:noFill/>
              <a:ln>
                <a:noFill/>
              </a:ln>
              <a:effectLst/>
            </c:spPr>
            <c:extLst>
              <c:ext xmlns:c16="http://schemas.microsoft.com/office/drawing/2014/chart" uri="{C3380CC4-5D6E-409C-BE32-E72D297353CC}">
                <c16:uniqueId val="{00000006-5484-4D37-A59B-FF653D0C184A}"/>
              </c:ext>
            </c:extLst>
          </c:dPt>
          <c:cat>
            <c:strRef>
              <c:f>Лист1!$A$2:$A$4</c:f>
              <c:strCache>
                <c:ptCount val="3"/>
                <c:pt idx="0">
                  <c:v>Малі</c:v>
                </c:pt>
                <c:pt idx="1">
                  <c:v>Середні</c:v>
                </c:pt>
                <c:pt idx="2">
                  <c:v>Великі</c:v>
                </c:pt>
              </c:strCache>
            </c:strRef>
          </c:cat>
          <c:val>
            <c:numRef>
              <c:f>Лист1!$D$2:$D$4</c:f>
              <c:numCache>
                <c:formatCode>General</c:formatCode>
                <c:ptCount val="3"/>
                <c:pt idx="0">
                  <c:v>1800</c:v>
                </c:pt>
                <c:pt idx="1">
                  <c:v>1800</c:v>
                </c:pt>
                <c:pt idx="2">
                  <c:v>1800</c:v>
                </c:pt>
              </c:numCache>
            </c:numRef>
          </c:val>
          <c:extLst>
            <c:ext xmlns:c16="http://schemas.microsoft.com/office/drawing/2014/chart" uri="{C3380CC4-5D6E-409C-BE32-E72D297353CC}">
              <c16:uniqueId val="{00000002-5484-4D37-A59B-FF653D0C184A}"/>
            </c:ext>
          </c:extLst>
        </c:ser>
        <c:dLbls>
          <c:showLegendKey val="0"/>
          <c:showVal val="0"/>
          <c:showCatName val="0"/>
          <c:showSerName val="0"/>
          <c:showPercent val="0"/>
          <c:showBubbleSize val="0"/>
        </c:dLbls>
        <c:gapWidth val="150"/>
        <c:overlap val="100"/>
        <c:axId val="325471456"/>
        <c:axId val="325472768"/>
      </c:barChart>
      <c:catAx>
        <c:axId val="32547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25472768"/>
        <c:crosses val="autoZero"/>
        <c:auto val="1"/>
        <c:lblAlgn val="ctr"/>
        <c:lblOffset val="100"/>
        <c:noMultiLvlLbl val="0"/>
      </c:catAx>
      <c:valAx>
        <c:axId val="325472768"/>
        <c:scaling>
          <c:orientation val="minMax"/>
          <c:max val="36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471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828571428571425"/>
          <c:y val="6.775671391674886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157855268091486E-2"/>
          <c:y val="8.1969351557577466E-2"/>
          <c:w val="0.62026977877765277"/>
          <c:h val="0.88257628098869312"/>
        </c:manualLayout>
      </c:layout>
      <c:pieChart>
        <c:varyColors val="1"/>
        <c:ser>
          <c:idx val="0"/>
          <c:order val="0"/>
          <c:tx>
            <c:strRef>
              <c:f>Лист1!$B$1</c:f>
              <c:strCache>
                <c:ptCount val="1"/>
                <c:pt idx="0">
                  <c:v>Обсяг надходжень</c:v>
                </c:pt>
              </c:strCache>
            </c:strRef>
          </c:tx>
          <c:explosion val="26"/>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2-18A7-4A91-B644-DAF1B3DBE8E8}"/>
              </c:ext>
            </c:extLst>
          </c:dPt>
          <c:dPt>
            <c:idx val="1"/>
            <c:bubble3D val="0"/>
            <c:explosion val="0"/>
            <c:spPr>
              <a:solidFill>
                <a:schemeClr val="accent2"/>
              </a:solidFill>
              <a:ln w="19050">
                <a:solidFill>
                  <a:schemeClr val="lt1"/>
                </a:solidFill>
              </a:ln>
              <a:effectLst/>
            </c:spPr>
            <c:extLst>
              <c:ext xmlns:c16="http://schemas.microsoft.com/office/drawing/2014/chart" uri="{C3380CC4-5D6E-409C-BE32-E72D297353CC}">
                <c16:uniqueId val="{00000001-18A7-4A91-B644-DAF1B3DBE8E8}"/>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FFFF00"/>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малі</c:v>
                </c:pt>
                <c:pt idx="1">
                  <c:v>великі</c:v>
                </c:pt>
              </c:strCache>
            </c:strRef>
          </c:cat>
          <c:val>
            <c:numRef>
              <c:f>Лист1!$B$2:$B$3</c:f>
              <c:numCache>
                <c:formatCode>0%</c:formatCode>
                <c:ptCount val="2"/>
                <c:pt idx="0">
                  <c:v>0.42</c:v>
                </c:pt>
                <c:pt idx="1">
                  <c:v>0.57999999999999996</c:v>
                </c:pt>
              </c:numCache>
            </c:numRef>
          </c:val>
          <c:extLst>
            <c:ext xmlns:c16="http://schemas.microsoft.com/office/drawing/2014/chart" uri="{C3380CC4-5D6E-409C-BE32-E72D297353CC}">
              <c16:uniqueId val="{00000000-18A7-4A91-B644-DAF1B3DBE8E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079640044994371"/>
          <c:y val="0.3945126665041217"/>
          <c:w val="0.23158455193100863"/>
          <c:h val="0.2371623701618638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677670098929947E-2"/>
          <c:y val="3.5445647419072926E-2"/>
          <c:w val="0.58076497719338482"/>
          <c:h val="0.87899478710994461"/>
        </c:manualLayout>
      </c:layout>
      <c:barChart>
        <c:barDir val="col"/>
        <c:grouping val="percentStacked"/>
        <c:varyColors val="0"/>
        <c:ser>
          <c:idx val="1"/>
          <c:order val="0"/>
          <c:tx>
            <c:strRef>
              <c:f>Table!$F$4</c:f>
              <c:strCache>
                <c:ptCount val="1"/>
                <c:pt idx="0">
                  <c:v>Великі підприємства</c:v>
                </c:pt>
              </c:strCache>
            </c:strRef>
          </c:tx>
          <c:spPr>
            <a:solidFill>
              <a:srgbClr val="FF0000"/>
            </a:solidFill>
            <a:ln w="76200">
              <a:noFill/>
            </a:ln>
          </c:spPr>
          <c:invertIfNegative val="0"/>
          <c:cat>
            <c:numRef>
              <c:f>Table!$A$13:$A$16</c:f>
              <c:numCache>
                <c:formatCode>General</c:formatCode>
                <c:ptCount val="4"/>
                <c:pt idx="0">
                  <c:v>2011</c:v>
                </c:pt>
                <c:pt idx="1">
                  <c:v>2012</c:v>
                </c:pt>
                <c:pt idx="2">
                  <c:v>2013</c:v>
                </c:pt>
                <c:pt idx="3">
                  <c:v>2014</c:v>
                </c:pt>
              </c:numCache>
            </c:numRef>
          </c:cat>
          <c:val>
            <c:numRef>
              <c:f>Table!$F$13:$F$16</c:f>
              <c:numCache>
                <c:formatCode>General</c:formatCode>
                <c:ptCount val="4"/>
                <c:pt idx="0">
                  <c:v>2449</c:v>
                </c:pt>
                <c:pt idx="1">
                  <c:v>2484.1999999999998</c:v>
                </c:pt>
                <c:pt idx="2">
                  <c:v>2383.6999999999998</c:v>
                </c:pt>
                <c:pt idx="3">
                  <c:v>1915.1</c:v>
                </c:pt>
              </c:numCache>
            </c:numRef>
          </c:val>
          <c:extLst>
            <c:ext xmlns:c16="http://schemas.microsoft.com/office/drawing/2014/chart" uri="{C3380CC4-5D6E-409C-BE32-E72D297353CC}">
              <c16:uniqueId val="{00000000-8C86-4204-A415-ABD0AC163407}"/>
            </c:ext>
          </c:extLst>
        </c:ser>
        <c:ser>
          <c:idx val="2"/>
          <c:order val="1"/>
          <c:tx>
            <c:strRef>
              <c:f>Table!$G$4</c:f>
              <c:strCache>
                <c:ptCount val="1"/>
                <c:pt idx="0">
                  <c:v>Cередні підприємства</c:v>
                </c:pt>
              </c:strCache>
            </c:strRef>
          </c:tx>
          <c:spPr>
            <a:solidFill>
              <a:srgbClr val="FFC000"/>
            </a:solidFill>
            <a:ln w="76200">
              <a:noFill/>
            </a:ln>
          </c:spPr>
          <c:invertIfNegative val="0"/>
          <c:cat>
            <c:numRef>
              <c:f>Table!$A$13:$A$16</c:f>
              <c:numCache>
                <c:formatCode>General</c:formatCode>
                <c:ptCount val="4"/>
                <c:pt idx="0">
                  <c:v>2011</c:v>
                </c:pt>
                <c:pt idx="1">
                  <c:v>2012</c:v>
                </c:pt>
                <c:pt idx="2">
                  <c:v>2013</c:v>
                </c:pt>
                <c:pt idx="3">
                  <c:v>2014</c:v>
                </c:pt>
              </c:numCache>
            </c:numRef>
          </c:cat>
          <c:val>
            <c:numRef>
              <c:f>Table!$G$13:$G$16</c:f>
              <c:numCache>
                <c:formatCode>General</c:formatCode>
                <c:ptCount val="4"/>
                <c:pt idx="0">
                  <c:v>3252.6</c:v>
                </c:pt>
                <c:pt idx="1">
                  <c:v>3144.2</c:v>
                </c:pt>
                <c:pt idx="2">
                  <c:v>3012.1</c:v>
                </c:pt>
                <c:pt idx="3">
                  <c:v>2696.5</c:v>
                </c:pt>
              </c:numCache>
            </c:numRef>
          </c:val>
          <c:extLst>
            <c:ext xmlns:c16="http://schemas.microsoft.com/office/drawing/2014/chart" uri="{C3380CC4-5D6E-409C-BE32-E72D297353CC}">
              <c16:uniqueId val="{00000001-8C86-4204-A415-ABD0AC163407}"/>
            </c:ext>
          </c:extLst>
        </c:ser>
        <c:ser>
          <c:idx val="3"/>
          <c:order val="2"/>
          <c:tx>
            <c:strRef>
              <c:f>Table!$H$4</c:f>
              <c:strCache>
                <c:ptCount val="1"/>
                <c:pt idx="0">
                  <c:v>Малі підприємства</c:v>
                </c:pt>
              </c:strCache>
            </c:strRef>
          </c:tx>
          <c:spPr>
            <a:solidFill>
              <a:srgbClr val="0070C0"/>
            </a:solidFill>
            <a:ln w="76200">
              <a:noFill/>
            </a:ln>
          </c:spPr>
          <c:invertIfNegative val="0"/>
          <c:cat>
            <c:numRef>
              <c:f>Table!$A$13:$A$16</c:f>
              <c:numCache>
                <c:formatCode>General</c:formatCode>
                <c:ptCount val="4"/>
                <c:pt idx="0">
                  <c:v>2011</c:v>
                </c:pt>
                <c:pt idx="1">
                  <c:v>2012</c:v>
                </c:pt>
                <c:pt idx="2">
                  <c:v>2013</c:v>
                </c:pt>
                <c:pt idx="3">
                  <c:v>2014</c:v>
                </c:pt>
              </c:numCache>
            </c:numRef>
          </c:cat>
          <c:val>
            <c:numRef>
              <c:f>Table!$H$13:$H$16</c:f>
              <c:numCache>
                <c:formatCode>General</c:formatCode>
                <c:ptCount val="4"/>
                <c:pt idx="0">
                  <c:v>2091.5</c:v>
                </c:pt>
                <c:pt idx="1">
                  <c:v>2051.3000000000002</c:v>
                </c:pt>
                <c:pt idx="2">
                  <c:v>2010.7</c:v>
                </c:pt>
                <c:pt idx="3">
                  <c:v>1686.9</c:v>
                </c:pt>
              </c:numCache>
            </c:numRef>
          </c:val>
          <c:extLst>
            <c:ext xmlns:c16="http://schemas.microsoft.com/office/drawing/2014/chart" uri="{C3380CC4-5D6E-409C-BE32-E72D297353CC}">
              <c16:uniqueId val="{00000002-8C86-4204-A415-ABD0AC163407}"/>
            </c:ext>
          </c:extLst>
        </c:ser>
        <c:ser>
          <c:idx val="4"/>
          <c:order val="3"/>
          <c:tx>
            <c:strRef>
              <c:f>Table!$D$4</c:f>
              <c:strCache>
                <c:ptCount val="1"/>
                <c:pt idx="0">
                  <c:v>Фізичні особи-підприємці</c:v>
                </c:pt>
              </c:strCache>
            </c:strRef>
          </c:tx>
          <c:spPr>
            <a:solidFill>
              <a:schemeClr val="bg1"/>
            </a:solidFill>
            <a:ln w="31750">
              <a:solidFill>
                <a:schemeClr val="tx1"/>
              </a:solidFill>
            </a:ln>
          </c:spPr>
          <c:invertIfNegative val="0"/>
          <c:cat>
            <c:numRef>
              <c:f>Table!$A$13:$A$16</c:f>
              <c:numCache>
                <c:formatCode>General</c:formatCode>
                <c:ptCount val="4"/>
                <c:pt idx="0">
                  <c:v>2011</c:v>
                </c:pt>
                <c:pt idx="1">
                  <c:v>2012</c:v>
                </c:pt>
                <c:pt idx="2">
                  <c:v>2013</c:v>
                </c:pt>
                <c:pt idx="3">
                  <c:v>2014</c:v>
                </c:pt>
              </c:numCache>
            </c:numRef>
          </c:cat>
          <c:val>
            <c:numRef>
              <c:f>Table!$D$13:$D$16</c:f>
              <c:numCache>
                <c:formatCode>General</c:formatCode>
                <c:ptCount val="4"/>
                <c:pt idx="0">
                  <c:v>2371.4</c:v>
                </c:pt>
                <c:pt idx="1">
                  <c:v>2277.9</c:v>
                </c:pt>
                <c:pt idx="2">
                  <c:v>2322.6</c:v>
                </c:pt>
                <c:pt idx="3">
                  <c:v>2498.1999999999998</c:v>
                </c:pt>
              </c:numCache>
            </c:numRef>
          </c:val>
          <c:extLst>
            <c:ext xmlns:c16="http://schemas.microsoft.com/office/drawing/2014/chart" uri="{C3380CC4-5D6E-409C-BE32-E72D297353CC}">
              <c16:uniqueId val="{00000003-8C86-4204-A415-ABD0AC163407}"/>
            </c:ext>
          </c:extLst>
        </c:ser>
        <c:dLbls>
          <c:showLegendKey val="0"/>
          <c:showVal val="0"/>
          <c:showCatName val="0"/>
          <c:showSerName val="0"/>
          <c:showPercent val="0"/>
          <c:showBubbleSize val="0"/>
        </c:dLbls>
        <c:gapWidth val="150"/>
        <c:overlap val="100"/>
        <c:axId val="119707520"/>
        <c:axId val="119709056"/>
      </c:barChart>
      <c:catAx>
        <c:axId val="119707520"/>
        <c:scaling>
          <c:orientation val="minMax"/>
        </c:scaling>
        <c:delete val="0"/>
        <c:axPos val="b"/>
        <c:majorGridlines/>
        <c:numFmt formatCode="General" sourceLinked="1"/>
        <c:majorTickMark val="out"/>
        <c:minorTickMark val="none"/>
        <c:tickLblPos val="nextTo"/>
        <c:txPr>
          <a:bodyPr/>
          <a:lstStyle/>
          <a:p>
            <a:pPr>
              <a:defRPr b="1"/>
            </a:pPr>
            <a:endParaRPr lang="en-US"/>
          </a:p>
        </c:txPr>
        <c:crossAx val="119709056"/>
        <c:crosses val="autoZero"/>
        <c:auto val="1"/>
        <c:lblAlgn val="ctr"/>
        <c:lblOffset val="100"/>
        <c:noMultiLvlLbl val="0"/>
      </c:catAx>
      <c:valAx>
        <c:axId val="119709056"/>
        <c:scaling>
          <c:orientation val="minMax"/>
        </c:scaling>
        <c:delete val="0"/>
        <c:axPos val="l"/>
        <c:majorGridlines/>
        <c:numFmt formatCode="0%" sourceLinked="1"/>
        <c:majorTickMark val="out"/>
        <c:minorTickMark val="none"/>
        <c:tickLblPos val="nextTo"/>
        <c:crossAx val="119707520"/>
        <c:crosses val="autoZero"/>
        <c:crossBetween val="between"/>
      </c:valAx>
    </c:plotArea>
    <c:legend>
      <c:legendPos val="r"/>
      <c:layout>
        <c:manualLayout>
          <c:xMode val="edge"/>
          <c:yMode val="edge"/>
          <c:x val="0.71690123079275281"/>
          <c:y val="0.43408573928259064"/>
          <c:w val="0.2786343430044218"/>
          <c:h val="0.51281933508311461"/>
        </c:manualLayout>
      </c:layout>
      <c:overlay val="0"/>
      <c:spPr>
        <a:solidFill>
          <a:schemeClr val="bg1"/>
        </a:solidFill>
        <a:ln>
          <a:noFill/>
        </a:ln>
      </c:spPr>
      <c:txPr>
        <a:bodyPr/>
        <a:lstStyle/>
        <a:p>
          <a:pPr>
            <a:defRPr sz="1400">
              <a:latin typeface="Georgia"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10DB8E-EF6B-42F6-B06E-3877779E4DAD}" type="datetimeFigureOut">
              <a:rPr lang="en-US" smtClean="0"/>
              <a:pPr/>
              <a:t>10/30/2016</a:t>
            </a:fld>
            <a:endParaRPr lang="en-US"/>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530010-AD9A-4A9A-8723-6B035801DEB1}"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ax="3200" units="cm"/>
          <inkml:channel name="Y" type="integer" max="1200" units="cm"/>
          <inkml:channel name="T" type="integer" max="2.14748E9" units="dev"/>
        </inkml:traceFormat>
        <inkml:channelProperties>
          <inkml:channelProperty channel="X" name="resolution" value="148.14815" units="1/cm"/>
          <inkml:channelProperty channel="Y" name="resolution" value="88.88889" units="1/cm"/>
          <inkml:channelProperty channel="T" name="resolution" value="1" units="1/dev"/>
        </inkml:channelProperties>
      </inkml:inkSource>
      <inkml:timestamp xml:id="ts0" timeString="2016-07-03T15:59:14.6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13911 11763 0,'24'0'78,"1"24"-63,23-24-15,1 0 16,49 0-16,-25 0 16,1 0-16,-1 0 15,0 0-15,50 0 16,-74 0-16,24 0 16,0 0-16,-24 0 15,0 0-15,0 0 16,0 0-16,24 0 15,-24 0-15,24 25 16,-24-25-16,25 24 16,-25 1-16,48-25 15,-72 0-15,-1 24 16,25-24-16,-24 0 0,23 0 16,1 0-16,0 25 15,0-25-15,-24 0 16,23 0-16,-23 0 15,24 0-15,0 0 16,0 0-16,-25 0 31,25 24-31,0-24 16,-25 24-16,25-24 16,-49 25-16,49-25 15,-25 0-15,1 0 16,-1 24-16,1-24 15,-1 0-15,-24 25 16,25-25-16,-25 24 63,-25 1-17,1-25-46,-50 0 16,-48 0-16,-24 0 16,-1 0-16,0 0 15,1 0-15,23 0 16,26 0-16,-26 0 16,25 0-16,25 0 15,0 0-15,-49 0 16,73 0-16,-25 0 15,1 0-15,0 0 16,24 0-16,-49 0 16,49 0-16,-24 0 15,24 0-15,-24 0 16,24 0 0,-25 0-16,25 0 15,1 0-15,-1 0 16,24 0-16,1 0 15,-1 0 1,25 24 78,25-24-79,48 49 1,-24-49-16,73 25 0,-24-25 16,24 0-16,25 24 15,0-24-15,-1 0 16,25 0-16,-24 0 16,-49 0-16,24 0 15,-24 0-15,-25 0 31,25 0-31,-49 0 0,24 0 16,-24 0-16,24 0 16,-24 0-16,25 0 15,-25 0 1,24 0-16,-24 0 16,0 0-16,0 0 15,-1 0-15,-23 0 0,-1 0 16,1 0-1,-1 0-15,-24 24 172</inkml:trace>
</inkml:ink>
</file>

<file path=ppt/ink/ink2.xml><?xml version="1.0" encoding="utf-8"?>
<inkml:ink xmlns:inkml="http://www.w3.org/2003/InkML">
  <inkml:definitions>
    <inkml:context xml:id="ctx0">
      <inkml:inkSource xml:id="inkSrc0">
        <inkml:traceFormat>
          <inkml:channel name="X" type="integer" max="3200" units="cm"/>
          <inkml:channel name="Y" type="integer" max="1200" units="cm"/>
          <inkml:channel name="T" type="integer" max="2.14748E9" units="dev"/>
        </inkml:traceFormat>
        <inkml:channelProperties>
          <inkml:channelProperty channel="X" name="resolution" value="148.14815" units="1/cm"/>
          <inkml:channelProperty channel="Y" name="resolution" value="88.88889" units="1/cm"/>
          <inkml:channelProperty channel="T" name="resolution" value="1" units="1/dev"/>
        </inkml:channelProperties>
      </inkml:inkSource>
      <inkml:timestamp xml:id="ts0" timeString="2016-07-03T15:59:24.9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13911 16165 0,'0'24'31,"24"-24"-15,1 0 0,-1 0-1,0 0 1,1 0-16,-1 25 16,25-25-16,49 0 15,0 0-15,24 0 16,-24 0-16,-25 0 15,49 0-15,-73 0 16,25 0-16,-26 0 16,1 0-16,0 0 15,0 0-15,24 0 32,-24 0-32,0 0 0,25 0 15,-25 0-15,24 0 16,0 0-16,49 0 15,-24 0-15,-24 0 16,23 0-16,-72 0 16,73 0-16,-50 0 15,-23 0-15,24 0 16,0 0-16,-25 0 16,1 24-16,-1-24 15,25 0-15,-25 0 16,-24 24-16,25-24 15,-25 25-15,24-25 16,1 0 0,-1 0-16,-24 24 93,-24 1-77,-1-25-16,1 0 16,24 24-1,-49 1-15,0-1 16,-49-24-16,25 25 16,0-1-16,24 1 31,-25-25-31,25 24 15,1-24-15,-1 0 16,24 24-16,-24-24 16,25 0-16,-25 0 15,0 0-15,25 0 16,-74 0-16,49 0 16,0 0-16,25 0 0,-74 0 15,49 0-15,0 0 16,25 0-1,-1 0-15,-24 0 16,25 0-16,-1 0 16,1 0-16,-25 0 31,0 0-31,25 0 0,-1 0 16,1 0-1,-1 0 1,1 0-16,-1 0 15,1 0-15,0 0 16,-1 0-16,-24 0 16,25 0-16,-1 0 15,-24 0-15,25 0 16,0 0-16,-1 0 16,1 0-16,-1 0 15,1 0-15,-1 0 16,1 0-16,-1 0 15,1 0 1,0 0 47,-1 0-63,1 0 15,-1 0 16,1 0-15,-1 0 0,1 0-16,-1 0 15,1 0 1,0 0 0</inkml:trace>
</inkml:ink>
</file>

<file path=ppt/ink/ink3.xml><?xml version="1.0" encoding="utf-8"?>
<inkml:ink xmlns:inkml="http://www.w3.org/2003/InkML">
  <inkml:definitions>
    <inkml:context xml:id="ctx0">
      <inkml:inkSource xml:id="inkSrc0">
        <inkml:traceFormat>
          <inkml:channel name="X" type="integer" max="3200" units="cm"/>
          <inkml:channel name="Y" type="integer" max="1200" units="cm"/>
          <inkml:channel name="T" type="integer" max="2.14748E9" units="dev"/>
        </inkml:traceFormat>
        <inkml:channelProperties>
          <inkml:channelProperty channel="X" name="resolution" value="148.14815" units="1/cm"/>
          <inkml:channelProperty channel="Y" name="resolution" value="88.88889" units="1/cm"/>
          <inkml:channelProperty channel="T" name="resolution" value="1" units="1/dev"/>
        </inkml:channelProperties>
      </inkml:inkSource>
      <inkml:timestamp xml:id="ts0" timeString="2016-07-03T15:59:30.8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3545 17436 0,'25'0'47,"-1"0"-31,25 0-16,24 0 15,1 0-15,48 0 32,-49 0-32,1 0 0,48 0 15,-49 0-15,1 0 16,48 0-16,-49 0 15,0 0-15,1 0 16,24 0-16,-1 0 16,-23 0-16,48 0 15,25 0-15,-50 0 16,26 0-16,-26 0 16,26 0-16,-26 0 15,26 0-15,-50 0 16,25 0-16,-25 0 15,49 0-15,-48 0 16,-1 0 0,49 0-16,-48 0 15,-25 0-15,48 0 16,-48 0-16,49 0 16,-25 0-16,-24 0 15,0 0-15,0 0 16,-25 0-16,25 0 15,0 0 1,-24 0-16,-1 0 16,1 0-16,-1 0 15,0 0-15,25 0 16,-24 25 0,24-25-16,0 24 15,-1-24-15,1 0 16,0 25-16,0-25 0,-24 0 15,24 24-15,-25-24 16,25 0 0,-25 0-16,1 25 15,-1-25-15,-24 24 16,25 0-16,-1-24 16,1 0-16,-1 0 15,-24 25-15,24-25 16,-24 24-16,0 1 31,0-1-15,0 1-16,-24-25 31,24 24-31,-49-24 16,0 25-16,0-25 15,-48 24-15,-1 1 16,24-25-16,-23 24 15,-26-24-15,26 0 16,-1 0-16,0 0 16,25 0-16,-25 0 15,0 0-15,25 0 16,-1 0-16,-23 0 16,48 0-16,-25 0 15,1 0-15,0 0 16,24 0-16,-25 0 15,-23 0 1,23 0-16,1 0 16,-25 0-16,0 0 15,1 0-15,23-24 16,-48 24-16,0-25 16,49 25-16,-25-49 15,0 49-15,25-24 16,-1-1-16,1 25 0,-25 0 15,49-24-15,-24 24 16,24 0 0,-24 0-16,24 0 15,0 0-15,0 0 16,0 0-16,0 0 16,25 0-1,-1 0-15,-24 0 16,25 0-16,-25 0 15,25 0-15,-25 0 16,24 0 0,1 0-16,-1 0 15,1 0-15,0 0 78,-1 0-31,1 0-47,-1 0 16,1 0-16,-1 24 16,1-24-16,-1 0 15,1 0 1,24 25 93,49-25-93,24 0-16,49 0 31,-24 0-31,49 0 16,48 0-16,25 0 15,-73 0-15,49 0 16,-99 0-16,26 0 16,-25 0-16,24 0 15,24 0-15,-48 0 0,49 0 16,0 0-16,-25 0 15,-24 0 1,24 0-16,-24 24 16,24-24-16,-49 0 15,1 0-15,23 0 16,-23 0-16,-1 0 0,0 0 16,1 0-16,-25 0 15,-1 0-15,-23 0 16,24 0-16,-25 0 15,1 0-15,-1 0 16,1 0 15,-50 0 94,1 0-109,-50 0-16,1 0 16,-74 0-16,25 0 15,-49 0-15,-49 0 16,24 0-1,1 0-15,48 0 16,0 0-16,25 0 16,24 0-1,-24 0-15,49 0 16,0 0-16,-1 0 16,25 0-16,-73 0 15,49 0-15,-1 0 0,-48 0 16,49 0-16,-25 0 15,-24 0-15,48 0 16,-23 0-16,-1 0 16,0 0-16,25 0 15,-25 0-15,74 0 16,-25 0 0,0 0-16,0 0 15,24 0-15,1 0 16,-1 0-16,1 0 15,0 0-15,-1 0 16,-24 0-16,25 0 16,-1 0-16,1 0 15,-1 0-15,1 0 16,0 0 0,24 25 62,0-1-78,0 1 31,0-1 0,24-24-15,-24 24-16,24 1 15,-24-1-15,25-24 16,24 25-16,-25-1 16,25-24-16,24 25 15,-48-1-15,48 1 16,-24-25-16,25 24 16,-1-24-16,49 0 15,-49 25-15,1-25 0,-25 0 16,24 0-16,-24 0 15,0 0 1,24 0-16,-24 0 16,0 0-16,0 0 15,-25 0-15,25 0 16,0 0 0,0 0-16,0 0 15,0 0-15,-25 0 16,25 0-16,49 0 15,-74 0-15,25 0 16,0 0-16,0 0 16,24 0-16,-48 0 15,24 0-15,0 0 0,-1 0 16,1 0-16,0 0 16,25 0-1,-26 0-15,26 0 16,-25 0-16,24 0 15,-24 0-15,24 0 16,-24 0 0,0 0-16,24 0 15,-48 0-15,48 0 16,-24 0-16,0 0 16,0 0-16,24 0 15,-24 0-15,0 0 16,24 0-16,-48 0 15,48 0-15,-24 0 0,0 0 16,0 0-16,0 0 16,0 0-1,24 0 1,-24 0-16,0 0 16,0 0-16,-1 0 15,1 0-15,0 0 0,-24 0 16,-1 0-16,1 0 15,-1 0-15,0 0 16,1 0-16,-1 0 16,1 0-16,-1 0 15,1 0 17,-1 0-32,1-25 0,-1 25 15,1-24-15,-1 24 16,-24-25-16,0 1 15,24 24 1,1-25 0,-1 25-1,1-24-15,-1-1 0,-24 1 16,25 24 0,-25-25-16,0 1 15,24 24-15,1 0 16,-25-24-16,0-1 47,0 1-32,24 24 1,-24-25-16,0 1 16,0-1-1,0 1 1,0-1-16,0 1 15,-24 24 1,24-25 0,-25 1-16,1 24 15,-1-24 1,1 24-16,-1-25 16,1 25-16,-25-24 15,25-1 1,-25 25-16,0-24 0,0-1 15,-25 25-15,-23-24 16,23 24 0,-23 0-16,-1-25 15,24 25-15,-23 0 16,48 0-16,-49 0 16,25 0-16,24 0 0,-25 0 15,26 0-15,-1 0 16,-25 0-16,25 0 15,-24 0-15,0 0 16,24 0-16,-25 0 16,-23 0-16,23 0 31,25 0-31,-24 0 0,24 0 16,-24 0-16,0 0 15,-1 0-15,-24 0 16,25 0-16,0 0 15,-1 0 1,26 0-16,-26 0 16,25 0-16,0 0 0,0 0 15,1 0-15,23 0 16,-24 0-16,25 0 16,-1 0-16,-24 0 15,1 0-15,-1 0 16,0 0-16,24 0 15,-24 0 1,1 0-16,23 25 16,1-25-16,-1 0 15,-24 24-15,0-24 16,25 0-16,-25 0 16,0 0-1,0 0-15,0 0 16,25 0-16,-25 25 0,0-25 15,25 0-15,-25 0 16,24 0-16,1 0 16,-25 0-16,25 0 15,-1 0 1,1 0 0,-1 0-16,1 0 0,-1 0 15,1 0 1,-1 0-1,1 0 1</inkml:trace>
</inkml:ink>
</file>

<file path=ppt/ink/ink4.xml><?xml version="1.0" encoding="utf-8"?>
<inkml:ink xmlns:inkml="http://www.w3.org/2003/InkML">
  <inkml:definitions>
    <inkml:context xml:id="ctx0">
      <inkml:inkSource xml:id="inkSrc0">
        <inkml:traceFormat>
          <inkml:channel name="X" type="integer" max="3200" units="cm"/>
          <inkml:channel name="Y" type="integer" max="1200" units="cm"/>
          <inkml:channel name="T" type="integer" max="2.14748E9" units="dev"/>
        </inkml:traceFormat>
        <inkml:channelProperties>
          <inkml:channelProperty channel="X" name="resolution" value="148.14815" units="1/cm"/>
          <inkml:channelProperty channel="Y" name="resolution" value="88.88889" units="1/cm"/>
          <inkml:channelProperty channel="T" name="resolution" value="1" units="1/dev"/>
        </inkml:channelProperties>
      </inkml:inkSource>
      <inkml:timestamp xml:id="ts0" timeString="2016-07-03T15:59:33.9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14253 11665 0,'-25'0'15,"1"0"16,0 0-31,-1 0 16,1 0-16,24 24 16,-25-24-16,1 0 15,24 25-15,-25-1 16,1 1 0,-1-1-16,1-24 15,0 0 1,-1 25-16,25-1 15,-24 1-15,-1-25 32,1 24-32,-1 1 0,1-25 15,24 24-15,-25 0 16,1 1-16,24-1 16,0 1-16,-25-25 15,25 49-15,-24-49 16,24 24-1,0 1-15,0-1 16,0 1-16,0-1 16,0 0-16,0 1 15,0-1 1,0 1 0,0-1-1,24 1-15,1-1 31,-1-24-15,-24 25-16,25-1 16,-1-24-1,25 25-15,-24-1 16,-1 0-16,25 1 16,-25-25-1,1 24-15,-1-24 16,25 0-16,-24 0 15,-1 0-15,25 25 16,0-25-16,0 24 16,0-24-16,48 49 15,-48-49-15,-24 0 0,24 0 16,0 0-16,-1 0 16,1 0-16,-24 0 15,24 0-15,-25 0 16,25 0-16,-25 0 15,25 0-15,0 0 32,0 0-32,0 0 15,0 0-15,0 0 16,-25 0-16,1 0 16,-1 0-16,1 0 15,-1 0-15,25 0 16,0 0-16,-25 0 15,25 0-15,-24 0 0,72 0 16,-48-24-16,-24 24 16,-1 0-16,25-25 15,-24 25-15,-1 0 16,25 0-16,-25 0 16,1-24-16,24 24 31,-49-25-31,49 1 0,-25 24 15,25 0-15,-25 0 16,1-25-16,-1 25 16,1 0-16,-1-24 15,1 24-15,-1 0 16,0-24-16,1 24 16,-25-25-16,24 25 0,1 0 15,-25-24-15,24 24 16,-24-25-1,25 1-15,-1 24 16,1-25-16,-25 1 16,24 24-16,-24-25 15,24 25 1,-24-24 0,0-1-16,0 1 15,25 24-15,-1-24 16,1-1-16,-25 1 15,24-1 1,-24 1-16,0-1 16,0 1-16,0-1 15,0 1 1,0-1 0,-24 25-1,24-24 1,-25 0-16,1-1 15,-1 25-15,1 0 0,24-24 32,-49-1-32,25 25 15,-25 0-15,24-24 16,1 24-16,-25-25 16,0 25-16,49-24 15,-24 24-15,-25-25 16,24 25-16,-24-24 0,25 24 15,-25-25-15,0 25 16,49-24-16,-49 24 16,25 0-16,-25-24 15,0 24-15,25 0 16,-1 0 0,-24 0-16,25 0 0,-49 0 15,24 0-15,0 0 16,0 0-16,0 0 15,0 0-15,0 0 16,-24 0-16,24 0 16,0 0-16,-24 0 31,48 0-31,-24 0 0,0 0 16,1 0-1,-1 0-15,24 24 16,-24-24-16,25 0 15,-25 24-15,25-24 16,-25 0 0,24 0-16,1 25 15,24-1-15,-25-24 16,1 25-16,-1-25 31,1 0 47,24 24-78</inkml:trace>
</inkml:ink>
</file>

<file path=ppt/ink/ink5.xml><?xml version="1.0" encoding="utf-8"?>
<inkml:ink xmlns:inkml="http://www.w3.org/2003/InkML">
  <inkml:definitions>
    <inkml:context xml:id="ctx0">
      <inkml:inkSource xml:id="inkSrc0">
        <inkml:traceFormat>
          <inkml:channel name="X" type="integer" max="3200" units="cm"/>
          <inkml:channel name="Y" type="integer" max="1200" units="cm"/>
          <inkml:channel name="T" type="integer" max="2.14748E9" units="dev"/>
        </inkml:traceFormat>
        <inkml:channelProperties>
          <inkml:channelProperty channel="X" name="resolution" value="148.14815" units="1/cm"/>
          <inkml:channelProperty channel="Y" name="resolution" value="88.88889" units="1/cm"/>
          <inkml:channelProperty channel="T" name="resolution" value="1" units="1/dev"/>
        </inkml:channelProperties>
      </inkml:inkSource>
      <inkml:timestamp xml:id="ts0" timeString="2016-07-03T15:59:37.2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15524 16091 0,'-24'0'0,"-1"0"16,25-24-1,-24 24 1,-1 0-16,1 0 16,-1 0-16,-23 0 15,-1 0-15,0 0 31,-25 0-31,25 0 0,1 0 16,-50 0-16,73 0 16,-24 0-16,1 0 15,-1 0 1,0 0-16,-25 0 16,26 0-16,-1 0 15,0 0-15,0 0 0,0 0 16,0 0-16,25 0 15,-1 0-15,1 0 16,-1 0 0,1 0-16,-1 0 15,1 0-15,0 0 16,-1 0 15,1 0-31,24 24 16,-25-24-16,1 25 15,24-1-15,-25-24 16,25 25-16,0-1 16,-24-24-16,-1 25 15,25-1 1,-24 0-16,24 1 16,-24-25-16,-1 0 15,25 24-15,-24-24 16,24 25-16,0-1 15,0 1 1,0-1-16,0 1 0,0-1 16,0 1-1,0-1-15,0 0 16,0 1-16,0-1 16,0 1-16,24-1 15,1 1 16,23 24-31,-23-25 16,24-24-16,-49 25 16,49-1-16,0 0 15,-1 1-15,50-1 16,-49-24-16,24 25 16,-24-1-16,25 1 15,-25-1-15,-1-24 0,1 0 16,0 0-16,0 25 15,-24-25-15,48 0 16,-49 24-16,50-24 16,-50 0-16,1 25 15,23-25-15,1 24 32,-24-24-32,24 0 15,-25 0-15,1 0 16,24 0-1,-25 0-15,0 0 16,25 0-16,0 0 16,-24 0-16,-1 0 15,25 0-15,0 0 0,-25 0 16,25 0-16,0 0 16,-24 0-16,-1 0 15,0 0-15,1 0 16,24 0-16,-25 0 15,25 0-15,0 0 16,0 0 0,0-24-1,-25-1-15,1 1 16,-1 24 0,1-25-16,-1 25 15,0-24 1,1-1-16,24 25 15,-49-24-15,24-1 0,1 25 16,-1-24-16,-24-1 16,0 1-1,0 0-15,0-1 16,0 1-16,0-1 16,0 1-16,0-1 15,0 1-15,0-1 16,0 1-16,0-1 15,0 1-15,0 0 32,0-1-32,0 1 15,0-1 1,0 1 0,0-1-16,0 1 15,-24-1 1,-1 1-16,25-1 15,-24 1-15,-1 0 16,1 24-16,-1 0 16,25-25-1,-48 25-15,23-24 0,-24-1 16,0 25-16,0-24 16,1 24-16,-26 0 15,50 0-15,-25 0 16,-24 0-16,24 0 15,-25 0-15,25 0 32,-48 0-32,-1 0 15,25 0-15,-1 0 16,1 0-16,24 0 16,-24 24-16,24-24 15,0 25-15,24-1 16,-24 1-16,25-1 15,-25 0-15,0-24 0,25 25 16,-1-25-16,25 24 16,0 1-16,-24-1 15,-1 1-15,25-1 16,-24 1-16,24-1 16,0 1-1,0-1 1,0 0-16,24 1 15,25-25-15,0 24 16,0 1-16,24-1 16,1 1-16,48-1 15,0 1-15,-24-1 16,24-24-16,-48 0 16,23 0-16,1 0 15,-24 0-15,-1 0 16,-24 0-16,0 0 15,0 0-15,-1 0 16,1 0 0,-24 0-16,24 0 15,0 0 1,-25 0-16,0 0 16,1 0-1,-1 0 16,-24-24 1,0-1-1,-24 1 0,-1 24-15,1 0-16,0 0 15,-1 0-15,25-25 0,-24 25 16,24-24-16,-25 24 16,1 0-1,-1 0-15,1 0 16,-1 0 31,1 0 15,0 0-46,-1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A8338-6AD6-444B-A167-12B2F8F9D87E}" type="datetimeFigureOut">
              <a:rPr lang="en-US" smtClean="0"/>
              <a:pPr/>
              <a:t>10/30/2016</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17B6E5-19EA-493A-8E0C-B413407D8B85}"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574327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078109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9928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8547"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ru-RU"/>
              <a:t>Образец заголовка</a:t>
            </a:r>
            <a:endParaRPr lang="en-US"/>
          </a:p>
        </p:txBody>
      </p:sp>
      <p:sp>
        <p:nvSpPr>
          <p:cNvPr id="108548"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ru-RU"/>
              <a:t>Образец подзаголовка</a:t>
            </a:r>
            <a:endParaRPr lang="en-US"/>
          </a:p>
        </p:txBody>
      </p:sp>
      <p:sp>
        <p:nvSpPr>
          <p:cNvPr id="108549" name="Rectangle 5"/>
          <p:cNvSpPr>
            <a:spLocks noGrp="1" noChangeArrowheads="1"/>
          </p:cNvSpPr>
          <p:nvPr>
            <p:ph type="dt" sz="half" idx="2"/>
          </p:nvPr>
        </p:nvSpPr>
        <p:spPr/>
        <p:txBody>
          <a:bodyPr/>
          <a:lstStyle>
            <a:lvl1pPr>
              <a:defRPr/>
            </a:lvl1pPr>
          </a:lstStyle>
          <a:p>
            <a:endParaRPr lang="en-US"/>
          </a:p>
        </p:txBody>
      </p:sp>
      <p:sp>
        <p:nvSpPr>
          <p:cNvPr id="108550" name="Rectangle 6"/>
          <p:cNvSpPr>
            <a:spLocks noGrp="1" noChangeArrowheads="1"/>
          </p:cNvSpPr>
          <p:nvPr>
            <p:ph type="ftr" sz="quarter" idx="3"/>
          </p:nvPr>
        </p:nvSpPr>
        <p:spPr/>
        <p:txBody>
          <a:bodyPr/>
          <a:lstStyle>
            <a:lvl1pPr>
              <a:defRPr/>
            </a:lvl1pPr>
          </a:lstStyle>
          <a:p>
            <a:endParaRPr lang="en-US"/>
          </a:p>
        </p:txBody>
      </p:sp>
      <p:sp>
        <p:nvSpPr>
          <p:cNvPr id="108551" name="Rectangle 7"/>
          <p:cNvSpPr>
            <a:spLocks noGrp="1" noChangeArrowheads="1"/>
          </p:cNvSpPr>
          <p:nvPr>
            <p:ph type="sldNum" sz="quarter" idx="4"/>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19063"/>
            <a:ext cx="2055813" cy="6007100"/>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5613" y="119063"/>
            <a:ext cx="6018212" cy="60071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119063"/>
            <a:ext cx="8226425" cy="1143000"/>
          </a:xfrm>
        </p:spPr>
        <p:txBody>
          <a:bodyPr/>
          <a:lstStyle/>
          <a:p>
            <a:r>
              <a:rPr lang="ru-RU"/>
              <a:t>Образец заголовка</a:t>
            </a:r>
            <a:endParaRPr lang="en-US"/>
          </a:p>
        </p:txBody>
      </p:sp>
      <p:sp>
        <p:nvSpPr>
          <p:cNvPr id="3" name="Диаграмма 2"/>
          <p:cNvSpPr>
            <a:spLocks noGrp="1"/>
          </p:cNvSpPr>
          <p:nvPr>
            <p:ph type="chart" idx="1"/>
          </p:nvPr>
        </p:nvSpPr>
        <p:spPr>
          <a:xfrm>
            <a:off x="455613" y="1600200"/>
            <a:ext cx="8226425" cy="4525963"/>
          </a:xfrm>
        </p:spPr>
        <p:txBody>
          <a:bodyPr/>
          <a:lstStyle/>
          <a:p>
            <a:r>
              <a:rPr lang="ru-RU"/>
              <a:t>Вставка диаграммы</a:t>
            </a:r>
            <a:endParaRPr lang="en-US"/>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4DC4E3F9-6414-4A66-BDE7-1167DA39EB6A}" type="slidenum">
              <a:rPr lang="en-US" smtClean="0"/>
              <a:pPr/>
              <a:t>‹#›</a:t>
            </a:fld>
            <a:endParaRPr lang="en-US"/>
          </a:p>
        </p:txBody>
      </p:sp>
    </p:spTree>
  </p:cSld>
  <p:clrMapOvr>
    <a:masterClrMapping/>
  </p:clrMapOvr>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a:t>щелкните, чтобы…</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219200" y="1295400"/>
            <a:ext cx="7696200" cy="4953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3" name="Дата 2"/>
          <p:cNvSpPr>
            <a:spLocks noGrp="1"/>
          </p:cNvSpPr>
          <p:nvPr>
            <p:ph type="dt" sz="half" idx="10"/>
          </p:nvPr>
        </p:nvSpPr>
        <p:spPr>
          <a:xfrm>
            <a:off x="304800" y="6324600"/>
            <a:ext cx="1905000" cy="381000"/>
          </a:xfrm>
        </p:spPr>
        <p:txBody>
          <a:bodyPr/>
          <a:lstStyle>
            <a:lvl1pPr>
              <a:defRPr/>
            </a:lvl1pPr>
          </a:lstStyle>
          <a:p>
            <a:endParaRPr lang="uk-UA"/>
          </a:p>
        </p:txBody>
      </p:sp>
      <p:sp>
        <p:nvSpPr>
          <p:cNvPr id="4" name="Нижний колонтитул 3"/>
          <p:cNvSpPr>
            <a:spLocks noGrp="1"/>
          </p:cNvSpPr>
          <p:nvPr>
            <p:ph type="ftr" sz="quarter" idx="11"/>
          </p:nvPr>
        </p:nvSpPr>
        <p:spPr>
          <a:xfrm>
            <a:off x="3200400" y="6324600"/>
            <a:ext cx="2895600" cy="381000"/>
          </a:xfrm>
        </p:spPr>
        <p:txBody>
          <a:bodyPr/>
          <a:lstStyle>
            <a:lvl1pPr>
              <a:defRPr/>
            </a:lvl1pPr>
          </a:lstStyle>
          <a:p>
            <a:endParaRPr lang="uk-UA"/>
          </a:p>
        </p:txBody>
      </p:sp>
      <p:sp>
        <p:nvSpPr>
          <p:cNvPr id="5" name="Номер слайда 4"/>
          <p:cNvSpPr>
            <a:spLocks noGrp="1"/>
          </p:cNvSpPr>
          <p:nvPr>
            <p:ph type="sldNum" sz="quarter" idx="12"/>
          </p:nvPr>
        </p:nvSpPr>
        <p:spPr>
          <a:xfrm>
            <a:off x="7010400" y="6324600"/>
            <a:ext cx="1905000" cy="381000"/>
          </a:xfrm>
        </p:spPr>
        <p:txBody>
          <a:bodyPr/>
          <a:lstStyle>
            <a:lvl1pPr>
              <a:defRPr/>
            </a:lvl1pPr>
          </a:lstStyle>
          <a:p>
            <a:fld id="{98242D3D-FF59-43F5-8414-5CCCCA9ABF59}" type="slidenum">
              <a:rPr lang="uk-UA"/>
              <a:pPr/>
              <a:t>‹#›</a:t>
            </a:fld>
            <a:endParaRPr lang="uk-UA"/>
          </a:p>
        </p:txBody>
      </p:sp>
    </p:spTree>
  </p:cSld>
  <p:clrMapOvr>
    <a:masterClrMapping/>
  </p:clrMapOvr>
  <p:transition spd="med">
    <p:fade thruBlk="1"/>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a:t>щелкните, чтобы…</a:t>
            </a:r>
          </a:p>
        </p:txBody>
      </p:sp>
    </p:spTree>
    <p:extLst>
      <p:ext uri="{BB962C8B-B14F-4D97-AF65-F5344CB8AC3E}">
        <p14:creationId xmlns:p14="http://schemas.microsoft.com/office/powerpoint/2010/main" val="38475477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451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ru-RU"/>
              <a:t>Образец заголовка</a:t>
            </a:r>
            <a:endParaRPr lang="en-US"/>
          </a:p>
        </p:txBody>
      </p:sp>
      <p:sp>
        <p:nvSpPr>
          <p:cNvPr id="6451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ru-RU"/>
              <a:t>Образец подзаголовка</a:t>
            </a:r>
            <a:endParaRPr lang="en-US"/>
          </a:p>
        </p:txBody>
      </p:sp>
      <p:sp>
        <p:nvSpPr>
          <p:cNvPr id="64517" name="Rectangle 5"/>
          <p:cNvSpPr>
            <a:spLocks noGrp="1" noChangeArrowheads="1"/>
          </p:cNvSpPr>
          <p:nvPr>
            <p:ph type="dt" sz="half" idx="2"/>
          </p:nvPr>
        </p:nvSpPr>
        <p:spPr/>
        <p:txBody>
          <a:bodyPr/>
          <a:lstStyle>
            <a:lvl1pPr>
              <a:defRPr/>
            </a:lvl1pPr>
          </a:lstStyle>
          <a:p>
            <a:endParaRPr lang="en-US"/>
          </a:p>
        </p:txBody>
      </p:sp>
      <p:sp>
        <p:nvSpPr>
          <p:cNvPr id="64518" name="Rectangle 6"/>
          <p:cNvSpPr>
            <a:spLocks noGrp="1" noChangeArrowheads="1"/>
          </p:cNvSpPr>
          <p:nvPr>
            <p:ph type="ftr" sz="quarter" idx="3"/>
          </p:nvPr>
        </p:nvSpPr>
        <p:spPr/>
        <p:txBody>
          <a:bodyPr/>
          <a:lstStyle>
            <a:lvl1pPr>
              <a:defRPr/>
            </a:lvl1pPr>
          </a:lstStyle>
          <a:p>
            <a:endParaRPr lang="en-US"/>
          </a:p>
        </p:txBody>
      </p:sp>
      <p:sp>
        <p:nvSpPr>
          <p:cNvPr id="64519" name="Rectangle 7"/>
          <p:cNvSpPr>
            <a:spLocks noGrp="1" noChangeArrowheads="1"/>
          </p:cNvSpPr>
          <p:nvPr>
            <p:ph type="sldNum" sz="quarter" idx="4"/>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4638"/>
            <a:ext cx="8226425" cy="962025"/>
          </a:xfrm>
        </p:spPr>
        <p:txBody>
          <a:bodyPr/>
          <a:lstStyle/>
          <a:p>
            <a:r>
              <a:rPr lang="ru-RU"/>
              <a:t>Образец заголовка</a:t>
            </a:r>
            <a:endParaRPr lang="en-US"/>
          </a:p>
        </p:txBody>
      </p:sp>
      <p:sp>
        <p:nvSpPr>
          <p:cNvPr id="3" name="Диаграмма 2"/>
          <p:cNvSpPr>
            <a:spLocks noGrp="1"/>
          </p:cNvSpPr>
          <p:nvPr>
            <p:ph type="chart" idx="1"/>
          </p:nvPr>
        </p:nvSpPr>
        <p:spPr>
          <a:xfrm>
            <a:off x="455613" y="1600200"/>
            <a:ext cx="8226425" cy="4525963"/>
          </a:xfrm>
        </p:spPr>
        <p:txBody>
          <a:bodyPr/>
          <a:lstStyle/>
          <a:p>
            <a:r>
              <a:rPr lang="ru-RU"/>
              <a:t>Вставка диаграммы</a:t>
            </a:r>
            <a:endParaRPr lang="en-US"/>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4DC4E3F9-6414-4A66-BDE7-1167DA39EB6A}" type="slidenum">
              <a:rPr lang="en-US" smtClean="0"/>
              <a:pPr/>
              <a:t>‹#›</a:t>
            </a:fld>
            <a:endParaRPr lang="en-US"/>
          </a:p>
        </p:txBody>
      </p:sp>
    </p:spTree>
  </p:cSld>
  <p:clrMapOvr>
    <a:masterClrMapping/>
  </p:clrMapOvr>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a:t>щелкните, чтобы…</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219200" y="1295400"/>
            <a:ext cx="7696200" cy="4953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3" name="Дата 2"/>
          <p:cNvSpPr>
            <a:spLocks noGrp="1"/>
          </p:cNvSpPr>
          <p:nvPr>
            <p:ph type="dt" sz="half" idx="10"/>
          </p:nvPr>
        </p:nvSpPr>
        <p:spPr>
          <a:xfrm>
            <a:off x="304800" y="6324600"/>
            <a:ext cx="1905000" cy="381000"/>
          </a:xfrm>
        </p:spPr>
        <p:txBody>
          <a:bodyPr/>
          <a:lstStyle>
            <a:lvl1pPr>
              <a:defRPr/>
            </a:lvl1pPr>
          </a:lstStyle>
          <a:p>
            <a:endParaRPr lang="uk-UA"/>
          </a:p>
        </p:txBody>
      </p:sp>
      <p:sp>
        <p:nvSpPr>
          <p:cNvPr id="4" name="Нижний колонтитул 3"/>
          <p:cNvSpPr>
            <a:spLocks noGrp="1"/>
          </p:cNvSpPr>
          <p:nvPr>
            <p:ph type="ftr" sz="quarter" idx="11"/>
          </p:nvPr>
        </p:nvSpPr>
        <p:spPr>
          <a:xfrm>
            <a:off x="3200400" y="6324600"/>
            <a:ext cx="2895600" cy="381000"/>
          </a:xfrm>
        </p:spPr>
        <p:txBody>
          <a:bodyPr/>
          <a:lstStyle>
            <a:lvl1pPr>
              <a:defRPr/>
            </a:lvl1pPr>
          </a:lstStyle>
          <a:p>
            <a:endParaRPr lang="uk-UA"/>
          </a:p>
        </p:txBody>
      </p:sp>
      <p:sp>
        <p:nvSpPr>
          <p:cNvPr id="5" name="Номер слайда 4"/>
          <p:cNvSpPr>
            <a:spLocks noGrp="1"/>
          </p:cNvSpPr>
          <p:nvPr>
            <p:ph type="sldNum" sz="quarter" idx="12"/>
          </p:nvPr>
        </p:nvSpPr>
        <p:spPr>
          <a:xfrm>
            <a:off x="7010400" y="6324600"/>
            <a:ext cx="1905000" cy="381000"/>
          </a:xfrm>
        </p:spPr>
        <p:txBody>
          <a:bodyPr/>
          <a:lstStyle>
            <a:lvl1pPr>
              <a:defRPr/>
            </a:lvl1pPr>
          </a:lstStyle>
          <a:p>
            <a:fld id="{98242D3D-FF59-43F5-8414-5CCCCA9ABF59}" type="slidenum">
              <a:rPr lang="uk-UA"/>
              <a:pPr/>
              <a:t>‹#›</a:t>
            </a:fld>
            <a:endParaRPr lang="uk-UA"/>
          </a:p>
        </p:txBody>
      </p:sp>
    </p:spTree>
  </p:cSld>
  <p:clrMapOvr>
    <a:masterClrMapping/>
  </p:clrMapOvr>
  <p:transition spd="med">
    <p:fade thruBlk="1"/>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r>
              <a:rPr lang="ru-RU"/>
              <a:t>Образец заголовка</a:t>
            </a:r>
            <a:endParaRPr lang="en-US"/>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r>
              <a:rPr lang="ru-RU"/>
              <a:t>Образец подзаголовка</a:t>
            </a:r>
            <a:endParaRPr lang="en-US"/>
          </a:p>
        </p:txBody>
      </p:sp>
      <p:sp>
        <p:nvSpPr>
          <p:cNvPr id="58372" name="Rectangle 4"/>
          <p:cNvSpPr>
            <a:spLocks noGrp="1" noChangeArrowheads="1"/>
          </p:cNvSpPr>
          <p:nvPr>
            <p:ph type="dt" sz="half" idx="2"/>
          </p:nvPr>
        </p:nvSpPr>
        <p:spPr>
          <a:xfrm>
            <a:off x="228600" y="6248400"/>
            <a:ext cx="1905000" cy="457200"/>
          </a:xfrm>
        </p:spPr>
        <p:txBody>
          <a:bodyPr/>
          <a:lstStyle>
            <a:lvl1pPr>
              <a:defRPr sz="800">
                <a:solidFill>
                  <a:srgbClr val="000000"/>
                </a:solidFill>
              </a:defRPr>
            </a:lvl1pPr>
          </a:lstStyle>
          <a:p>
            <a:endParaRPr lang="en-US"/>
          </a:p>
        </p:txBody>
      </p:sp>
      <p:sp>
        <p:nvSpPr>
          <p:cNvPr id="58373" name="Rectangle 5"/>
          <p:cNvSpPr>
            <a:spLocks noGrp="1" noChangeArrowheads="1"/>
          </p:cNvSpPr>
          <p:nvPr>
            <p:ph type="ftr" sz="quarter" idx="3"/>
          </p:nvPr>
        </p:nvSpPr>
        <p:spPr>
          <a:xfrm>
            <a:off x="2362200" y="6248400"/>
            <a:ext cx="4343400" cy="457200"/>
          </a:xfrm>
        </p:spPr>
        <p:txBody>
          <a:bodyPr/>
          <a:lstStyle>
            <a:lvl1pPr>
              <a:defRPr sz="800"/>
            </a:lvl1pPr>
          </a:lstStyle>
          <a:p>
            <a:endParaRPr lang="en-US"/>
          </a:p>
        </p:txBody>
      </p:sp>
      <p:sp>
        <p:nvSpPr>
          <p:cNvPr id="58374" name="Rectangle 6"/>
          <p:cNvSpPr>
            <a:spLocks noGrp="1" noChangeArrowheads="1"/>
          </p:cNvSpPr>
          <p:nvPr>
            <p:ph type="sldNum" sz="quarter" idx="4"/>
          </p:nvPr>
        </p:nvSpPr>
        <p:spPr>
          <a:xfrm>
            <a:off x="7010400" y="6248400"/>
            <a:ext cx="1905000" cy="457200"/>
          </a:xfrm>
        </p:spPr>
        <p:txBody>
          <a:bodyPr/>
          <a:lstStyle>
            <a:lvl1pPr>
              <a:defRPr sz="800"/>
            </a:lvl1pPr>
          </a:lstStyle>
          <a:p>
            <a:fld id="{6E82216E-3D44-4705-A636-D7EF051FAC60}" type="slidenum">
              <a:rPr lang="en-US"/>
              <a:pPr/>
              <a:t>‹#›</a:t>
            </a:fld>
            <a:endParaRPr lang="en-US"/>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50DA3BF-7952-49C4-991C-95C0F45AE293}" type="slidenum">
              <a:rPr lang="en-US"/>
              <a:pPr/>
              <a:t>‹#›</a:t>
            </a:fld>
            <a:endParaRPr lang="en-US"/>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94C60F1-2C28-4300-BF74-998DB104C52E}" type="slidenum">
              <a:rPr lang="en-US"/>
              <a:pPr/>
              <a:t>‹#›</a:t>
            </a:fld>
            <a:endParaRPr lang="en-US"/>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60BEEC9-FAD1-487C-88E7-27B3AE815488}" type="slidenum">
              <a:rPr lang="en-US"/>
              <a:pPr/>
              <a:t>‹#›</a:t>
            </a:fld>
            <a:endParaRPr lang="en-US"/>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EF3BB2B9-4945-4971-9083-C29659173E51}" type="slidenum">
              <a:rPr lang="en-US"/>
              <a:pPr/>
              <a:t>‹#›</a:t>
            </a:fld>
            <a:endParaRPr lang="en-US"/>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4C3D84F1-3433-4F44-B177-A6CA4608DD44}" type="slidenum">
              <a:rPr lang="en-US"/>
              <a:pPr/>
              <a:t>‹#›</a:t>
            </a:fld>
            <a:endParaRPr lang="en-US"/>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41F552BB-AA88-44F3-8F65-0CB197FBF5F5}" type="slidenum">
              <a:rPr lang="en-US"/>
              <a:pPr/>
              <a:t>‹#›</a:t>
            </a:fld>
            <a:endParaRPr lang="en-US"/>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0E35C71-205B-41E3-82BB-88D0DEC752CF}" type="slidenum">
              <a:rPr lang="en-US"/>
              <a:pPr/>
              <a:t>‹#›</a:t>
            </a:fld>
            <a:endParaRPr lang="en-US"/>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AA1D8D1-4071-40EF-AE33-0AA87FA4F293}" type="slidenum">
              <a:rPr lang="en-US"/>
              <a:pPr/>
              <a:t>‹#›</a:t>
            </a:fld>
            <a:endParaRPr lang="en-US"/>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A09672D-844A-4E9B-9A5E-EA9B32940C00}" type="slidenum">
              <a:rPr lang="en-US"/>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05650" y="228600"/>
            <a:ext cx="1733550" cy="5867400"/>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1905000" y="228600"/>
            <a:ext cx="5048250" cy="5867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A358E1B-534B-491F-9A05-B62B1D246625}" type="slidenum">
              <a:rPr lang="en-US"/>
              <a:pPr/>
              <a:t>‹#›</a:t>
            </a:fld>
            <a:endParaRPr lang="en-US"/>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a:t>щелкните, чтобы…</a:t>
            </a: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219200" y="1295400"/>
            <a:ext cx="7696200" cy="4953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3" name="Дата 2"/>
          <p:cNvSpPr>
            <a:spLocks noGrp="1"/>
          </p:cNvSpPr>
          <p:nvPr>
            <p:ph type="dt" sz="half" idx="10"/>
          </p:nvPr>
        </p:nvSpPr>
        <p:spPr>
          <a:xfrm>
            <a:off x="304800" y="6324600"/>
            <a:ext cx="1905000" cy="381000"/>
          </a:xfrm>
          <a:prstGeom prst="rect">
            <a:avLst/>
          </a:prstGeom>
        </p:spPr>
        <p:txBody>
          <a:bodyPr/>
          <a:lstStyle>
            <a:lvl1pPr>
              <a:defRPr/>
            </a:lvl1pPr>
          </a:lstStyle>
          <a:p>
            <a:endParaRPr lang="uk-UA"/>
          </a:p>
        </p:txBody>
      </p:sp>
      <p:sp>
        <p:nvSpPr>
          <p:cNvPr id="4" name="Нижний колонтитул 3"/>
          <p:cNvSpPr>
            <a:spLocks noGrp="1"/>
          </p:cNvSpPr>
          <p:nvPr>
            <p:ph type="ftr" sz="quarter" idx="11"/>
          </p:nvPr>
        </p:nvSpPr>
        <p:spPr>
          <a:xfrm>
            <a:off x="3200400" y="6324600"/>
            <a:ext cx="2895600" cy="381000"/>
          </a:xfrm>
          <a:prstGeom prst="rect">
            <a:avLst/>
          </a:prstGeom>
        </p:spPr>
        <p:txBody>
          <a:bodyPr/>
          <a:lstStyle>
            <a:lvl1pPr>
              <a:defRPr/>
            </a:lvl1pPr>
          </a:lstStyle>
          <a:p>
            <a:endParaRPr lang="uk-UA"/>
          </a:p>
        </p:txBody>
      </p:sp>
      <p:sp>
        <p:nvSpPr>
          <p:cNvPr id="5" name="Номер слайда 4"/>
          <p:cNvSpPr>
            <a:spLocks noGrp="1"/>
          </p:cNvSpPr>
          <p:nvPr>
            <p:ph type="sldNum" sz="quarter" idx="12"/>
          </p:nvPr>
        </p:nvSpPr>
        <p:spPr>
          <a:xfrm>
            <a:off x="7010400" y="6324600"/>
            <a:ext cx="1905000" cy="381000"/>
          </a:xfrm>
          <a:prstGeom prst="rect">
            <a:avLst/>
          </a:prstGeom>
        </p:spPr>
        <p:txBody>
          <a:bodyPr/>
          <a:lstStyle>
            <a:lvl1pPr>
              <a:defRPr/>
            </a:lvl1pPr>
          </a:lstStyle>
          <a:p>
            <a:fld id="{98242D3D-FF59-43F5-8414-5CCCCA9ABF59}" type="slidenum">
              <a:rPr lang="uk-UA"/>
              <a:pPr/>
              <a:t>‹#›</a:t>
            </a:fld>
            <a:endParaRPr lang="uk-UA"/>
          </a:p>
        </p:txBody>
      </p:sp>
    </p:spTree>
  </p:cSld>
  <p:clrMapOvr>
    <a:masterClrMapping/>
  </p:clrMapOvr>
  <p:transition spd="med">
    <p:fade thruBlk="1"/>
    <p:sndAc>
      <p:stSnd>
        <p:snd r:embed="rId1" name="click.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ru-RU"/>
              <a:t>Образец заголовка</a:t>
            </a:r>
            <a:endParaRPr lang="en-US"/>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ru-RU"/>
              <a:t>Образец подзаголовка</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6E82216E-3D44-4705-A636-D7EF051FAC60}" type="slidenum">
              <a:rPr lang="en-US" smtClean="0"/>
              <a:pPr/>
              <a:t>‹#›</a:t>
            </a:fld>
            <a:endParaRPr lang="en-US"/>
          </a:p>
        </p:txBody>
      </p:sp>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50DA3BF-7952-49C4-991C-95C0F45AE293}" type="slidenum">
              <a:rPr lang="en-US" smtClean="0"/>
              <a:pPr/>
              <a:t>‹#›</a:t>
            </a:fld>
            <a:endParaRPr lang="en-US"/>
          </a:p>
        </p:txBody>
      </p:sp>
    </p:spTree>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94C60F1-2C28-4300-BF74-998DB104C52E}" type="slidenum">
              <a:rPr lang="en-US" smtClean="0"/>
              <a:pPr/>
              <a:t>‹#›</a:t>
            </a:fld>
            <a:endParaRPr lang="en-US"/>
          </a:p>
        </p:txBody>
      </p:sp>
    </p:spTree>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60BEEC9-FAD1-487C-88E7-27B3AE815488}" type="slidenum">
              <a:rPr lang="en-US" smtClean="0"/>
              <a:pPr/>
              <a:t>‹#›</a:t>
            </a:fld>
            <a:endParaRPr lang="en-US"/>
          </a:p>
        </p:txBody>
      </p:sp>
    </p:spTree>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EF3BB2B9-4945-4971-9083-C29659173E51}" type="slidenum">
              <a:rPr lang="en-US" smtClean="0"/>
              <a:pPr/>
              <a:t>‹#›</a:t>
            </a:fld>
            <a:endParaRPr lang="en-US"/>
          </a:p>
        </p:txBody>
      </p:sp>
    </p:spTree>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4C3D84F1-3433-4F44-B177-A6CA4608DD44}" type="slidenum">
              <a:rPr lang="en-US" smtClean="0"/>
              <a:pPr/>
              <a:t>‹#›</a:t>
            </a:fld>
            <a:endParaRPr lang="en-US"/>
          </a:p>
        </p:txBody>
      </p:sp>
    </p:spTree>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41F552BB-AA88-44F3-8F65-0CB197FBF5F5}" type="slidenum">
              <a:rPr lang="en-US" smtClean="0"/>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0E35C71-205B-41E3-82BB-88D0DEC752CF}" type="slidenum">
              <a:rPr lang="en-US" smtClean="0"/>
              <a:pPr/>
              <a:t>‹#›</a:t>
            </a:fld>
            <a:endParaRPr lang="en-US"/>
          </a:p>
        </p:txBody>
      </p:sp>
    </p:spTree>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AA1D8D1-4071-40EF-AE33-0AA87FA4F293}" type="slidenum">
              <a:rPr lang="en-US" smtClean="0"/>
              <a:pPr/>
              <a:t>‹#›</a:t>
            </a:fld>
            <a:endParaRPr lang="en-US"/>
          </a:p>
        </p:txBody>
      </p:sp>
    </p:spTree>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A09672D-844A-4E9B-9A5E-EA9B32940C00}" type="slidenum">
              <a:rPr lang="en-US" smtClean="0"/>
              <a:pPr/>
              <a:t>‹#›</a:t>
            </a:fld>
            <a:endParaRPr lang="en-US"/>
          </a:p>
        </p:txBody>
      </p:sp>
    </p:spTree>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94475" y="685800"/>
            <a:ext cx="1771650" cy="54403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1279525" y="685800"/>
            <a:ext cx="5162550" cy="54403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A358E1B-534B-491F-9A05-B62B1D246625}" type="slidenum">
              <a:rPr lang="en-US" smtClean="0"/>
              <a:pPr/>
              <a:t>‹#›</a:t>
            </a:fld>
            <a:endParaRPr lang="en-US"/>
          </a:p>
        </p:txBody>
      </p:sp>
    </p:spTree>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a:t>щелкните, чтобы…</a:t>
            </a: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219200" y="1295400"/>
            <a:ext cx="7696200" cy="4953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3" name="Дата 2"/>
          <p:cNvSpPr>
            <a:spLocks noGrp="1"/>
          </p:cNvSpPr>
          <p:nvPr>
            <p:ph type="dt" sz="half" idx="10"/>
          </p:nvPr>
        </p:nvSpPr>
        <p:spPr>
          <a:xfrm>
            <a:off x="304800" y="6324600"/>
            <a:ext cx="1905000" cy="381000"/>
          </a:xfrm>
          <a:prstGeom prst="rect">
            <a:avLst/>
          </a:prstGeom>
        </p:spPr>
        <p:txBody>
          <a:bodyPr/>
          <a:lstStyle>
            <a:lvl1pPr>
              <a:defRPr/>
            </a:lvl1pPr>
          </a:lstStyle>
          <a:p>
            <a:endParaRPr lang="uk-UA"/>
          </a:p>
        </p:txBody>
      </p:sp>
      <p:sp>
        <p:nvSpPr>
          <p:cNvPr id="4" name="Нижний колонтитул 3"/>
          <p:cNvSpPr>
            <a:spLocks noGrp="1"/>
          </p:cNvSpPr>
          <p:nvPr>
            <p:ph type="ftr" sz="quarter" idx="11"/>
          </p:nvPr>
        </p:nvSpPr>
        <p:spPr>
          <a:xfrm>
            <a:off x="3200400" y="6324600"/>
            <a:ext cx="2895600" cy="381000"/>
          </a:xfrm>
          <a:prstGeom prst="rect">
            <a:avLst/>
          </a:prstGeom>
        </p:spPr>
        <p:txBody>
          <a:bodyPr/>
          <a:lstStyle>
            <a:lvl1pPr>
              <a:defRPr/>
            </a:lvl1pPr>
          </a:lstStyle>
          <a:p>
            <a:endParaRPr lang="uk-UA"/>
          </a:p>
        </p:txBody>
      </p:sp>
      <p:sp>
        <p:nvSpPr>
          <p:cNvPr id="5" name="Номер слайда 4"/>
          <p:cNvSpPr>
            <a:spLocks noGrp="1"/>
          </p:cNvSpPr>
          <p:nvPr>
            <p:ph type="sldNum" sz="quarter" idx="12"/>
          </p:nvPr>
        </p:nvSpPr>
        <p:spPr>
          <a:xfrm>
            <a:off x="7010400" y="6324600"/>
            <a:ext cx="1905000" cy="381000"/>
          </a:xfrm>
          <a:prstGeom prst="rect">
            <a:avLst/>
          </a:prstGeom>
        </p:spPr>
        <p:txBody>
          <a:bodyPr/>
          <a:lstStyle>
            <a:lvl1pPr>
              <a:defRPr/>
            </a:lvl1pPr>
          </a:lstStyle>
          <a:p>
            <a:fld id="{98242D3D-FF59-43F5-8414-5CCCCA9ABF59}" type="slidenum">
              <a:rPr lang="uk-UA"/>
              <a:pPr/>
              <a:t>‹#›</a:t>
            </a:fld>
            <a:endParaRPr lang="uk-UA"/>
          </a:p>
        </p:txBody>
      </p:sp>
    </p:spTree>
  </p:cSld>
  <p:clrMapOvr>
    <a:masterClrMapping/>
  </p:clrMapOvr>
  <p:transition spd="med">
    <p:fade thruBlk="1"/>
    <p:sndAc>
      <p:stSnd>
        <p:snd r:embed="rId1" name="click.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a:t>щелкните, чтобы…</a:t>
            </a:r>
          </a:p>
        </p:txBody>
      </p:sp>
    </p:spTree>
    <p:extLst>
      <p:ext uri="{BB962C8B-B14F-4D97-AF65-F5344CB8AC3E}">
        <p14:creationId xmlns:p14="http://schemas.microsoft.com/office/powerpoint/2010/main" val="344257274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a:t>щелкните, чтобы…</a:t>
            </a:r>
          </a:p>
        </p:txBody>
      </p:sp>
    </p:spTree>
    <p:extLst>
      <p:ext uri="{BB962C8B-B14F-4D97-AF65-F5344CB8AC3E}">
        <p14:creationId xmlns:p14="http://schemas.microsoft.com/office/powerpoint/2010/main" val="190481290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DC4E3F9-6414-4A66-BDE7-1167DA39EB6A}" type="slidenum">
              <a:rPr lang="en-US" smtClean="0"/>
              <a:pPr/>
              <a:t>‹#›</a:t>
            </a:fld>
            <a:endParaRPr lang="en-US"/>
          </a:p>
        </p:txBody>
      </p:sp>
    </p:spTree>
    <p:extLst>
      <p:ext uri="{BB962C8B-B14F-4D97-AF65-F5344CB8AC3E}">
        <p14:creationId xmlns:p14="http://schemas.microsoft.com/office/powerpoint/2010/main" val="3609753290"/>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DC4E3F9-6414-4A66-BDE7-1167DA39EB6A}" type="slidenum">
              <a:rPr lang="en-US" smtClean="0"/>
              <a:pPr/>
              <a:t>‹#›</a:t>
            </a:fld>
            <a:endParaRPr lang="en-US"/>
          </a:p>
        </p:txBody>
      </p:sp>
    </p:spTree>
    <p:extLst>
      <p:ext uri="{BB962C8B-B14F-4D97-AF65-F5344CB8AC3E}">
        <p14:creationId xmlns:p14="http://schemas.microsoft.com/office/powerpoint/2010/main" val="14777547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DC4E3F9-6414-4A66-BDE7-1167DA39EB6A}" type="slidenum">
              <a:rPr lang="en-US" smtClean="0"/>
              <a:pPr/>
              <a:t>‹#›</a:t>
            </a:fld>
            <a:endParaRPr lang="en-US"/>
          </a:p>
        </p:txBody>
      </p:sp>
    </p:spTree>
    <p:extLst>
      <p:ext uri="{BB962C8B-B14F-4D97-AF65-F5344CB8AC3E}">
        <p14:creationId xmlns:p14="http://schemas.microsoft.com/office/powerpoint/2010/main" val="372597135"/>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DC4E3F9-6414-4A66-BDE7-1167DA39EB6A}" type="slidenum">
              <a:rPr lang="en-US" smtClean="0"/>
              <a:pPr/>
              <a:t>‹#›</a:t>
            </a:fld>
            <a:endParaRPr lang="en-US"/>
          </a:p>
        </p:txBody>
      </p:sp>
    </p:spTree>
    <p:extLst>
      <p:ext uri="{BB962C8B-B14F-4D97-AF65-F5344CB8AC3E}">
        <p14:creationId xmlns:p14="http://schemas.microsoft.com/office/powerpoint/2010/main" val="1813222165"/>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4DC4E3F9-6414-4A66-BDE7-1167DA39EB6A}" type="slidenum">
              <a:rPr lang="en-US" smtClean="0"/>
              <a:pPr/>
              <a:t>‹#›</a:t>
            </a:fld>
            <a:endParaRPr lang="en-US"/>
          </a:p>
        </p:txBody>
      </p:sp>
    </p:spTree>
    <p:extLst>
      <p:ext uri="{BB962C8B-B14F-4D97-AF65-F5344CB8AC3E}">
        <p14:creationId xmlns:p14="http://schemas.microsoft.com/office/powerpoint/2010/main" val="568838445"/>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4DC4E3F9-6414-4A66-BDE7-1167DA39EB6A}" type="slidenum">
              <a:rPr lang="en-US" smtClean="0"/>
              <a:pPr/>
              <a:t>‹#›</a:t>
            </a:fld>
            <a:endParaRPr lang="en-US"/>
          </a:p>
        </p:txBody>
      </p:sp>
    </p:spTree>
    <p:extLst>
      <p:ext uri="{BB962C8B-B14F-4D97-AF65-F5344CB8AC3E}">
        <p14:creationId xmlns:p14="http://schemas.microsoft.com/office/powerpoint/2010/main" val="1714672339"/>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4DC4E3F9-6414-4A66-BDE7-1167DA39EB6A}" type="slidenum">
              <a:rPr lang="en-US" smtClean="0"/>
              <a:pPr/>
              <a:t>‹#›</a:t>
            </a:fld>
            <a:endParaRPr lang="en-US"/>
          </a:p>
        </p:txBody>
      </p:sp>
    </p:spTree>
    <p:extLst>
      <p:ext uri="{BB962C8B-B14F-4D97-AF65-F5344CB8AC3E}">
        <p14:creationId xmlns:p14="http://schemas.microsoft.com/office/powerpoint/2010/main" val="661773040"/>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DC4E3F9-6414-4A66-BDE7-1167DA39EB6A}" type="slidenum">
              <a:rPr lang="en-US" smtClean="0"/>
              <a:pPr/>
              <a:t>‹#›</a:t>
            </a:fld>
            <a:endParaRPr lang="en-US"/>
          </a:p>
        </p:txBody>
      </p:sp>
    </p:spTree>
    <p:extLst>
      <p:ext uri="{BB962C8B-B14F-4D97-AF65-F5344CB8AC3E}">
        <p14:creationId xmlns:p14="http://schemas.microsoft.com/office/powerpoint/2010/main" val="3548830675"/>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DC4E3F9-6414-4A66-BDE7-1167DA39EB6A}" type="slidenum">
              <a:rPr lang="en-US" smtClean="0"/>
              <a:pPr/>
              <a:t>‹#›</a:t>
            </a:fld>
            <a:endParaRPr lang="en-US"/>
          </a:p>
        </p:txBody>
      </p:sp>
    </p:spTree>
    <p:extLst>
      <p:ext uri="{BB962C8B-B14F-4D97-AF65-F5344CB8AC3E}">
        <p14:creationId xmlns:p14="http://schemas.microsoft.com/office/powerpoint/2010/main" val="2455732777"/>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DC4E3F9-6414-4A66-BDE7-1167DA39EB6A}" type="slidenum">
              <a:rPr lang="en-US" smtClean="0"/>
              <a:pPr/>
              <a:t>‹#›</a:t>
            </a:fld>
            <a:endParaRPr lang="en-US"/>
          </a:p>
        </p:txBody>
      </p:sp>
    </p:spTree>
    <p:extLst>
      <p:ext uri="{BB962C8B-B14F-4D97-AF65-F5344CB8AC3E}">
        <p14:creationId xmlns:p14="http://schemas.microsoft.com/office/powerpoint/2010/main" val="383845361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DC4E3F9-6414-4A66-BDE7-1167DA39EB6A}" type="slidenum">
              <a:rPr lang="en-US" smtClean="0"/>
              <a:pPr/>
              <a:t>‹#›</a:t>
            </a:fld>
            <a:endParaRPr lang="en-US"/>
          </a:p>
        </p:txBody>
      </p:sp>
    </p:spTree>
    <p:extLst>
      <p:ext uri="{BB962C8B-B14F-4D97-AF65-F5344CB8AC3E}">
        <p14:creationId xmlns:p14="http://schemas.microsoft.com/office/powerpoint/2010/main" val="3532561501"/>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a:t>щелкните, чтобы…</a:t>
            </a:r>
          </a:p>
        </p:txBody>
      </p:sp>
    </p:spTree>
    <p:extLst>
      <p:ext uri="{BB962C8B-B14F-4D97-AF65-F5344CB8AC3E}">
        <p14:creationId xmlns:p14="http://schemas.microsoft.com/office/powerpoint/2010/main" val="30950371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DC4E3F9-6414-4A66-BDE7-1167DA39EB6A}"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6.xml"/><Relationship Id="rId2" Type="http://schemas.openxmlformats.org/officeDocument/2006/relationships/slideLayout" Target="../slideLayouts/slideLayout17.xml"/><Relationship Id="rId16" Type="http://schemas.openxmlformats.org/officeDocument/2006/relationships/tags" Target="../tags/tag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5.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7.png"/><Relationship Id="rId2" Type="http://schemas.openxmlformats.org/officeDocument/2006/relationships/slideLayout" Target="../slideLayouts/slideLayout44.xml"/><Relationship Id="rId16"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107523" name="Rectangle 3"/>
          <p:cNvSpPr>
            <a:spLocks noGrp="1" noChangeArrowheads="1"/>
          </p:cNvSpPr>
          <p:nvPr>
            <p:ph type="title"/>
            <p:custDataLst>
              <p:tags r:id="rId17"/>
            </p:custDataLst>
          </p:nvPr>
        </p:nvSpPr>
        <p:spPr bwMode="auto">
          <a:xfrm>
            <a:off x="455613" y="119063"/>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a:t>Образец заголовка</a:t>
            </a:r>
            <a:endParaRPr lang="en-US"/>
          </a:p>
        </p:txBody>
      </p:sp>
      <p:sp>
        <p:nvSpPr>
          <p:cNvPr id="107524" name="Rectangle 4"/>
          <p:cNvSpPr>
            <a:spLocks noGrp="1" noChangeArrowheads="1"/>
          </p:cNvSpPr>
          <p:nvPr>
            <p:ph type="body" idx="1"/>
            <p:custDataLst>
              <p:tags r:id="rId18"/>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75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752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7527"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DC4E3F9-6414-4A66-BDE7-1167DA39EB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4182" r:id="rId15"/>
  </p:sldLayoutIdLst>
  <p:transition>
    <p:wipe dir="r"/>
  </p:transition>
  <p:hf hdr="0" ftr="0" dt="0"/>
  <p:txStyles>
    <p:titleStyle>
      <a:lvl1pPr algn="l" rtl="0" eaLnBrk="1" fontAlgn="base" hangingPunct="1">
        <a:spcBef>
          <a:spcPct val="0"/>
        </a:spcBef>
        <a:spcAft>
          <a:spcPct val="0"/>
        </a:spcAft>
        <a:buClr>
          <a:schemeClr val="tx1"/>
        </a:buClr>
        <a:defRPr sz="3200">
          <a:solidFill>
            <a:schemeClr val="tx2"/>
          </a:solidFill>
          <a:latin typeface="+mj-lt"/>
          <a:ea typeface="+mj-ea"/>
          <a:cs typeface="+mj-cs"/>
        </a:defRPr>
      </a:lvl1pPr>
      <a:lvl2pPr algn="l" rtl="0" eaLnBrk="1" fontAlgn="base" hangingPunct="1">
        <a:spcBef>
          <a:spcPct val="0"/>
        </a:spcBef>
        <a:spcAft>
          <a:spcPct val="0"/>
        </a:spcAft>
        <a:buClr>
          <a:schemeClr val="tx1"/>
        </a:buClr>
        <a:defRPr sz="3200">
          <a:solidFill>
            <a:schemeClr val="tx2"/>
          </a:solidFill>
          <a:latin typeface="Arial" charset="0"/>
        </a:defRPr>
      </a:lvl2pPr>
      <a:lvl3pPr algn="l" rtl="0" eaLnBrk="1" fontAlgn="base" hangingPunct="1">
        <a:spcBef>
          <a:spcPct val="0"/>
        </a:spcBef>
        <a:spcAft>
          <a:spcPct val="0"/>
        </a:spcAft>
        <a:buClr>
          <a:schemeClr val="tx1"/>
        </a:buClr>
        <a:defRPr sz="3200">
          <a:solidFill>
            <a:schemeClr val="tx2"/>
          </a:solidFill>
          <a:latin typeface="Arial" charset="0"/>
        </a:defRPr>
      </a:lvl3pPr>
      <a:lvl4pPr algn="l" rtl="0" eaLnBrk="1" fontAlgn="base" hangingPunct="1">
        <a:spcBef>
          <a:spcPct val="0"/>
        </a:spcBef>
        <a:spcAft>
          <a:spcPct val="0"/>
        </a:spcAft>
        <a:buClr>
          <a:schemeClr val="tx1"/>
        </a:buClr>
        <a:defRPr sz="3200">
          <a:solidFill>
            <a:schemeClr val="tx2"/>
          </a:solidFill>
          <a:latin typeface="Arial" charset="0"/>
        </a:defRPr>
      </a:lvl4pPr>
      <a:lvl5pPr algn="l" rtl="0" eaLnBrk="1" fontAlgn="base" hangingPunct="1">
        <a:spcBef>
          <a:spcPct val="0"/>
        </a:spcBef>
        <a:spcAft>
          <a:spcPct val="0"/>
        </a:spcAft>
        <a:buClr>
          <a:schemeClr val="tx1"/>
        </a:buClr>
        <a:defRPr sz="3200">
          <a:solidFill>
            <a:schemeClr val="tx2"/>
          </a:solidFill>
          <a:latin typeface="Arial" charset="0"/>
        </a:defRPr>
      </a:lvl5pPr>
      <a:lvl6pPr marL="457200" algn="l" rtl="0" eaLnBrk="1" fontAlgn="base" hangingPunct="1">
        <a:spcBef>
          <a:spcPct val="0"/>
        </a:spcBef>
        <a:spcAft>
          <a:spcPct val="0"/>
        </a:spcAft>
        <a:buClr>
          <a:schemeClr val="tx1"/>
        </a:buClr>
        <a:defRPr sz="3200">
          <a:solidFill>
            <a:schemeClr val="tx2"/>
          </a:solidFill>
          <a:latin typeface="Arial" charset="0"/>
        </a:defRPr>
      </a:lvl6pPr>
      <a:lvl7pPr marL="914400" algn="l" rtl="0" eaLnBrk="1" fontAlgn="base" hangingPunct="1">
        <a:spcBef>
          <a:spcPct val="0"/>
        </a:spcBef>
        <a:spcAft>
          <a:spcPct val="0"/>
        </a:spcAft>
        <a:buClr>
          <a:schemeClr val="tx1"/>
        </a:buClr>
        <a:defRPr sz="3200">
          <a:solidFill>
            <a:schemeClr val="tx2"/>
          </a:solidFill>
          <a:latin typeface="Arial" charset="0"/>
        </a:defRPr>
      </a:lvl7pPr>
      <a:lvl8pPr marL="1371600" algn="l" rtl="0" eaLnBrk="1" fontAlgn="base" hangingPunct="1">
        <a:spcBef>
          <a:spcPct val="0"/>
        </a:spcBef>
        <a:spcAft>
          <a:spcPct val="0"/>
        </a:spcAft>
        <a:buClr>
          <a:schemeClr val="tx1"/>
        </a:buClr>
        <a:defRPr sz="3200">
          <a:solidFill>
            <a:schemeClr val="tx2"/>
          </a:solidFill>
          <a:latin typeface="Arial" charset="0"/>
        </a:defRPr>
      </a:lvl8pPr>
      <a:lvl9pPr marL="1828800" algn="l" rtl="0" eaLnBrk="1" fontAlgn="base" hangingPunct="1">
        <a:spcBef>
          <a:spcPct val="0"/>
        </a:spcBef>
        <a:spcAft>
          <a:spcPct val="0"/>
        </a:spcAft>
        <a:buClr>
          <a:schemeClr val="tx1"/>
        </a:buClr>
        <a:defRPr sz="32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63492" name="Rectangle 4"/>
          <p:cNvSpPr>
            <a:spLocks noGrp="1" noChangeArrowheads="1"/>
          </p:cNvSpPr>
          <p:nvPr>
            <p:ph type="body" idx="1"/>
            <p:custDataLst>
              <p:tags r:id="rId16"/>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349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349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349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DC4E3F9-6414-4A66-BDE7-1167DA39EB6A}" type="slidenum">
              <a:rPr lang="en-US" smtClean="0"/>
              <a:pPr/>
              <a:t>‹#›</a:t>
            </a:fld>
            <a:endParaRPr lang="en-US"/>
          </a:p>
        </p:txBody>
      </p:sp>
      <p:sp>
        <p:nvSpPr>
          <p:cNvPr id="63496" name="Rectangle 8"/>
          <p:cNvSpPr>
            <a:spLocks noGrp="1" noChangeArrowheads="1"/>
          </p:cNvSpPr>
          <p:nvPr>
            <p:ph type="title"/>
            <p:custDataLst>
              <p:tags r:id="rId17"/>
            </p:custDataLst>
          </p:nvPr>
        </p:nvSpPr>
        <p:spPr bwMode="auto">
          <a:xfrm>
            <a:off x="455613" y="274638"/>
            <a:ext cx="8226425" cy="962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a:t>Образец заголовка</a:t>
            </a:r>
            <a:endParaRPr 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Lst>
  <p:transition>
    <p:fade thruBlk="1"/>
  </p:transition>
  <p:hf hdr="0" ftr="0" dt="0"/>
  <p:txStyles>
    <p:titleStyle>
      <a:lvl1pPr algn="l" rtl="0" eaLnBrk="1" fontAlgn="base" hangingPunct="1">
        <a:spcBef>
          <a:spcPct val="0"/>
        </a:spcBef>
        <a:spcAft>
          <a:spcPct val="0"/>
        </a:spcAft>
        <a:buClr>
          <a:schemeClr val="tx1"/>
        </a:buClr>
        <a:defRPr sz="3200">
          <a:solidFill>
            <a:schemeClr val="tx2"/>
          </a:solidFill>
          <a:latin typeface="+mj-lt"/>
          <a:ea typeface="+mj-ea"/>
          <a:cs typeface="+mj-cs"/>
        </a:defRPr>
      </a:lvl1pPr>
      <a:lvl2pPr algn="l" rtl="0" eaLnBrk="1" fontAlgn="base" hangingPunct="1">
        <a:spcBef>
          <a:spcPct val="0"/>
        </a:spcBef>
        <a:spcAft>
          <a:spcPct val="0"/>
        </a:spcAft>
        <a:buClr>
          <a:schemeClr val="tx1"/>
        </a:buClr>
        <a:defRPr sz="3200">
          <a:solidFill>
            <a:schemeClr val="tx2"/>
          </a:solidFill>
          <a:latin typeface="Arial" charset="0"/>
        </a:defRPr>
      </a:lvl2pPr>
      <a:lvl3pPr algn="l" rtl="0" eaLnBrk="1" fontAlgn="base" hangingPunct="1">
        <a:spcBef>
          <a:spcPct val="0"/>
        </a:spcBef>
        <a:spcAft>
          <a:spcPct val="0"/>
        </a:spcAft>
        <a:buClr>
          <a:schemeClr val="tx1"/>
        </a:buClr>
        <a:defRPr sz="3200">
          <a:solidFill>
            <a:schemeClr val="tx2"/>
          </a:solidFill>
          <a:latin typeface="Arial" charset="0"/>
        </a:defRPr>
      </a:lvl3pPr>
      <a:lvl4pPr algn="l" rtl="0" eaLnBrk="1" fontAlgn="base" hangingPunct="1">
        <a:spcBef>
          <a:spcPct val="0"/>
        </a:spcBef>
        <a:spcAft>
          <a:spcPct val="0"/>
        </a:spcAft>
        <a:buClr>
          <a:schemeClr val="tx1"/>
        </a:buClr>
        <a:defRPr sz="3200">
          <a:solidFill>
            <a:schemeClr val="tx2"/>
          </a:solidFill>
          <a:latin typeface="Arial" charset="0"/>
        </a:defRPr>
      </a:lvl4pPr>
      <a:lvl5pPr algn="l" rtl="0" eaLnBrk="1" fontAlgn="base" hangingPunct="1">
        <a:spcBef>
          <a:spcPct val="0"/>
        </a:spcBef>
        <a:spcAft>
          <a:spcPct val="0"/>
        </a:spcAft>
        <a:buClr>
          <a:schemeClr val="tx1"/>
        </a:buClr>
        <a:defRPr sz="3200">
          <a:solidFill>
            <a:schemeClr val="tx2"/>
          </a:solidFill>
          <a:latin typeface="Arial" charset="0"/>
        </a:defRPr>
      </a:lvl5pPr>
      <a:lvl6pPr marL="457200" algn="l" rtl="0" eaLnBrk="1" fontAlgn="base" hangingPunct="1">
        <a:spcBef>
          <a:spcPct val="0"/>
        </a:spcBef>
        <a:spcAft>
          <a:spcPct val="0"/>
        </a:spcAft>
        <a:buClr>
          <a:schemeClr val="tx1"/>
        </a:buClr>
        <a:defRPr sz="3200">
          <a:solidFill>
            <a:schemeClr val="tx2"/>
          </a:solidFill>
          <a:latin typeface="Arial" charset="0"/>
        </a:defRPr>
      </a:lvl6pPr>
      <a:lvl7pPr marL="914400" algn="l" rtl="0" eaLnBrk="1" fontAlgn="base" hangingPunct="1">
        <a:spcBef>
          <a:spcPct val="0"/>
        </a:spcBef>
        <a:spcAft>
          <a:spcPct val="0"/>
        </a:spcAft>
        <a:buClr>
          <a:schemeClr val="tx1"/>
        </a:buClr>
        <a:defRPr sz="3200">
          <a:solidFill>
            <a:schemeClr val="tx2"/>
          </a:solidFill>
          <a:latin typeface="Arial" charset="0"/>
        </a:defRPr>
      </a:lvl7pPr>
      <a:lvl8pPr marL="1371600" algn="l" rtl="0" eaLnBrk="1" fontAlgn="base" hangingPunct="1">
        <a:spcBef>
          <a:spcPct val="0"/>
        </a:spcBef>
        <a:spcAft>
          <a:spcPct val="0"/>
        </a:spcAft>
        <a:buClr>
          <a:schemeClr val="tx1"/>
        </a:buClr>
        <a:defRPr sz="3200">
          <a:solidFill>
            <a:schemeClr val="tx2"/>
          </a:solidFill>
          <a:latin typeface="Arial" charset="0"/>
        </a:defRPr>
      </a:lvl8pPr>
      <a:lvl9pPr marL="1828800" algn="l" rtl="0" eaLnBrk="1" fontAlgn="base" hangingPunct="1">
        <a:spcBef>
          <a:spcPct val="0"/>
        </a:spcBef>
        <a:spcAft>
          <a:spcPct val="0"/>
        </a:spcAft>
        <a:buClr>
          <a:schemeClr val="tx1"/>
        </a:buClr>
        <a:defRPr sz="32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Образец заголовка</a:t>
            </a:r>
          </a:p>
        </p:txBody>
      </p:sp>
      <p:sp>
        <p:nvSpPr>
          <p:cNvPr id="57347" name="Rectangle 3"/>
          <p:cNvSpPr>
            <a:spLocks noGrp="1" noChangeArrowheads="1"/>
          </p:cNvSpPr>
          <p:nvPr>
            <p:ph type="body" idx="1"/>
          </p:nvPr>
        </p:nvSpPr>
        <p:spPr bwMode="auto">
          <a:xfrm>
            <a:off x="1905000" y="1447800"/>
            <a:ext cx="6934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endParaRPr lang="en-US"/>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en-US"/>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4DC4E3F9-6414-4A66-BDE7-1167DA39EB6A}"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Lst>
  <p:transition>
    <p:fade thruBlk="1"/>
  </p:transition>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charset="0"/>
        </a:defRPr>
      </a:lvl2pPr>
      <a:lvl3pPr algn="l" rtl="0" eaLnBrk="1" fontAlgn="base" hangingPunct="1">
        <a:spcBef>
          <a:spcPct val="0"/>
        </a:spcBef>
        <a:spcAft>
          <a:spcPct val="0"/>
        </a:spcAft>
        <a:defRPr sz="3800">
          <a:solidFill>
            <a:schemeClr val="tx2"/>
          </a:solidFill>
          <a:latin typeface="Tahoma" charset="0"/>
        </a:defRPr>
      </a:lvl3pPr>
      <a:lvl4pPr algn="l" rtl="0" eaLnBrk="1" fontAlgn="base" hangingPunct="1">
        <a:spcBef>
          <a:spcPct val="0"/>
        </a:spcBef>
        <a:spcAft>
          <a:spcPct val="0"/>
        </a:spcAft>
        <a:defRPr sz="3800">
          <a:solidFill>
            <a:schemeClr val="tx2"/>
          </a:solidFill>
          <a:latin typeface="Tahoma" charset="0"/>
        </a:defRPr>
      </a:lvl4pPr>
      <a:lvl5pPr algn="l" rtl="0" eaLnBrk="1" fontAlgn="base" hangingPunct="1">
        <a:spcBef>
          <a:spcPct val="0"/>
        </a:spcBef>
        <a:spcAft>
          <a:spcPct val="0"/>
        </a:spcAft>
        <a:defRPr sz="3800">
          <a:solidFill>
            <a:schemeClr val="tx2"/>
          </a:solidFill>
          <a:latin typeface="Tahoma" charset="0"/>
        </a:defRPr>
      </a:lvl5pPr>
      <a:lvl6pPr marL="457200" algn="l" rtl="0" eaLnBrk="1" fontAlgn="base" hangingPunct="1">
        <a:spcBef>
          <a:spcPct val="0"/>
        </a:spcBef>
        <a:spcAft>
          <a:spcPct val="0"/>
        </a:spcAft>
        <a:defRPr sz="3800">
          <a:solidFill>
            <a:schemeClr val="tx2"/>
          </a:solidFill>
          <a:latin typeface="Tahoma" charset="0"/>
        </a:defRPr>
      </a:lvl6pPr>
      <a:lvl7pPr marL="914400" algn="l" rtl="0" eaLnBrk="1" fontAlgn="base" hangingPunct="1">
        <a:spcBef>
          <a:spcPct val="0"/>
        </a:spcBef>
        <a:spcAft>
          <a:spcPct val="0"/>
        </a:spcAft>
        <a:defRPr sz="3800">
          <a:solidFill>
            <a:schemeClr val="tx2"/>
          </a:solidFill>
          <a:latin typeface="Tahoma" charset="0"/>
        </a:defRPr>
      </a:lvl7pPr>
      <a:lvl8pPr marL="1371600" algn="l" rtl="0" eaLnBrk="1" fontAlgn="base" hangingPunct="1">
        <a:spcBef>
          <a:spcPct val="0"/>
        </a:spcBef>
        <a:spcAft>
          <a:spcPct val="0"/>
        </a:spcAft>
        <a:defRPr sz="3800">
          <a:solidFill>
            <a:schemeClr val="tx2"/>
          </a:solidFill>
          <a:latin typeface="Tahoma" charset="0"/>
        </a:defRPr>
      </a:lvl8pPr>
      <a:lvl9pPr marL="1828800" algn="l" rtl="0" eaLnBrk="1" fontAlgn="base" hangingPunct="1">
        <a:spcBef>
          <a:spcPct val="0"/>
        </a:spcBef>
        <a:spcAft>
          <a:spcPct val="0"/>
        </a:spcAft>
        <a:defRPr sz="3800">
          <a:solidFill>
            <a:schemeClr val="tx2"/>
          </a:solidFill>
          <a:latin typeface="Tahoma" charset="0"/>
        </a:defRPr>
      </a:lvl9pPr>
    </p:titleStyle>
    <p:body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Образец заголовка</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4DC4E3F9-6414-4A66-BDE7-1167DA39EB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4132" r:id="rId14"/>
    <p:sldLayoutId id="2147484208" r:id="rId15"/>
  </p:sldLayoutIdLst>
  <p:transition>
    <p:fade thruBlk="1"/>
  </p:transition>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4E3F9-6414-4A66-BDE7-1167DA39EB6A}" type="slidenum">
              <a:rPr lang="en-US" smtClean="0"/>
              <a:pPr/>
              <a:t>‹#›</a:t>
            </a:fld>
            <a:endParaRPr lang="en-US"/>
          </a:p>
        </p:txBody>
      </p:sp>
    </p:spTree>
    <p:extLst>
      <p:ext uri="{BB962C8B-B14F-4D97-AF65-F5344CB8AC3E}">
        <p14:creationId xmlns:p14="http://schemas.microsoft.com/office/powerpoint/2010/main" val="3160210077"/>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Lst>
  <p:transition>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1.png"/><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1.png"/><Relationship Id="rId1" Type="http://schemas.openxmlformats.org/officeDocument/2006/relationships/slideLayout" Target="../slideLayouts/slideLayout59.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customXml" Target="../ink/ink1.xml"/><Relationship Id="rId1" Type="http://schemas.openxmlformats.org/officeDocument/2006/relationships/slideLayout" Target="../slideLayouts/slideLayout59.xml"/><Relationship Id="rId6" Type="http://schemas.openxmlformats.org/officeDocument/2006/relationships/customXml" Target="../ink/ink3.xml"/><Relationship Id="rId11" Type="http://schemas.openxmlformats.org/officeDocument/2006/relationships/image" Target="../media/image16.emf"/><Relationship Id="rId5" Type="http://schemas.openxmlformats.org/officeDocument/2006/relationships/image" Target="../media/image13.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1600200"/>
            <a:ext cx="7772400" cy="1066800"/>
          </a:xfrm>
          <a:effectLst>
            <a:innerShdw blurRad="63500" dist="50800" dir="13500000">
              <a:prstClr val="black">
                <a:alpha val="50000"/>
              </a:prstClr>
            </a:innerShdw>
          </a:effectLst>
        </p:spPr>
        <p:txBody>
          <a:bodyPr>
            <a:noAutofit/>
          </a:bodyPr>
          <a:lstStyle/>
          <a:p>
            <a:r>
              <a:rPr lang="uk-UA" sz="3800" b="1" dirty="0">
                <a:solidFill>
                  <a:srgbClr val="800000"/>
                </a:solidFill>
                <a:effectLst>
                  <a:outerShdw blurRad="38100" dist="38100" dir="2700000" algn="tl">
                    <a:srgbClr val="000000">
                      <a:alpha val="43137"/>
                    </a:srgbClr>
                  </a:outerShdw>
                </a:effectLst>
              </a:rPr>
              <a:t>ВПРОВАДЖЕННЯ М-ТЕСТУ В УКРАЇНІ </a:t>
            </a:r>
            <a:r>
              <a:rPr lang="uk-UA" sz="3200" b="1" dirty="0">
                <a:solidFill>
                  <a:srgbClr val="800000"/>
                </a:solidFill>
                <a:effectLst/>
              </a:rPr>
              <a:t>ТА ПРИКЛАДИ ЗАСТОСУВАННЯ</a:t>
            </a:r>
            <a:endParaRPr lang="en-US" sz="3200" b="1" dirty="0">
              <a:solidFill>
                <a:srgbClr val="800000"/>
              </a:solidFill>
            </a:endParaRPr>
          </a:p>
        </p:txBody>
      </p:sp>
      <p:sp>
        <p:nvSpPr>
          <p:cNvPr id="3" name="Подзаголовок 2"/>
          <p:cNvSpPr>
            <a:spLocks noGrp="1"/>
          </p:cNvSpPr>
          <p:nvPr>
            <p:ph type="subTitle" idx="1"/>
          </p:nvPr>
        </p:nvSpPr>
        <p:spPr>
          <a:xfrm>
            <a:off x="571500" y="4800600"/>
            <a:ext cx="8305800" cy="1447800"/>
          </a:xfrm>
        </p:spPr>
        <p:txBody>
          <a:bodyPr>
            <a:noAutofit/>
          </a:bodyPr>
          <a:lstStyle/>
          <a:p>
            <a:pPr>
              <a:spcBef>
                <a:spcPts val="0"/>
              </a:spcBef>
            </a:pPr>
            <a:r>
              <a:rPr lang="ru-RU" sz="1800" b="1" dirty="0" err="1">
                <a:solidFill>
                  <a:schemeClr val="tx2">
                    <a:lumMod val="75000"/>
                  </a:schemeClr>
                </a:solidFill>
              </a:rPr>
              <a:t>Семінар</a:t>
            </a:r>
            <a:r>
              <a:rPr lang="ru-RU" sz="1800" b="1" dirty="0">
                <a:solidFill>
                  <a:schemeClr val="tx2">
                    <a:lumMod val="75000"/>
                  </a:schemeClr>
                </a:solidFill>
              </a:rPr>
              <a:t> </a:t>
            </a:r>
            <a:r>
              <a:rPr lang="ru-RU" sz="1800" b="1" dirty="0" err="1">
                <a:solidFill>
                  <a:schemeClr val="tx2">
                    <a:lumMod val="75000"/>
                  </a:schemeClr>
                </a:solidFill>
              </a:rPr>
              <a:t>із</a:t>
            </a:r>
            <a:r>
              <a:rPr lang="ru-RU" sz="1800" b="1" dirty="0">
                <a:solidFill>
                  <a:schemeClr val="tx2">
                    <a:lumMod val="75000"/>
                  </a:schemeClr>
                </a:solidFill>
              </a:rPr>
              <a:t> </a:t>
            </a:r>
            <a:r>
              <a:rPr lang="ru-RU" sz="1800" b="1" dirty="0" err="1">
                <a:solidFill>
                  <a:schemeClr val="tx2">
                    <a:lumMod val="75000"/>
                  </a:schemeClr>
                </a:solidFill>
              </a:rPr>
              <a:t>впровадження</a:t>
            </a:r>
            <a:r>
              <a:rPr lang="ru-RU" sz="1800" b="1" dirty="0">
                <a:solidFill>
                  <a:schemeClr val="tx2">
                    <a:lumMod val="75000"/>
                  </a:schemeClr>
                </a:solidFill>
              </a:rPr>
              <a:t> </a:t>
            </a:r>
            <a:r>
              <a:rPr lang="ru-RU" sz="1800" b="1" dirty="0" err="1">
                <a:solidFill>
                  <a:schemeClr val="tx2">
                    <a:lumMod val="75000"/>
                  </a:schemeClr>
                </a:solidFill>
              </a:rPr>
              <a:t>змін</a:t>
            </a:r>
            <a:r>
              <a:rPr lang="ru-RU" sz="1800" b="1" dirty="0">
                <a:solidFill>
                  <a:schemeClr val="tx2">
                    <a:lumMod val="75000"/>
                  </a:schemeClr>
                </a:solidFill>
              </a:rPr>
              <a:t> до Постанови КМУ </a:t>
            </a:r>
            <a:r>
              <a:rPr lang="ru-RU" sz="1800" b="1" dirty="0" err="1">
                <a:solidFill>
                  <a:schemeClr val="tx2">
                    <a:lumMod val="75000"/>
                  </a:schemeClr>
                </a:solidFill>
              </a:rPr>
              <a:t>від</a:t>
            </a:r>
            <a:r>
              <a:rPr lang="ru-RU" sz="1800" b="1" dirty="0">
                <a:solidFill>
                  <a:schemeClr val="tx2">
                    <a:lumMod val="75000"/>
                  </a:schemeClr>
                </a:solidFill>
              </a:rPr>
              <a:t> 11 </a:t>
            </a:r>
            <a:r>
              <a:rPr lang="ru-RU" sz="1800" b="1" dirty="0" err="1">
                <a:solidFill>
                  <a:schemeClr val="tx2">
                    <a:lumMod val="75000"/>
                  </a:schemeClr>
                </a:solidFill>
              </a:rPr>
              <a:t>березня</a:t>
            </a:r>
            <a:r>
              <a:rPr lang="ru-RU" sz="1800" b="1" dirty="0">
                <a:solidFill>
                  <a:schemeClr val="tx2">
                    <a:lumMod val="75000"/>
                  </a:schemeClr>
                </a:solidFill>
              </a:rPr>
              <a:t> 2004 р. № 308 «Про </a:t>
            </a:r>
            <a:r>
              <a:rPr lang="ru-RU" sz="1800" b="1" dirty="0" err="1">
                <a:solidFill>
                  <a:schemeClr val="tx2">
                    <a:lumMod val="75000"/>
                  </a:schemeClr>
                </a:solidFill>
              </a:rPr>
              <a:t>затвердження</a:t>
            </a:r>
            <a:r>
              <a:rPr lang="ru-RU" sz="1800" b="1" dirty="0">
                <a:solidFill>
                  <a:schemeClr val="tx2">
                    <a:lumMod val="75000"/>
                  </a:schemeClr>
                </a:solidFill>
              </a:rPr>
              <a:t> методик </a:t>
            </a:r>
            <a:r>
              <a:rPr lang="ru-RU" sz="1800" b="1" dirty="0" err="1">
                <a:solidFill>
                  <a:schemeClr val="tx2">
                    <a:lumMod val="75000"/>
                  </a:schemeClr>
                </a:solidFill>
              </a:rPr>
              <a:t>проведення</a:t>
            </a:r>
            <a:r>
              <a:rPr lang="ru-RU" sz="1800" b="1" dirty="0">
                <a:solidFill>
                  <a:schemeClr val="tx2">
                    <a:lumMod val="75000"/>
                  </a:schemeClr>
                </a:solidFill>
              </a:rPr>
              <a:t> </a:t>
            </a:r>
            <a:r>
              <a:rPr lang="ru-RU" sz="1800" b="1" dirty="0" err="1">
                <a:solidFill>
                  <a:schemeClr val="tx2">
                    <a:lumMod val="75000"/>
                  </a:schemeClr>
                </a:solidFill>
              </a:rPr>
              <a:t>аналізу</a:t>
            </a:r>
            <a:r>
              <a:rPr lang="ru-RU" sz="1800" b="1" dirty="0">
                <a:solidFill>
                  <a:schemeClr val="tx2">
                    <a:lumMod val="75000"/>
                  </a:schemeClr>
                </a:solidFill>
              </a:rPr>
              <a:t> </a:t>
            </a:r>
            <a:r>
              <a:rPr lang="ru-RU" sz="1800" b="1" dirty="0" err="1">
                <a:solidFill>
                  <a:schemeClr val="tx2">
                    <a:lumMod val="75000"/>
                  </a:schemeClr>
                </a:solidFill>
              </a:rPr>
              <a:t>впливу</a:t>
            </a:r>
            <a:r>
              <a:rPr lang="ru-RU" sz="1800" b="1" dirty="0">
                <a:solidFill>
                  <a:schemeClr val="tx2">
                    <a:lumMod val="75000"/>
                  </a:schemeClr>
                </a:solidFill>
              </a:rPr>
              <a:t> та </a:t>
            </a:r>
            <a:r>
              <a:rPr lang="ru-RU" sz="1800" b="1" dirty="0" err="1">
                <a:solidFill>
                  <a:schemeClr val="tx2">
                    <a:lumMod val="75000"/>
                  </a:schemeClr>
                </a:solidFill>
              </a:rPr>
              <a:t>відстеження</a:t>
            </a:r>
            <a:r>
              <a:rPr lang="ru-RU" sz="1800" b="1" dirty="0">
                <a:solidFill>
                  <a:schemeClr val="tx2">
                    <a:lumMod val="75000"/>
                  </a:schemeClr>
                </a:solidFill>
              </a:rPr>
              <a:t> </a:t>
            </a:r>
            <a:r>
              <a:rPr lang="ru-RU" sz="1800" b="1" dirty="0" err="1">
                <a:solidFill>
                  <a:schemeClr val="tx2">
                    <a:lumMod val="75000"/>
                  </a:schemeClr>
                </a:solidFill>
              </a:rPr>
              <a:t>результативності</a:t>
            </a:r>
            <a:r>
              <a:rPr lang="ru-RU" sz="1800" b="1" dirty="0">
                <a:solidFill>
                  <a:schemeClr val="tx2">
                    <a:lumMod val="75000"/>
                  </a:schemeClr>
                </a:solidFill>
              </a:rPr>
              <a:t> регуляторного акту»</a:t>
            </a:r>
          </a:p>
          <a:p>
            <a:pPr>
              <a:spcBef>
                <a:spcPts val="0"/>
              </a:spcBef>
            </a:pPr>
            <a:r>
              <a:rPr lang="ru-RU" sz="1800" b="1" dirty="0">
                <a:solidFill>
                  <a:schemeClr val="tx2">
                    <a:lumMod val="75000"/>
                  </a:schemeClr>
                </a:solidFill>
              </a:rPr>
              <a:t>	</a:t>
            </a:r>
          </a:p>
          <a:p>
            <a:pPr>
              <a:spcBef>
                <a:spcPts val="0"/>
              </a:spcBef>
            </a:pPr>
            <a:r>
              <a:rPr lang="uk-UA" sz="1800" b="1" dirty="0">
                <a:solidFill>
                  <a:schemeClr val="tx2">
                    <a:lumMod val="75000"/>
                  </a:schemeClr>
                </a:solidFill>
              </a:rPr>
              <a:t>Дніпро - Запоріжжя</a:t>
            </a:r>
            <a:endParaRPr lang="ru-RU" sz="1800" b="1" dirty="0">
              <a:solidFill>
                <a:schemeClr val="tx2">
                  <a:lumMod val="75000"/>
                </a:schemeClr>
              </a:solidFill>
            </a:endParaRPr>
          </a:p>
          <a:p>
            <a:pPr>
              <a:spcBef>
                <a:spcPts val="0"/>
              </a:spcBef>
            </a:pPr>
            <a:r>
              <a:rPr lang="ru-RU" sz="1800" b="1" dirty="0">
                <a:solidFill>
                  <a:schemeClr val="tx2">
                    <a:lumMod val="75000"/>
                  </a:schemeClr>
                </a:solidFill>
              </a:rPr>
              <a:t>31 </a:t>
            </a:r>
            <a:r>
              <a:rPr lang="ru-RU" sz="1800" b="1" dirty="0" err="1">
                <a:solidFill>
                  <a:schemeClr val="tx2">
                    <a:lumMod val="75000"/>
                  </a:schemeClr>
                </a:solidFill>
              </a:rPr>
              <a:t>жовтня</a:t>
            </a:r>
            <a:r>
              <a:rPr lang="ru-RU" sz="1800" b="1" dirty="0">
                <a:solidFill>
                  <a:schemeClr val="tx2">
                    <a:lumMod val="75000"/>
                  </a:schemeClr>
                </a:solidFill>
              </a:rPr>
              <a:t> – 01 листопада 2016 року</a:t>
            </a:r>
            <a:endParaRPr lang="en-US" sz="1800" b="1" dirty="0">
              <a:solidFill>
                <a:schemeClr val="accent1">
                  <a:lumMod val="50000"/>
                </a:schemeClr>
              </a:solidFill>
              <a:latin typeface="Calibri" pitchFamily="34" charset="0"/>
            </a:endParaRPr>
          </a:p>
        </p:txBody>
      </p:sp>
      <p:sp>
        <p:nvSpPr>
          <p:cNvPr id="4" name="TextBox 3"/>
          <p:cNvSpPr txBox="1"/>
          <p:nvPr/>
        </p:nvSpPr>
        <p:spPr>
          <a:xfrm>
            <a:off x="609600" y="3111668"/>
            <a:ext cx="8229600" cy="1015663"/>
          </a:xfrm>
          <a:prstGeom prst="rect">
            <a:avLst/>
          </a:prstGeom>
          <a:noFill/>
        </p:spPr>
        <p:txBody>
          <a:bodyPr wrap="square" rtlCol="0">
            <a:spAutoFit/>
          </a:bodyPr>
          <a:lstStyle/>
          <a:p>
            <a:pPr algn="ctr"/>
            <a:r>
              <a:rPr lang="ru-RU" sz="2400" b="1" dirty="0" err="1">
                <a:solidFill>
                  <a:schemeClr val="tx2">
                    <a:lumMod val="75000"/>
                  </a:schemeClr>
                </a:solidFill>
              </a:rPr>
              <a:t>Ляпін</a:t>
            </a:r>
            <a:r>
              <a:rPr lang="ru-RU" sz="2400" b="1" dirty="0">
                <a:solidFill>
                  <a:schemeClr val="tx2">
                    <a:lumMod val="75000"/>
                  </a:schemeClr>
                </a:solidFill>
              </a:rPr>
              <a:t> </a:t>
            </a:r>
            <a:r>
              <a:rPr lang="ru-RU" sz="2400" b="1" dirty="0" err="1">
                <a:solidFill>
                  <a:schemeClr val="tx2">
                    <a:lumMod val="75000"/>
                  </a:schemeClr>
                </a:solidFill>
              </a:rPr>
              <a:t>Дмитро</a:t>
            </a:r>
            <a:r>
              <a:rPr lang="ru-RU" sz="2400" b="1" dirty="0">
                <a:solidFill>
                  <a:schemeClr val="tx2">
                    <a:lumMod val="75000"/>
                  </a:schemeClr>
                </a:solidFill>
              </a:rPr>
              <a:t> Вадимович</a:t>
            </a:r>
            <a:br>
              <a:rPr lang="en-US" sz="2800" b="1" dirty="0">
                <a:solidFill>
                  <a:schemeClr val="tx2">
                    <a:lumMod val="75000"/>
                  </a:schemeClr>
                </a:solidFill>
              </a:rPr>
            </a:br>
            <a:r>
              <a:rPr lang="ru-RU" dirty="0">
                <a:solidFill>
                  <a:schemeClr val="tx2">
                    <a:lumMod val="75000"/>
                  </a:schemeClr>
                </a:solidFill>
              </a:rPr>
              <a:t>к.т.н., </a:t>
            </a:r>
            <a:r>
              <a:rPr lang="ru-RU" dirty="0" err="1">
                <a:solidFill>
                  <a:schemeClr val="tx2">
                    <a:lumMod val="75000"/>
                  </a:schemeClr>
                </a:solidFill>
              </a:rPr>
              <a:t>заслужений</a:t>
            </a:r>
            <a:r>
              <a:rPr lang="ru-RU" dirty="0">
                <a:solidFill>
                  <a:schemeClr val="tx2">
                    <a:lumMod val="75000"/>
                  </a:schemeClr>
                </a:solidFill>
              </a:rPr>
              <a:t> </a:t>
            </a:r>
            <a:r>
              <a:rPr lang="ru-RU" dirty="0" err="1">
                <a:solidFill>
                  <a:schemeClr val="tx2">
                    <a:lumMod val="75000"/>
                  </a:schemeClr>
                </a:solidFill>
              </a:rPr>
              <a:t>економіст</a:t>
            </a:r>
            <a:r>
              <a:rPr lang="ru-RU" dirty="0">
                <a:solidFill>
                  <a:schemeClr val="tx2">
                    <a:lumMod val="75000"/>
                  </a:schemeClr>
                </a:solidFill>
              </a:rPr>
              <a:t> </a:t>
            </a:r>
            <a:r>
              <a:rPr lang="ru-RU" dirty="0" err="1">
                <a:solidFill>
                  <a:schemeClr val="tx2">
                    <a:lumMod val="75000"/>
                  </a:schemeClr>
                </a:solidFill>
              </a:rPr>
              <a:t>України</a:t>
            </a:r>
            <a:r>
              <a:rPr lang="ru-RU" dirty="0">
                <a:solidFill>
                  <a:schemeClr val="tx2">
                    <a:lumMod val="75000"/>
                  </a:schemeClr>
                </a:solidFill>
              </a:rPr>
              <a:t>, </a:t>
            </a:r>
            <a:br>
              <a:rPr lang="en-US" dirty="0">
                <a:solidFill>
                  <a:schemeClr val="tx2">
                    <a:lumMod val="75000"/>
                  </a:schemeClr>
                </a:solidFill>
              </a:rPr>
            </a:br>
            <a:r>
              <a:rPr lang="ru-RU" dirty="0">
                <a:solidFill>
                  <a:schemeClr val="tx2">
                    <a:lumMod val="75000"/>
                  </a:schemeClr>
                </a:solidFill>
              </a:rPr>
              <a:t>ст. </a:t>
            </a:r>
            <a:r>
              <a:rPr lang="ru-RU" dirty="0" err="1">
                <a:solidFill>
                  <a:schemeClr val="tx2">
                    <a:lumMod val="75000"/>
                  </a:schemeClr>
                </a:solidFill>
              </a:rPr>
              <a:t>науковий</a:t>
            </a:r>
            <a:r>
              <a:rPr lang="ru-RU" dirty="0">
                <a:solidFill>
                  <a:schemeClr val="tx2">
                    <a:lumMod val="75000"/>
                  </a:schemeClr>
                </a:solidFill>
              </a:rPr>
              <a:t> </a:t>
            </a:r>
            <a:r>
              <a:rPr lang="ru-RU" dirty="0" err="1">
                <a:solidFill>
                  <a:schemeClr val="tx2">
                    <a:lumMod val="75000"/>
                  </a:schemeClr>
                </a:solidFill>
              </a:rPr>
              <a:t>співробітник</a:t>
            </a:r>
            <a:r>
              <a:rPr lang="ru-RU" dirty="0">
                <a:solidFill>
                  <a:schemeClr val="tx2">
                    <a:lumMod val="75000"/>
                  </a:schemeClr>
                </a:solidFill>
              </a:rPr>
              <a:t> </a:t>
            </a:r>
            <a:r>
              <a:rPr lang="ru-RU" dirty="0" err="1">
                <a:solidFill>
                  <a:schemeClr val="tx2">
                    <a:lumMod val="75000"/>
                  </a:schemeClr>
                </a:solidFill>
              </a:rPr>
              <a:t>Національного</a:t>
            </a:r>
            <a:r>
              <a:rPr lang="ru-RU" dirty="0">
                <a:solidFill>
                  <a:schemeClr val="tx2">
                    <a:lumMod val="75000"/>
                  </a:schemeClr>
                </a:solidFill>
              </a:rPr>
              <a:t> </a:t>
            </a:r>
            <a:r>
              <a:rPr lang="ru-RU" dirty="0" err="1">
                <a:solidFill>
                  <a:schemeClr val="tx2">
                    <a:lumMod val="75000"/>
                  </a:schemeClr>
                </a:solidFill>
              </a:rPr>
              <a:t>інституту</a:t>
            </a:r>
            <a:r>
              <a:rPr lang="ru-RU" dirty="0">
                <a:solidFill>
                  <a:schemeClr val="tx2">
                    <a:lumMod val="75000"/>
                  </a:schemeClr>
                </a:solidFill>
              </a:rPr>
              <a:t> </a:t>
            </a:r>
            <a:r>
              <a:rPr lang="ru-RU" dirty="0" err="1">
                <a:solidFill>
                  <a:schemeClr val="tx2">
                    <a:lumMod val="75000"/>
                  </a:schemeClr>
                </a:solidFill>
              </a:rPr>
              <a:t>стратегічних</a:t>
            </a:r>
            <a:r>
              <a:rPr lang="ru-RU" dirty="0">
                <a:solidFill>
                  <a:schemeClr val="tx2">
                    <a:lumMod val="75000"/>
                  </a:schemeClr>
                </a:solidFill>
              </a:rPr>
              <a:t> </a:t>
            </a:r>
            <a:r>
              <a:rPr lang="ru-RU" dirty="0" err="1">
                <a:solidFill>
                  <a:schemeClr val="tx2">
                    <a:lumMod val="75000"/>
                  </a:schemeClr>
                </a:solidFill>
              </a:rPr>
              <a:t>досліджень</a:t>
            </a:r>
            <a:endParaRPr lang="ru-RU" dirty="0"/>
          </a:p>
        </p:txBody>
      </p:sp>
    </p:spTree>
    <p:extLst>
      <p:ext uri="{BB962C8B-B14F-4D97-AF65-F5344CB8AC3E}">
        <p14:creationId xmlns:p14="http://schemas.microsoft.com/office/powerpoint/2010/main" val="988054584"/>
      </p:ext>
    </p:extLst>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prstGeom prst="rect">
            <a:avLst/>
          </a:prstGeom>
        </p:spPr>
        <p:txBody>
          <a:bodyPr/>
          <a:lstStyle/>
          <a:p>
            <a:fld id="{4DC4E3F9-6414-4A66-BDE7-1167DA39EB6A}" type="slidenum">
              <a:rPr lang="en-US" smtClean="0"/>
              <a:pPr/>
              <a:t>10</a:t>
            </a:fld>
            <a:endParaRPr lang="en-US"/>
          </a:p>
        </p:txBody>
      </p:sp>
      <p:sp>
        <p:nvSpPr>
          <p:cNvPr id="9" name="TextBox 5"/>
          <p:cNvSpPr txBox="1"/>
          <p:nvPr/>
        </p:nvSpPr>
        <p:spPr>
          <a:xfrm>
            <a:off x="304800" y="1314736"/>
            <a:ext cx="8686800" cy="769441"/>
          </a:xfrm>
          <a:prstGeom prst="rect">
            <a:avLst/>
          </a:prstGeom>
          <a:solidFill>
            <a:sysClr val="window" lastClr="FFFFFF"/>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2400" b="1" dirty="0"/>
              <a:t>ЧАСТКА </a:t>
            </a:r>
            <a:r>
              <a:rPr lang="en-US" sz="2400" b="1" dirty="0"/>
              <a:t>SME </a:t>
            </a:r>
            <a:r>
              <a:rPr lang="ru-RU" sz="2400" b="1" dirty="0"/>
              <a:t>В ОБСЯГУ РЕАЛІЗОВАНОЇ ПРОДУКЦІЇ </a:t>
            </a:r>
            <a:r>
              <a:rPr lang="ru-RU" sz="2000" b="1" dirty="0"/>
              <a:t>(</a:t>
            </a:r>
            <a:r>
              <a:rPr lang="ru-RU" sz="2000" b="1" dirty="0" err="1"/>
              <a:t>товарів</a:t>
            </a:r>
            <a:r>
              <a:rPr lang="ru-RU" sz="2000" b="1" dirty="0"/>
              <a:t>, </a:t>
            </a:r>
            <a:r>
              <a:rPr lang="ru-RU" sz="2000" b="1" dirty="0" err="1"/>
              <a:t>робіт</a:t>
            </a:r>
            <a:r>
              <a:rPr lang="ru-RU" sz="2000" b="1" dirty="0"/>
              <a:t>, </a:t>
            </a:r>
            <a:r>
              <a:rPr lang="ru-RU" sz="2000" b="1" dirty="0" err="1"/>
              <a:t>послуг</a:t>
            </a:r>
            <a:r>
              <a:rPr lang="ru-RU" sz="2000" b="1" dirty="0"/>
              <a:t>)</a:t>
            </a:r>
            <a:r>
              <a:rPr lang="ru-RU" sz="2000" dirty="0"/>
              <a:t>,</a:t>
            </a:r>
            <a:r>
              <a:rPr lang="ru-RU" sz="2000" b="1" dirty="0"/>
              <a:t> </a:t>
            </a:r>
            <a:r>
              <a:rPr lang="ru-RU" sz="2000" dirty="0"/>
              <a:t>д</a:t>
            </a:r>
            <a:r>
              <a:rPr lang="uk-UA" sz="2000" dirty="0"/>
              <a:t>ані Державної служби статистики України</a:t>
            </a:r>
            <a:endParaRPr lang="en-US" sz="2000" dirty="0"/>
          </a:p>
        </p:txBody>
      </p:sp>
      <p:graphicFrame>
        <p:nvGraphicFramePr>
          <p:cNvPr id="12" name="Диаграмма 11"/>
          <p:cNvGraphicFramePr/>
          <p:nvPr>
            <p:extLst>
              <p:ext uri="{D42A27DB-BD31-4B8C-83A1-F6EECF244321}">
                <p14:modId xmlns:p14="http://schemas.microsoft.com/office/powerpoint/2010/main" val="2749618594"/>
              </p:ext>
            </p:extLst>
          </p:nvPr>
        </p:nvGraphicFramePr>
        <p:xfrm>
          <a:off x="533400" y="2209800"/>
          <a:ext cx="81534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prstGeom prst="rect">
            <a:avLst/>
          </a:prstGeom>
        </p:spPr>
        <p:txBody>
          <a:bodyPr/>
          <a:lstStyle/>
          <a:p>
            <a:fld id="{4DC4E3F9-6414-4A66-BDE7-1167DA39EB6A}" type="slidenum">
              <a:rPr lang="en-US" smtClean="0"/>
              <a:pPr/>
              <a:t>11</a:t>
            </a:fld>
            <a:endParaRPr lang="en-US"/>
          </a:p>
        </p:txBody>
      </p:sp>
      <p:graphicFrame>
        <p:nvGraphicFramePr>
          <p:cNvPr id="8" name="Диаграмма 7"/>
          <p:cNvGraphicFramePr/>
          <p:nvPr>
            <p:extLst>
              <p:ext uri="{D42A27DB-BD31-4B8C-83A1-F6EECF244321}">
                <p14:modId xmlns:p14="http://schemas.microsoft.com/office/powerpoint/2010/main" val="1061862629"/>
              </p:ext>
            </p:extLst>
          </p:nvPr>
        </p:nvGraphicFramePr>
        <p:xfrm>
          <a:off x="228600" y="1371600"/>
          <a:ext cx="4371975"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953000" y="1828800"/>
            <a:ext cx="3886200" cy="2862322"/>
          </a:xfrm>
          <a:prstGeom prst="rect">
            <a:avLst/>
          </a:prstGeom>
          <a:solidFill>
            <a:schemeClr val="bg1"/>
          </a:solidFill>
        </p:spPr>
        <p:txBody>
          <a:bodyPr wrap="square" rtlCol="0">
            <a:spAutoFit/>
          </a:bodyPr>
          <a:lstStyle/>
          <a:p>
            <a:pPr algn="ctr"/>
            <a:r>
              <a:rPr lang="uk-UA" sz="2400" b="1" dirty="0"/>
              <a:t>ЩОДО </a:t>
            </a:r>
            <a:r>
              <a:rPr lang="ru-RU" sz="2400" b="1" dirty="0"/>
              <a:t>ЗБОРУ ПОДАТКІВ І ЗБОРІВ </a:t>
            </a:r>
            <a:r>
              <a:rPr lang="ru-RU" sz="2000" b="1" dirty="0"/>
              <a:t>(ОБОВ'ЯЗКОВИХ ПЛАТЕЖІВ) ДО ЗВЕДЕНОГО БЮДЖЕТУ УКРАЇНИ  </a:t>
            </a:r>
            <a:r>
              <a:rPr lang="uk-UA" sz="2000" b="1" dirty="0"/>
              <a:t>ЗА РОЗМІРАМИ </a:t>
            </a:r>
            <a:r>
              <a:rPr lang="uk-UA" sz="2000" b="1" dirty="0" err="1"/>
              <a:t>СУБ</a:t>
            </a:r>
            <a:r>
              <a:rPr lang="en-US" sz="2000" b="1" dirty="0"/>
              <a:t>’</a:t>
            </a:r>
            <a:r>
              <a:rPr lang="uk-UA" sz="2000" b="1" dirty="0"/>
              <a:t>ЄКТІВ ГОСПОДАРЮВАННЯ</a:t>
            </a:r>
          </a:p>
          <a:p>
            <a:pPr algn="ctr"/>
            <a:endParaRPr lang="uk-UA" sz="2000" b="1" dirty="0"/>
          </a:p>
          <a:p>
            <a:pPr algn="ctr"/>
            <a:r>
              <a:rPr lang="uk-UA" sz="1600" dirty="0"/>
              <a:t>(за даними Державної Фіскальної Служби України)</a:t>
            </a:r>
            <a:endParaRPr lang="en-US" sz="1600" dirty="0"/>
          </a:p>
        </p:txBody>
      </p:sp>
    </p:spTree>
  </p:cSld>
  <p:clrMapOvr>
    <a:masterClrMapping/>
  </p:clrMapOvr>
  <p:transition spd="slow">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DC4E3F9-6414-4A66-BDE7-1167DA39EB6A}" type="slidenum">
              <a:rPr lang="en-US" smtClean="0"/>
              <a:pPr/>
              <a:t>12</a:t>
            </a:fld>
            <a:endParaRPr lang="en-US"/>
          </a:p>
        </p:txBody>
      </p:sp>
      <p:pic>
        <p:nvPicPr>
          <p:cNvPr id="5" name="Рисунок 4"/>
          <p:cNvPicPr>
            <a:picLocks noChangeAspect="1"/>
          </p:cNvPicPr>
          <p:nvPr/>
        </p:nvPicPr>
        <p:blipFill>
          <a:blip r:embed="rId2"/>
          <a:stretch>
            <a:fillRect/>
          </a:stretch>
        </p:blipFill>
        <p:spPr>
          <a:xfrm>
            <a:off x="259896" y="1447800"/>
            <a:ext cx="6961085" cy="5029200"/>
          </a:xfrm>
          <a:prstGeom prst="rect">
            <a:avLst/>
          </a:prstGeom>
        </p:spPr>
      </p:pic>
      <p:cxnSp>
        <p:nvCxnSpPr>
          <p:cNvPr id="7" name="Прямая соединительная линия 6"/>
          <p:cNvCxnSpPr/>
          <p:nvPr/>
        </p:nvCxnSpPr>
        <p:spPr>
          <a:xfrm>
            <a:off x="2895600" y="2286000"/>
            <a:ext cx="3048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Прямая соединительная линия 8"/>
          <p:cNvCxnSpPr/>
          <p:nvPr/>
        </p:nvCxnSpPr>
        <p:spPr>
          <a:xfrm>
            <a:off x="259896" y="2667000"/>
            <a:ext cx="537890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Прямая соединительная линия 10"/>
          <p:cNvCxnSpPr/>
          <p:nvPr/>
        </p:nvCxnSpPr>
        <p:spPr>
          <a:xfrm>
            <a:off x="259896" y="3048000"/>
            <a:ext cx="499790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4762500" y="1447800"/>
            <a:ext cx="1752600" cy="369332"/>
          </a:xfrm>
          <a:prstGeom prst="rect">
            <a:avLst/>
          </a:prstGeom>
          <a:noFill/>
        </p:spPr>
        <p:txBody>
          <a:bodyPr wrap="square" rtlCol="0">
            <a:spAutoFit/>
          </a:bodyPr>
          <a:lstStyle/>
          <a:p>
            <a:r>
              <a:rPr lang="uk-UA" dirty="0"/>
              <a:t>12.10.2016</a:t>
            </a:r>
            <a:endParaRPr lang="en-US" dirty="0"/>
          </a:p>
        </p:txBody>
      </p:sp>
    </p:spTree>
    <p:extLst>
      <p:ext uri="{BB962C8B-B14F-4D97-AF65-F5344CB8AC3E}">
        <p14:creationId xmlns:p14="http://schemas.microsoft.com/office/powerpoint/2010/main" val="34717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25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50" fill="hold"/>
                                        <p:tgtEl>
                                          <p:spTgt spid="11"/>
                                        </p:tgtEl>
                                        <p:attrNameLst>
                                          <p:attrName>ppt_x</p:attrName>
                                        </p:attrNameLst>
                                      </p:cBhvr>
                                      <p:tavLst>
                                        <p:tav tm="0">
                                          <p:val>
                                            <p:strVal val="#ppt_x"/>
                                          </p:val>
                                        </p:tav>
                                        <p:tav tm="100000">
                                          <p:val>
                                            <p:strVal val="#ppt_x"/>
                                          </p:val>
                                        </p:tav>
                                      </p:tavLst>
                                    </p:anim>
                                    <p:anim calcmode="lin" valueType="num">
                                      <p:cBhvr additive="base">
                                        <p:cTn id="18"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DC4E3F9-6414-4A66-BDE7-1167DA39EB6A}" type="slidenum">
              <a:rPr lang="en-US" smtClean="0"/>
              <a:pPr/>
              <a:t>13</a:t>
            </a:fld>
            <a:endParaRPr lang="en-US"/>
          </a:p>
        </p:txBody>
      </p:sp>
      <p:pic>
        <p:nvPicPr>
          <p:cNvPr id="5" name="Рисунок 4"/>
          <p:cNvPicPr>
            <a:picLocks noChangeAspect="1"/>
          </p:cNvPicPr>
          <p:nvPr/>
        </p:nvPicPr>
        <p:blipFill>
          <a:blip r:embed="rId2"/>
          <a:stretch>
            <a:fillRect/>
          </a:stretch>
        </p:blipFill>
        <p:spPr>
          <a:xfrm>
            <a:off x="259897" y="1447800"/>
            <a:ext cx="2559504" cy="1849174"/>
          </a:xfrm>
          <a:prstGeom prst="rect">
            <a:avLst/>
          </a:prstGeom>
        </p:spPr>
      </p:pic>
      <p:sp>
        <p:nvSpPr>
          <p:cNvPr id="2" name="TextBox 1"/>
          <p:cNvSpPr txBox="1"/>
          <p:nvPr/>
        </p:nvSpPr>
        <p:spPr>
          <a:xfrm>
            <a:off x="2819401" y="1300424"/>
            <a:ext cx="6172199" cy="2585323"/>
          </a:xfrm>
          <a:prstGeom prst="rect">
            <a:avLst/>
          </a:prstGeom>
          <a:noFill/>
        </p:spPr>
        <p:txBody>
          <a:bodyPr wrap="square" rtlCol="0">
            <a:spAutoFit/>
          </a:bodyPr>
          <a:lstStyle/>
          <a:p>
            <a:r>
              <a:rPr lang="ru-RU" dirty="0" err="1"/>
              <a:t>Податковий</a:t>
            </a:r>
            <a:r>
              <a:rPr lang="ru-RU" dirty="0"/>
              <a:t> кодекс </a:t>
            </a:r>
            <a:r>
              <a:rPr lang="ru-RU" dirty="0" err="1"/>
              <a:t>України</a:t>
            </a:r>
            <a:r>
              <a:rPr lang="ru-RU" dirty="0"/>
              <a:t>.</a:t>
            </a:r>
          </a:p>
          <a:p>
            <a:r>
              <a:rPr lang="ru-RU" dirty="0" err="1"/>
              <a:t>Стаття</a:t>
            </a:r>
            <a:r>
              <a:rPr lang="ru-RU" dirty="0"/>
              <a:t> 14.1.24 – «</a:t>
            </a:r>
            <a:r>
              <a:rPr lang="ru-RU" b="1" dirty="0"/>
              <a:t>великий </a:t>
            </a:r>
            <a:r>
              <a:rPr lang="ru-RU" b="1" dirty="0" err="1"/>
              <a:t>платник</a:t>
            </a:r>
            <a:r>
              <a:rPr lang="ru-RU" b="1" dirty="0"/>
              <a:t> </a:t>
            </a:r>
            <a:r>
              <a:rPr lang="ru-RU" b="1" dirty="0" err="1"/>
              <a:t>податків</a:t>
            </a:r>
            <a:r>
              <a:rPr lang="ru-RU" b="1" dirty="0"/>
              <a:t> </a:t>
            </a:r>
            <a:r>
              <a:rPr lang="ru-RU" dirty="0"/>
              <a:t>- </a:t>
            </a:r>
            <a:r>
              <a:rPr lang="ru-RU" b="1" dirty="0" err="1"/>
              <a:t>юридична</a:t>
            </a:r>
            <a:r>
              <a:rPr lang="ru-RU" b="1" dirty="0"/>
              <a:t> особа, у </a:t>
            </a:r>
            <a:r>
              <a:rPr lang="ru-RU" b="1" dirty="0" err="1"/>
              <a:t>якої</a:t>
            </a:r>
            <a:r>
              <a:rPr lang="ru-RU" b="1" dirty="0"/>
              <a:t> </a:t>
            </a:r>
            <a:r>
              <a:rPr lang="ru-RU" b="1" dirty="0" err="1"/>
              <a:t>обсяг</a:t>
            </a:r>
            <a:r>
              <a:rPr lang="ru-RU" b="1" dirty="0"/>
              <a:t> доходу</a:t>
            </a:r>
            <a:r>
              <a:rPr lang="ru-RU" dirty="0"/>
              <a:t> </a:t>
            </a:r>
            <a:r>
              <a:rPr lang="ru-RU" dirty="0" err="1"/>
              <a:t>від</a:t>
            </a:r>
            <a:r>
              <a:rPr lang="ru-RU" dirty="0"/>
              <a:t> </a:t>
            </a:r>
            <a:r>
              <a:rPr lang="ru-RU" dirty="0" err="1"/>
              <a:t>усіх</a:t>
            </a:r>
            <a:r>
              <a:rPr lang="ru-RU" dirty="0"/>
              <a:t> </a:t>
            </a:r>
            <a:r>
              <a:rPr lang="ru-RU" dirty="0" err="1"/>
              <a:t>видів</a:t>
            </a:r>
            <a:r>
              <a:rPr lang="ru-RU" dirty="0"/>
              <a:t> </a:t>
            </a:r>
            <a:r>
              <a:rPr lang="ru-RU" dirty="0" err="1"/>
              <a:t>діяльності</a:t>
            </a:r>
            <a:r>
              <a:rPr lang="ru-RU" dirty="0"/>
              <a:t> за </a:t>
            </a:r>
            <a:r>
              <a:rPr lang="ru-RU" dirty="0" err="1"/>
              <a:t>останні</a:t>
            </a:r>
            <a:r>
              <a:rPr lang="ru-RU" dirty="0"/>
              <a:t> </a:t>
            </a:r>
            <a:r>
              <a:rPr lang="ru-RU" dirty="0" err="1"/>
              <a:t>чотири</a:t>
            </a:r>
            <a:r>
              <a:rPr lang="ru-RU" dirty="0"/>
              <a:t> </a:t>
            </a:r>
            <a:r>
              <a:rPr lang="ru-RU" dirty="0" err="1"/>
              <a:t>послідовні</a:t>
            </a:r>
            <a:r>
              <a:rPr lang="ru-RU" dirty="0"/>
              <a:t> </a:t>
            </a:r>
            <a:r>
              <a:rPr lang="ru-RU" dirty="0" err="1"/>
              <a:t>податкові</a:t>
            </a:r>
            <a:r>
              <a:rPr lang="ru-RU" dirty="0"/>
              <a:t> (</a:t>
            </a:r>
            <a:r>
              <a:rPr lang="ru-RU" dirty="0" err="1"/>
              <a:t>звітні</a:t>
            </a:r>
            <a:r>
              <a:rPr lang="ru-RU" dirty="0"/>
              <a:t>) </a:t>
            </a:r>
            <a:r>
              <a:rPr lang="ru-RU" dirty="0" err="1"/>
              <a:t>квартали</a:t>
            </a:r>
            <a:r>
              <a:rPr lang="ru-RU" dirty="0"/>
              <a:t> </a:t>
            </a:r>
            <a:r>
              <a:rPr lang="ru-RU" b="1" dirty="0" err="1"/>
              <a:t>перевищує</a:t>
            </a:r>
            <a:r>
              <a:rPr lang="ru-RU" b="1" dirty="0"/>
              <a:t> </a:t>
            </a:r>
            <a:r>
              <a:rPr lang="ru-RU" b="1" dirty="0" err="1"/>
              <a:t>п'ятсот</a:t>
            </a:r>
            <a:r>
              <a:rPr lang="ru-RU" b="1" dirty="0"/>
              <a:t> </a:t>
            </a:r>
            <a:r>
              <a:rPr lang="ru-RU" b="1" dirty="0" err="1"/>
              <a:t>мільйонів</a:t>
            </a:r>
            <a:r>
              <a:rPr lang="ru-RU" b="1" dirty="0"/>
              <a:t> </a:t>
            </a:r>
            <a:r>
              <a:rPr lang="ru-RU" b="1" dirty="0" err="1"/>
              <a:t>гривень</a:t>
            </a:r>
            <a:r>
              <a:rPr lang="ru-RU" b="1" dirty="0"/>
              <a:t> </a:t>
            </a:r>
            <a:r>
              <a:rPr lang="ru-RU" dirty="0" err="1"/>
              <a:t>або</a:t>
            </a:r>
            <a:r>
              <a:rPr lang="ru-RU" dirty="0"/>
              <a:t> </a:t>
            </a:r>
            <a:r>
              <a:rPr lang="ru-RU" dirty="0" err="1"/>
              <a:t>загальна</a:t>
            </a:r>
            <a:r>
              <a:rPr lang="ru-RU" dirty="0"/>
              <a:t> сума </a:t>
            </a:r>
            <a:r>
              <a:rPr lang="ru-RU" dirty="0" err="1"/>
              <a:t>сплачених</a:t>
            </a:r>
            <a:r>
              <a:rPr lang="ru-RU" dirty="0"/>
              <a:t> до Державного бюджету </a:t>
            </a:r>
            <a:r>
              <a:rPr lang="ru-RU" dirty="0" err="1"/>
              <a:t>України</a:t>
            </a:r>
            <a:r>
              <a:rPr lang="ru-RU" dirty="0"/>
              <a:t> </a:t>
            </a:r>
            <a:r>
              <a:rPr lang="ru-RU" dirty="0" err="1"/>
              <a:t>податків</a:t>
            </a:r>
            <a:r>
              <a:rPr lang="ru-RU" dirty="0"/>
              <a:t> за платежами, контроль за </a:t>
            </a:r>
            <a:r>
              <a:rPr lang="ru-RU" dirty="0" err="1"/>
              <a:t>справлянням</a:t>
            </a:r>
            <a:r>
              <a:rPr lang="ru-RU" dirty="0"/>
              <a:t> </a:t>
            </a:r>
            <a:r>
              <a:rPr lang="ru-RU" dirty="0" err="1"/>
              <a:t>яких</a:t>
            </a:r>
            <a:r>
              <a:rPr lang="ru-RU" dirty="0"/>
              <a:t> </a:t>
            </a:r>
            <a:r>
              <a:rPr lang="ru-RU" dirty="0" err="1"/>
              <a:t>покладено</a:t>
            </a:r>
            <a:r>
              <a:rPr lang="ru-RU" dirty="0"/>
              <a:t> на </a:t>
            </a:r>
            <a:r>
              <a:rPr lang="ru-RU" dirty="0" err="1"/>
              <a:t>контролюючі</a:t>
            </a:r>
            <a:r>
              <a:rPr lang="ru-RU" dirty="0"/>
              <a:t> </a:t>
            </a:r>
            <a:r>
              <a:rPr lang="ru-RU" dirty="0" err="1"/>
              <a:t>органи</a:t>
            </a:r>
            <a:r>
              <a:rPr lang="ru-RU" dirty="0"/>
              <a:t>, за </a:t>
            </a:r>
            <a:r>
              <a:rPr lang="ru-RU" dirty="0" err="1"/>
              <a:t>такий</a:t>
            </a:r>
            <a:r>
              <a:rPr lang="ru-RU" dirty="0"/>
              <a:t> </a:t>
            </a:r>
            <a:r>
              <a:rPr lang="ru-RU" dirty="0" err="1"/>
              <a:t>самий</a:t>
            </a:r>
            <a:r>
              <a:rPr lang="ru-RU" dirty="0"/>
              <a:t> </a:t>
            </a:r>
            <a:r>
              <a:rPr lang="ru-RU" dirty="0" err="1"/>
              <a:t>період</a:t>
            </a:r>
            <a:r>
              <a:rPr lang="ru-RU" dirty="0"/>
              <a:t> </a:t>
            </a:r>
            <a:r>
              <a:rPr lang="ru-RU" dirty="0" err="1"/>
              <a:t>перевищує</a:t>
            </a:r>
            <a:r>
              <a:rPr lang="ru-RU" dirty="0"/>
              <a:t> </a:t>
            </a:r>
            <a:r>
              <a:rPr lang="ru-RU" dirty="0" err="1"/>
              <a:t>дванадцять</a:t>
            </a:r>
            <a:r>
              <a:rPr lang="ru-RU" dirty="0"/>
              <a:t> </a:t>
            </a:r>
            <a:r>
              <a:rPr lang="ru-RU" dirty="0" err="1"/>
              <a:t>мільйонів</a:t>
            </a:r>
            <a:r>
              <a:rPr lang="ru-RU" dirty="0"/>
              <a:t> </a:t>
            </a:r>
            <a:r>
              <a:rPr lang="ru-RU" dirty="0" err="1"/>
              <a:t>гривень</a:t>
            </a:r>
            <a:r>
              <a:rPr lang="ru-RU" dirty="0"/>
              <a:t>»</a:t>
            </a:r>
            <a:endParaRPr lang="en-US" dirty="0"/>
          </a:p>
        </p:txBody>
      </p:sp>
      <p:graphicFrame>
        <p:nvGraphicFramePr>
          <p:cNvPr id="14" name="Диаграмма 13"/>
          <p:cNvGraphicFramePr/>
          <p:nvPr>
            <p:extLst>
              <p:ext uri="{D42A27DB-BD31-4B8C-83A1-F6EECF244321}">
                <p14:modId xmlns:p14="http://schemas.microsoft.com/office/powerpoint/2010/main" val="3371255055"/>
              </p:ext>
            </p:extLst>
          </p:nvPr>
        </p:nvGraphicFramePr>
        <p:xfrm>
          <a:off x="2331720" y="3444350"/>
          <a:ext cx="5257800" cy="318505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Прямая соединительная линия 15"/>
          <p:cNvCxnSpPr/>
          <p:nvPr/>
        </p:nvCxnSpPr>
        <p:spPr>
          <a:xfrm>
            <a:off x="2819401" y="5867400"/>
            <a:ext cx="64008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7" name="Прямоугольник 16"/>
          <p:cNvSpPr/>
          <p:nvPr/>
        </p:nvSpPr>
        <p:spPr>
          <a:xfrm>
            <a:off x="7532915" y="3581400"/>
            <a:ext cx="990600" cy="2286000"/>
          </a:xfrm>
          <a:prstGeom prst="rect">
            <a:avLst/>
          </a:prstGeom>
          <a:solidFill>
            <a:srgbClr val="FFC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a:solidFill>
                  <a:schemeClr val="tx1"/>
                </a:solidFill>
              </a:rPr>
              <a:t>Великі </a:t>
            </a:r>
            <a:r>
              <a:rPr lang="uk-UA" sz="1400" dirty="0" err="1">
                <a:solidFill>
                  <a:schemeClr val="tx1"/>
                </a:solidFill>
              </a:rPr>
              <a:t>платникі</a:t>
            </a:r>
            <a:r>
              <a:rPr lang="uk-UA" sz="1400" dirty="0">
                <a:solidFill>
                  <a:schemeClr val="tx1"/>
                </a:solidFill>
              </a:rPr>
              <a:t> податків (</a:t>
            </a:r>
            <a:r>
              <a:rPr lang="uk-UA" sz="1400" dirty="0" err="1">
                <a:solidFill>
                  <a:schemeClr val="tx1"/>
                </a:solidFill>
              </a:rPr>
              <a:t>Податко</a:t>
            </a:r>
            <a:r>
              <a:rPr lang="uk-UA" sz="1400" dirty="0">
                <a:solidFill>
                  <a:schemeClr val="tx1"/>
                </a:solidFill>
              </a:rPr>
              <a:t>-вий кодекс)</a:t>
            </a:r>
            <a:endParaRPr lang="en-US" sz="1400" dirty="0">
              <a:solidFill>
                <a:schemeClr val="tx1"/>
              </a:solidFill>
            </a:endParaRPr>
          </a:p>
        </p:txBody>
      </p:sp>
      <p:sp>
        <p:nvSpPr>
          <p:cNvPr id="18" name="TextBox 17"/>
          <p:cNvSpPr txBox="1"/>
          <p:nvPr/>
        </p:nvSpPr>
        <p:spPr>
          <a:xfrm>
            <a:off x="1870055" y="4113545"/>
            <a:ext cx="461665" cy="923330"/>
          </a:xfrm>
          <a:prstGeom prst="rect">
            <a:avLst/>
          </a:prstGeom>
          <a:noFill/>
        </p:spPr>
        <p:txBody>
          <a:bodyPr vert="vert270" wrap="square" rtlCol="0">
            <a:spAutoFit/>
          </a:bodyPr>
          <a:lstStyle/>
          <a:p>
            <a:r>
              <a:rPr lang="uk-UA" sz="1400" dirty="0" err="1"/>
              <a:t>млн.грн</a:t>
            </a:r>
            <a:r>
              <a:rPr lang="uk-UA" dirty="0"/>
              <a:t>.</a:t>
            </a:r>
            <a:endParaRPr lang="en-US" dirty="0"/>
          </a:p>
        </p:txBody>
      </p:sp>
    </p:spTree>
    <p:extLst>
      <p:ext uri="{BB962C8B-B14F-4D97-AF65-F5344CB8AC3E}">
        <p14:creationId xmlns:p14="http://schemas.microsoft.com/office/powerpoint/2010/main" val="226038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DC4E3F9-6414-4A66-BDE7-1167DA39EB6A}" type="slidenum">
              <a:rPr lang="en-US" smtClean="0"/>
              <a:pPr/>
              <a:t>14</a:t>
            </a:fld>
            <a:endParaRPr lang="en-US"/>
          </a:p>
        </p:txBody>
      </p:sp>
      <p:pic>
        <p:nvPicPr>
          <p:cNvPr id="5" name="Рисунок 4"/>
          <p:cNvPicPr>
            <a:picLocks noChangeAspect="1"/>
          </p:cNvPicPr>
          <p:nvPr/>
        </p:nvPicPr>
        <p:blipFill>
          <a:blip r:embed="rId2"/>
          <a:stretch>
            <a:fillRect/>
          </a:stretch>
        </p:blipFill>
        <p:spPr>
          <a:xfrm>
            <a:off x="2765493" y="1630297"/>
            <a:ext cx="2026103" cy="1463806"/>
          </a:xfrm>
          <a:prstGeom prst="rect">
            <a:avLst/>
          </a:prstGeom>
        </p:spPr>
      </p:pic>
      <p:graphicFrame>
        <p:nvGraphicFramePr>
          <p:cNvPr id="14" name="Диаграмма 13"/>
          <p:cNvGraphicFramePr/>
          <p:nvPr>
            <p:extLst>
              <p:ext uri="{D42A27DB-BD31-4B8C-83A1-F6EECF244321}">
                <p14:modId xmlns:p14="http://schemas.microsoft.com/office/powerpoint/2010/main" val="589747000"/>
              </p:ext>
            </p:extLst>
          </p:nvPr>
        </p:nvGraphicFramePr>
        <p:xfrm>
          <a:off x="5334000" y="1524000"/>
          <a:ext cx="3429000" cy="1676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Прямая соединительная линия 15"/>
          <p:cNvCxnSpPr/>
          <p:nvPr/>
        </p:nvCxnSpPr>
        <p:spPr>
          <a:xfrm>
            <a:off x="5799717" y="2667000"/>
            <a:ext cx="3832859"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8" name="TextBox 17"/>
          <p:cNvSpPr txBox="1"/>
          <p:nvPr/>
        </p:nvSpPr>
        <p:spPr>
          <a:xfrm>
            <a:off x="4894747" y="1712294"/>
            <a:ext cx="461665" cy="923330"/>
          </a:xfrm>
          <a:prstGeom prst="rect">
            <a:avLst/>
          </a:prstGeom>
          <a:noFill/>
        </p:spPr>
        <p:txBody>
          <a:bodyPr vert="vert270" wrap="square" rtlCol="0">
            <a:spAutoFit/>
          </a:bodyPr>
          <a:lstStyle/>
          <a:p>
            <a:r>
              <a:rPr lang="uk-UA" sz="1400" dirty="0" err="1"/>
              <a:t>млн.грн</a:t>
            </a:r>
            <a:r>
              <a:rPr lang="uk-UA" dirty="0"/>
              <a:t>.</a:t>
            </a:r>
            <a:endParaRPr lang="en-US" dirty="0"/>
          </a:p>
        </p:txBody>
      </p:sp>
      <p:sp>
        <p:nvSpPr>
          <p:cNvPr id="6" name="TextBox 5"/>
          <p:cNvSpPr txBox="1"/>
          <p:nvPr/>
        </p:nvSpPr>
        <p:spPr>
          <a:xfrm>
            <a:off x="4894746" y="3743235"/>
            <a:ext cx="3982145" cy="2246769"/>
          </a:xfrm>
          <a:prstGeom prst="rect">
            <a:avLst/>
          </a:prstGeom>
          <a:noFill/>
        </p:spPr>
        <p:txBody>
          <a:bodyPr wrap="square" rtlCol="0">
            <a:spAutoFit/>
          </a:bodyPr>
          <a:lstStyle/>
          <a:p>
            <a:pPr algn="r"/>
            <a:r>
              <a:rPr lang="uk-UA" sz="2800" u="sng" dirty="0"/>
              <a:t>ВИСНОВОК:</a:t>
            </a:r>
            <a:r>
              <a:rPr lang="uk-UA" sz="2800" dirty="0"/>
              <a:t> Лише </a:t>
            </a:r>
            <a:r>
              <a:rPr lang="uk-UA" sz="2800" dirty="0" err="1"/>
              <a:t>суб</a:t>
            </a:r>
            <a:r>
              <a:rPr lang="en-US" sz="2800" dirty="0"/>
              <a:t>’</a:t>
            </a:r>
            <a:r>
              <a:rPr lang="uk-UA" sz="2800" dirty="0" err="1"/>
              <a:t>єкти</a:t>
            </a:r>
            <a:r>
              <a:rPr lang="uk-UA" sz="2800" dirty="0"/>
              <a:t> МАЛОГО БІЗНЕСУ забезпечують </a:t>
            </a:r>
            <a:r>
              <a:rPr lang="uk-UA" sz="2800" b="1" dirty="0">
                <a:solidFill>
                  <a:srgbClr val="C00000"/>
                </a:solidFill>
              </a:rPr>
              <a:t>42%</a:t>
            </a:r>
            <a:r>
              <a:rPr lang="uk-UA" sz="2800" dirty="0"/>
              <a:t> надходжень до державного бюджету</a:t>
            </a:r>
            <a:endParaRPr lang="en-US" sz="2800" dirty="0"/>
          </a:p>
        </p:txBody>
      </p:sp>
      <p:graphicFrame>
        <p:nvGraphicFramePr>
          <p:cNvPr id="10" name="Диаграмма 9"/>
          <p:cNvGraphicFramePr/>
          <p:nvPr>
            <p:extLst>
              <p:ext uri="{D42A27DB-BD31-4B8C-83A1-F6EECF244321}">
                <p14:modId xmlns:p14="http://schemas.microsoft.com/office/powerpoint/2010/main" val="1602403133"/>
              </p:ext>
            </p:extLst>
          </p:nvPr>
        </p:nvGraphicFramePr>
        <p:xfrm>
          <a:off x="-11197" y="3094103"/>
          <a:ext cx="5334000" cy="37487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3609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prstGeom prst="rect">
            <a:avLst/>
          </a:prstGeom>
        </p:spPr>
        <p:txBody>
          <a:bodyPr/>
          <a:lstStyle/>
          <a:p>
            <a:fld id="{4DC4E3F9-6414-4A66-BDE7-1167DA39EB6A}" type="slidenum">
              <a:rPr lang="en-US" smtClean="0"/>
              <a:pPr/>
              <a:t>15</a:t>
            </a:fld>
            <a:endParaRPr lang="en-US"/>
          </a:p>
        </p:txBody>
      </p:sp>
      <p:graphicFrame>
        <p:nvGraphicFramePr>
          <p:cNvPr id="7" name="Диаграмма 6"/>
          <p:cNvGraphicFramePr/>
          <p:nvPr>
            <p:extLst>
              <p:ext uri="{D42A27DB-BD31-4B8C-83A1-F6EECF244321}">
                <p14:modId xmlns:p14="http://schemas.microsoft.com/office/powerpoint/2010/main" val="3051204317"/>
              </p:ext>
            </p:extLst>
          </p:nvPr>
        </p:nvGraphicFramePr>
        <p:xfrm>
          <a:off x="381000" y="1600200"/>
          <a:ext cx="7848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5943600" y="1905000"/>
            <a:ext cx="2895600" cy="1323439"/>
          </a:xfrm>
          <a:prstGeom prst="rect">
            <a:avLst/>
          </a:prstGeom>
          <a:noFill/>
        </p:spPr>
        <p:txBody>
          <a:bodyPr wrap="square" rtlCol="0">
            <a:spAutoFit/>
          </a:bodyPr>
          <a:lstStyle/>
          <a:p>
            <a:pPr algn="ctr"/>
            <a:r>
              <a:rPr lang="ru-RU" sz="2400" b="1" dirty="0"/>
              <a:t>КІЛЬКІСТЬ ЗАЙНЯТИХ</a:t>
            </a:r>
            <a:r>
              <a:rPr lang="ru-RU" sz="2000" b="1" dirty="0"/>
              <a:t>, %</a:t>
            </a:r>
            <a:endParaRPr lang="uk-UA" sz="2000" b="1" dirty="0"/>
          </a:p>
          <a:p>
            <a:pPr algn="ctr"/>
            <a:r>
              <a:rPr lang="uk-UA" sz="1600" dirty="0"/>
              <a:t>(за даними Державної служби статистики України)</a:t>
            </a:r>
            <a:endParaRPr lang="en-US" sz="1600" dirty="0"/>
          </a:p>
        </p:txBody>
      </p:sp>
    </p:spTree>
  </p:cSld>
  <p:clrMapOvr>
    <a:masterClrMapping/>
  </p:clrMapOvr>
  <p:transition spd="slow">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prstGeom prst="rect">
            <a:avLst/>
          </a:prstGeom>
        </p:spPr>
        <p:txBody>
          <a:bodyPr/>
          <a:lstStyle/>
          <a:p>
            <a:fld id="{4DC4E3F9-6414-4A66-BDE7-1167DA39EB6A}" type="slidenum">
              <a:rPr lang="en-US" smtClean="0"/>
              <a:pPr/>
              <a:t>16</a:t>
            </a:fld>
            <a:endParaRPr lang="en-US"/>
          </a:p>
        </p:txBody>
      </p:sp>
      <p:sp>
        <p:nvSpPr>
          <p:cNvPr id="8" name="TextBox 7"/>
          <p:cNvSpPr txBox="1"/>
          <p:nvPr/>
        </p:nvSpPr>
        <p:spPr>
          <a:xfrm>
            <a:off x="457200" y="1600200"/>
            <a:ext cx="8382000" cy="3970318"/>
          </a:xfrm>
          <a:prstGeom prst="rect">
            <a:avLst/>
          </a:prstGeom>
          <a:solidFill>
            <a:prstClr val="white">
              <a:alpha val="80000"/>
            </a:prstClr>
          </a:solidFill>
        </p:spPr>
        <p:txBody>
          <a:bodyPr wrap="square" rtlCol="0">
            <a:spAutoFit/>
          </a:bodyPr>
          <a:lstStyle/>
          <a:p>
            <a:r>
              <a:rPr lang="uk-UA" sz="2400" b="1" dirty="0"/>
              <a:t>Агрегат “МСП” </a:t>
            </a:r>
            <a:r>
              <a:rPr lang="uk-UA" sz="2400" dirty="0"/>
              <a:t>(</a:t>
            </a:r>
            <a:r>
              <a:rPr lang="uk-UA" sz="2400" dirty="0" err="1"/>
              <a:t>суб</a:t>
            </a:r>
            <a:r>
              <a:rPr lang="en-US" sz="2400" dirty="0"/>
              <a:t>’</a:t>
            </a:r>
            <a:r>
              <a:rPr lang="uk-UA" sz="2400" dirty="0" err="1"/>
              <a:t>єкти</a:t>
            </a:r>
            <a:r>
              <a:rPr lang="uk-UA" sz="2400" dirty="0"/>
              <a:t> малого і середнього підприємництва) - в Україні стабільно формує більше 70% податкових надходжень до Зведеного бюджету України та більше 60% надходжень від податку на додану вартість, забезпечує робочими місцями більше 80% працюючих у </a:t>
            </a:r>
            <a:r>
              <a:rPr lang="uk-UA" sz="2400" dirty="0" err="1"/>
              <a:t>суб</a:t>
            </a:r>
            <a:r>
              <a:rPr lang="en-US" sz="2400" dirty="0"/>
              <a:t>’</a:t>
            </a:r>
            <a:r>
              <a:rPr lang="uk-UA" sz="2400" dirty="0" err="1"/>
              <a:t>єктів</a:t>
            </a:r>
            <a:r>
              <a:rPr lang="uk-UA" sz="2400" dirty="0"/>
              <a:t> господарювання та більше 60% обсягу реалізації.</a:t>
            </a:r>
          </a:p>
          <a:p>
            <a:endParaRPr lang="en-US" sz="1200" dirty="0"/>
          </a:p>
          <a:p>
            <a:r>
              <a:rPr lang="uk-UA" sz="3200" b="1" u="sng" dirty="0"/>
              <a:t>ВИСНОВОК</a:t>
            </a:r>
            <a:r>
              <a:rPr lang="uk-UA" sz="3200" b="1" dirty="0"/>
              <a:t>: </a:t>
            </a:r>
            <a:r>
              <a:rPr lang="uk-UA" sz="3200" b="1" dirty="0">
                <a:solidFill>
                  <a:srgbClr val="800000"/>
                </a:solidFill>
                <a:effectLst>
                  <a:outerShdw blurRad="38100" dist="38100" dir="2700000" algn="tl">
                    <a:srgbClr val="000000">
                      <a:alpha val="43137"/>
                    </a:srgbClr>
                  </a:outerShdw>
                </a:effectLst>
              </a:rPr>
              <a:t>МСП</a:t>
            </a:r>
            <a:r>
              <a:rPr lang="uk-UA" sz="3200" b="1" dirty="0">
                <a:solidFill>
                  <a:srgbClr val="800000"/>
                </a:solidFill>
              </a:rPr>
              <a:t> - (</a:t>
            </a:r>
            <a:r>
              <a:rPr lang="uk-UA" sz="3200" b="1" dirty="0" err="1">
                <a:solidFill>
                  <a:srgbClr val="800000"/>
                </a:solidFill>
              </a:rPr>
              <a:t>суб</a:t>
            </a:r>
            <a:r>
              <a:rPr lang="en-US" sz="3200" b="1" dirty="0">
                <a:solidFill>
                  <a:srgbClr val="800000"/>
                </a:solidFill>
              </a:rPr>
              <a:t>’</a:t>
            </a:r>
            <a:r>
              <a:rPr lang="uk-UA" sz="3200" b="1" dirty="0" err="1">
                <a:solidFill>
                  <a:srgbClr val="800000"/>
                </a:solidFill>
              </a:rPr>
              <a:t>єкти</a:t>
            </a:r>
            <a:r>
              <a:rPr lang="uk-UA" sz="3200" b="1" dirty="0">
                <a:solidFill>
                  <a:srgbClr val="800000"/>
                </a:solidFill>
              </a:rPr>
              <a:t> малого і середнього підприємництва) - </a:t>
            </a:r>
            <a:r>
              <a:rPr lang="uk-UA" sz="3200" b="1" dirty="0">
                <a:solidFill>
                  <a:srgbClr val="800000"/>
                </a:solidFill>
                <a:effectLst>
                  <a:outerShdw blurRad="38100" dist="38100" dir="2700000" algn="tl">
                    <a:srgbClr val="000000">
                      <a:alpha val="43137"/>
                    </a:srgbClr>
                  </a:outerShdw>
                </a:effectLst>
              </a:rPr>
              <a:t>СТАНОВЛЯТЬ ХРЕБЕТ НАЦІОНАЛЬНОЇ ЕКОНОМІКИ УКРАЇНИ</a:t>
            </a:r>
          </a:p>
        </p:txBody>
      </p:sp>
    </p:spTree>
  </p:cSld>
  <p:clrMapOvr>
    <a:masterClrMapping/>
  </p:clrMapOvr>
  <p:transition spd="slow">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prstGeom prst="rect">
            <a:avLst/>
          </a:prstGeom>
        </p:spPr>
        <p:txBody>
          <a:bodyPr/>
          <a:lstStyle/>
          <a:p>
            <a:fld id="{4DC4E3F9-6414-4A66-BDE7-1167DA39EB6A}" type="slidenum">
              <a:rPr lang="en-US" smtClean="0"/>
              <a:pPr/>
              <a:t>17</a:t>
            </a:fld>
            <a:endParaRPr lang="en-US"/>
          </a:p>
        </p:txBody>
      </p:sp>
      <p:sp>
        <p:nvSpPr>
          <p:cNvPr id="8" name="TextBox 7"/>
          <p:cNvSpPr txBox="1"/>
          <p:nvPr/>
        </p:nvSpPr>
        <p:spPr>
          <a:xfrm>
            <a:off x="1143000" y="1676400"/>
            <a:ext cx="7391400" cy="3323987"/>
          </a:xfrm>
          <a:prstGeom prst="rect">
            <a:avLst/>
          </a:prstGeom>
          <a:noFill/>
        </p:spPr>
        <p:txBody>
          <a:bodyPr wrap="square" rtlCol="0">
            <a:spAutoFit/>
          </a:bodyPr>
          <a:lstStyle/>
          <a:p>
            <a:r>
              <a:rPr lang="uk-UA" sz="3000" b="1" dirty="0">
                <a:solidFill>
                  <a:srgbClr val="002060"/>
                </a:solidFill>
                <a:effectLst>
                  <a:outerShdw blurRad="38100" dist="38100" dir="2700000" algn="tl">
                    <a:srgbClr val="000000">
                      <a:alpha val="43137"/>
                    </a:srgbClr>
                  </a:outerShdw>
                </a:effectLst>
              </a:rPr>
              <a:t>Ч</a:t>
            </a:r>
            <a:r>
              <a:rPr lang="ru-RU" sz="3000" b="1" dirty="0">
                <a:solidFill>
                  <a:srgbClr val="002060"/>
                </a:solidFill>
                <a:effectLst>
                  <a:outerShdw blurRad="38100" dist="38100" dir="2700000" algn="tl">
                    <a:srgbClr val="000000">
                      <a:alpha val="43137"/>
                    </a:srgbClr>
                  </a:outerShdw>
                </a:effectLst>
              </a:rPr>
              <a:t>ому за М-Тестом </a:t>
            </a:r>
            <a:r>
              <a:rPr lang="ru-RU" sz="3000" b="1" dirty="0" err="1">
                <a:solidFill>
                  <a:srgbClr val="002060"/>
                </a:solidFill>
                <a:effectLst>
                  <a:outerShdw blurRad="38100" dist="38100" dir="2700000" algn="tl">
                    <a:srgbClr val="000000">
                      <a:alpha val="43137"/>
                    </a:srgbClr>
                  </a:outerShdw>
                </a:effectLst>
              </a:rPr>
              <a:t>вимагається</a:t>
            </a:r>
            <a:r>
              <a:rPr lang="ru-RU" sz="3000" b="1" dirty="0">
                <a:solidFill>
                  <a:srgbClr val="002060"/>
                </a:solidFill>
                <a:effectLst>
                  <a:outerShdw blurRad="38100" dist="38100" dir="2700000" algn="tl">
                    <a:srgbClr val="000000">
                      <a:alpha val="43137"/>
                    </a:srgbClr>
                  </a:outerShdw>
                </a:effectLst>
              </a:rPr>
              <a:t> </a:t>
            </a:r>
            <a:r>
              <a:rPr lang="ru-RU" sz="3000" b="1" dirty="0" err="1">
                <a:solidFill>
                  <a:srgbClr val="002060"/>
                </a:solidFill>
                <a:effectLst>
                  <a:outerShdw blurRad="38100" dist="38100" dir="2700000" algn="tl">
                    <a:srgbClr val="000000">
                      <a:alpha val="43137"/>
                    </a:srgbClr>
                  </a:outerShdw>
                </a:effectLst>
              </a:rPr>
              <a:t>кількісний</a:t>
            </a:r>
            <a:r>
              <a:rPr lang="ru-RU" sz="3000" b="1" dirty="0">
                <a:solidFill>
                  <a:srgbClr val="002060"/>
                </a:solidFill>
                <a:effectLst>
                  <a:outerShdw blurRad="38100" dist="38100" dir="2700000" algn="tl">
                    <a:srgbClr val="000000">
                      <a:alpha val="43137"/>
                    </a:srgbClr>
                  </a:outerShdw>
                </a:effectLst>
              </a:rPr>
              <a:t> </a:t>
            </a:r>
            <a:r>
              <a:rPr lang="ru-RU" sz="3000" b="1" dirty="0" err="1">
                <a:solidFill>
                  <a:srgbClr val="002060"/>
                </a:solidFill>
                <a:effectLst>
                  <a:outerShdw blurRad="38100" dist="38100" dir="2700000" algn="tl">
                    <a:srgbClr val="000000">
                      <a:alpha val="43137"/>
                    </a:srgbClr>
                  </a:outerShdw>
                </a:effectLst>
              </a:rPr>
              <a:t>розрахунок</a:t>
            </a:r>
            <a:r>
              <a:rPr lang="ru-RU" sz="3000" b="1" dirty="0">
                <a:solidFill>
                  <a:srgbClr val="002060"/>
                </a:solidFill>
                <a:effectLst>
                  <a:outerShdw blurRad="38100" dist="38100" dir="2700000" algn="tl">
                    <a:srgbClr val="000000">
                      <a:alpha val="43137"/>
                    </a:srgbClr>
                  </a:outerShdw>
                </a:effectLst>
              </a:rPr>
              <a:t>?</a:t>
            </a:r>
          </a:p>
          <a:p>
            <a:endParaRPr lang="ru-RU" sz="3000" b="1" dirty="0">
              <a:solidFill>
                <a:schemeClr val="tx1">
                  <a:lumMod val="60000"/>
                  <a:lumOff val="40000"/>
                </a:schemeClr>
              </a:solidFill>
              <a:effectLst>
                <a:outerShdw blurRad="38100" dist="38100" dir="2700000" algn="tl">
                  <a:srgbClr val="000000">
                    <a:alpha val="43137"/>
                  </a:srgbClr>
                </a:outerShdw>
              </a:effectLst>
            </a:endParaRPr>
          </a:p>
          <a:p>
            <a:r>
              <a:rPr lang="ru-RU" sz="2400" dirty="0"/>
              <a:t>Тому </a:t>
            </a:r>
            <a:r>
              <a:rPr lang="ru-RU" sz="2400" dirty="0" err="1"/>
              <a:t>що</a:t>
            </a:r>
            <a:r>
              <a:rPr lang="ru-RU" sz="2400" dirty="0"/>
              <a:t> </a:t>
            </a:r>
            <a:r>
              <a:rPr lang="ru-RU" sz="2400" dirty="0" err="1"/>
              <a:t>кількісний</a:t>
            </a:r>
            <a:r>
              <a:rPr lang="ru-RU" sz="2400" dirty="0"/>
              <a:t> </a:t>
            </a:r>
            <a:r>
              <a:rPr lang="ru-RU" sz="2400" dirty="0" err="1"/>
              <a:t>розрахунок</a:t>
            </a:r>
            <a:r>
              <a:rPr lang="ru-RU" sz="2400" dirty="0"/>
              <a:t> за умов </a:t>
            </a:r>
            <a:r>
              <a:rPr lang="ru-RU" sz="2400" dirty="0" err="1"/>
              <a:t>коректного</a:t>
            </a:r>
            <a:r>
              <a:rPr lang="ru-RU" sz="2400" dirty="0"/>
              <a:t> </a:t>
            </a:r>
            <a:r>
              <a:rPr lang="ru-RU" sz="2400" dirty="0" err="1"/>
              <a:t>визначення</a:t>
            </a:r>
            <a:r>
              <a:rPr lang="ru-RU" sz="2400" dirty="0"/>
              <a:t> процедур </a:t>
            </a:r>
            <a:r>
              <a:rPr lang="ru-RU" sz="2400" dirty="0" err="1"/>
              <a:t>регулювання</a:t>
            </a:r>
            <a:r>
              <a:rPr lang="ru-RU" sz="2400" dirty="0"/>
              <a:t> – є максимально об</a:t>
            </a:r>
            <a:r>
              <a:rPr lang="en-US" sz="2400" dirty="0"/>
              <a:t>’</a:t>
            </a:r>
            <a:r>
              <a:rPr lang="uk-UA" sz="2400" dirty="0" err="1"/>
              <a:t>єктивним</a:t>
            </a:r>
            <a:r>
              <a:rPr lang="uk-UA" sz="2400" dirty="0"/>
              <a:t> аргументом щодо доказах необхідності регулювання та ефективному проектуванні інструментів регулювання</a:t>
            </a:r>
          </a:p>
        </p:txBody>
      </p:sp>
      <p:sp>
        <p:nvSpPr>
          <p:cNvPr id="2" name="TextBox 1"/>
          <p:cNvSpPr txBox="1"/>
          <p:nvPr/>
        </p:nvSpPr>
        <p:spPr>
          <a:xfrm>
            <a:off x="1143000" y="5334000"/>
            <a:ext cx="7239000" cy="923330"/>
          </a:xfrm>
          <a:prstGeom prst="rect">
            <a:avLst/>
          </a:prstGeom>
          <a:noFill/>
        </p:spPr>
        <p:txBody>
          <a:bodyPr wrap="square" rtlCol="0">
            <a:spAutoFit/>
          </a:bodyPr>
          <a:lstStyle/>
          <a:p>
            <a:r>
              <a:rPr lang="uk-UA" sz="3600" b="1" dirty="0">
                <a:solidFill>
                  <a:srgbClr val="FF0000"/>
                </a:solidFill>
              </a:rPr>
              <a:t>ЗАПИТАННЯ: </a:t>
            </a:r>
            <a:r>
              <a:rPr lang="uk-UA" sz="3600" b="1" dirty="0"/>
              <a:t>ЧОМУ ЦЕ ВАЖЛИВО?</a:t>
            </a:r>
            <a:endParaRPr lang="en-US" sz="3600" b="1" dirty="0"/>
          </a:p>
          <a:p>
            <a:endParaRPr lang="en-US" dirty="0"/>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prstGeom prst="rect">
            <a:avLst/>
          </a:prstGeom>
        </p:spPr>
        <p:txBody>
          <a:bodyPr/>
          <a:lstStyle/>
          <a:p>
            <a:fld id="{4DC4E3F9-6414-4A66-BDE7-1167DA39EB6A}" type="slidenum">
              <a:rPr lang="en-US" smtClean="0"/>
              <a:pPr/>
              <a:t>18</a:t>
            </a:fld>
            <a:endParaRPr lang="en-US"/>
          </a:p>
        </p:txBody>
      </p:sp>
      <p:sp>
        <p:nvSpPr>
          <p:cNvPr id="8" name="TextBox 7"/>
          <p:cNvSpPr txBox="1"/>
          <p:nvPr/>
        </p:nvSpPr>
        <p:spPr>
          <a:xfrm>
            <a:off x="3200400" y="2590800"/>
            <a:ext cx="5105400" cy="2062103"/>
          </a:xfrm>
          <a:prstGeom prst="rect">
            <a:avLst/>
          </a:prstGeom>
          <a:noFill/>
        </p:spPr>
        <p:txBody>
          <a:bodyPr wrap="square" rtlCol="0">
            <a:spAutoFit/>
          </a:bodyPr>
          <a:lstStyle/>
          <a:p>
            <a:r>
              <a:rPr lang="en-US" sz="4800" b="1" dirty="0">
                <a:solidFill>
                  <a:srgbClr val="002060"/>
                </a:solidFill>
                <a:effectLst>
                  <a:outerShdw blurRad="38100" dist="38100" dir="2700000" algn="tl">
                    <a:srgbClr val="000000">
                      <a:alpha val="43137"/>
                    </a:srgbClr>
                  </a:outerShdw>
                </a:effectLst>
              </a:rPr>
              <a:t>M-TEST</a:t>
            </a:r>
          </a:p>
          <a:p>
            <a:endParaRPr lang="en-US" sz="4800" b="1" dirty="0">
              <a:solidFill>
                <a:schemeClr val="tx1">
                  <a:lumMod val="60000"/>
                  <a:lumOff val="40000"/>
                </a:schemeClr>
              </a:solidFill>
              <a:effectLst>
                <a:outerShdw blurRad="38100" dist="38100" dir="2700000" algn="tl">
                  <a:srgbClr val="000000">
                    <a:alpha val="43137"/>
                  </a:srgbClr>
                </a:outerShdw>
              </a:effectLst>
            </a:endParaRPr>
          </a:p>
          <a:p>
            <a:r>
              <a:rPr lang="ru-RU" sz="3200" b="1" dirty="0" err="1">
                <a:solidFill>
                  <a:schemeClr val="tx1">
                    <a:lumMod val="60000"/>
                    <a:lumOff val="40000"/>
                  </a:schemeClr>
                </a:solidFill>
              </a:rPr>
              <a:t>Базо</a:t>
            </a:r>
            <a:r>
              <a:rPr lang="uk-UA" sz="3200" b="1" dirty="0" err="1">
                <a:solidFill>
                  <a:schemeClr val="tx1">
                    <a:lumMod val="60000"/>
                    <a:lumOff val="40000"/>
                  </a:schemeClr>
                </a:solidFill>
              </a:rPr>
              <a:t>ві</a:t>
            </a:r>
            <a:r>
              <a:rPr lang="uk-UA" sz="3200" b="1" dirty="0">
                <a:solidFill>
                  <a:schemeClr val="tx1">
                    <a:lumMod val="60000"/>
                    <a:lumOff val="40000"/>
                  </a:schemeClr>
                </a:solidFill>
              </a:rPr>
              <a:t> положення</a:t>
            </a:r>
            <a:endParaRPr lang="en-US" sz="3200" b="1" dirty="0"/>
          </a:p>
        </p:txBody>
      </p:sp>
    </p:spTree>
    <p:extLst>
      <p:ext uri="{BB962C8B-B14F-4D97-AF65-F5344CB8AC3E}">
        <p14:creationId xmlns:p14="http://schemas.microsoft.com/office/powerpoint/2010/main" val="149438550"/>
      </p:ext>
    </p:extLst>
  </p:cSld>
  <p:clrMapOvr>
    <a:masterClrMapping/>
  </p:clrMapOvr>
  <p:transition spd="slow">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4200" y="1245275"/>
            <a:ext cx="8102600" cy="2092881"/>
          </a:xfrm>
          <a:prstGeom prst="rect">
            <a:avLst/>
          </a:prstGeom>
          <a:noFill/>
        </p:spPr>
        <p:txBody>
          <a:bodyPr wrap="square" rtlCol="0">
            <a:spAutoFit/>
          </a:bodyPr>
          <a:lstStyle/>
          <a:p>
            <a:r>
              <a:rPr lang="uk-UA" sz="3000" b="1" dirty="0">
                <a:solidFill>
                  <a:srgbClr val="800000"/>
                </a:solidFill>
                <a:effectLst>
                  <a:outerShdw blurRad="38100" dist="38100" dir="2700000" algn="tl">
                    <a:srgbClr val="000000">
                      <a:alpha val="43137"/>
                    </a:srgbClr>
                  </a:outerShdw>
                </a:effectLst>
              </a:rPr>
              <a:t>М-Тест </a:t>
            </a:r>
            <a:r>
              <a:rPr lang="en-US" sz="3000" b="1" dirty="0">
                <a:solidFill>
                  <a:srgbClr val="800000"/>
                </a:solidFill>
                <a:effectLst>
                  <a:outerShdw blurRad="38100" dist="38100" dir="2700000" algn="tl">
                    <a:srgbClr val="000000">
                      <a:alpha val="43137"/>
                    </a:srgbClr>
                  </a:outerShdw>
                </a:effectLst>
              </a:rPr>
              <a:t>- </a:t>
            </a:r>
            <a:r>
              <a:rPr lang="uk-UA" sz="3000" b="1" dirty="0">
                <a:solidFill>
                  <a:srgbClr val="800000"/>
                </a:solidFill>
                <a:effectLst>
                  <a:outerShdw blurRad="38100" dist="38100" dir="2700000" algn="tl">
                    <a:srgbClr val="000000">
                      <a:alpha val="43137"/>
                    </a:srgbClr>
                  </a:outerShdw>
                </a:effectLst>
              </a:rPr>
              <a:t>як складова Аналізу Регуляторного Впливу (АРВ)</a:t>
            </a:r>
            <a:endParaRPr lang="uk-UA" sz="1200" b="1" dirty="0">
              <a:solidFill>
                <a:schemeClr val="tx1">
                  <a:lumMod val="60000"/>
                  <a:lumOff val="40000"/>
                </a:schemeClr>
              </a:solidFill>
              <a:effectLst>
                <a:outerShdw blurRad="38100" dist="38100" dir="2700000" algn="tl">
                  <a:srgbClr val="000000">
                    <a:alpha val="43137"/>
                  </a:srgbClr>
                </a:outerShdw>
              </a:effectLst>
            </a:endParaRPr>
          </a:p>
          <a:p>
            <a:pPr>
              <a:lnSpc>
                <a:spcPts val="2800"/>
              </a:lnSpc>
            </a:pPr>
            <a:r>
              <a:rPr lang="uk-UA" sz="2800" dirty="0"/>
              <a:t>М-Тест – невід</a:t>
            </a:r>
            <a:r>
              <a:rPr lang="en-US" sz="2800" dirty="0"/>
              <a:t>’</a:t>
            </a:r>
            <a:r>
              <a:rPr lang="uk-UA" sz="2800" dirty="0"/>
              <a:t>ємна складова АРВ. Ключова відмінність полягає у «</a:t>
            </a:r>
            <a:r>
              <a:rPr lang="uk-UA" sz="2800" b="1" dirty="0" err="1"/>
              <a:t>зфокусованості</a:t>
            </a:r>
            <a:r>
              <a:rPr lang="uk-UA" sz="2800" b="1" dirty="0"/>
              <a:t>»</a:t>
            </a:r>
            <a:r>
              <a:rPr lang="uk-UA" sz="2800" dirty="0"/>
              <a:t> лише на малому бізнесі та </a:t>
            </a:r>
            <a:r>
              <a:rPr lang="uk-UA" sz="2800" b="1" u="sng" dirty="0"/>
              <a:t>спрощенні</a:t>
            </a:r>
            <a:r>
              <a:rPr lang="uk-UA" sz="2800" dirty="0"/>
              <a:t> розрахунку </a:t>
            </a:r>
            <a:endParaRPr lang="en-US" sz="2800" dirty="0"/>
          </a:p>
        </p:txBody>
      </p:sp>
      <p:sp>
        <p:nvSpPr>
          <p:cNvPr id="5" name="TextBox 4"/>
          <p:cNvSpPr txBox="1"/>
          <p:nvPr/>
        </p:nvSpPr>
        <p:spPr>
          <a:xfrm>
            <a:off x="2288272" y="3657600"/>
            <a:ext cx="1371600" cy="800219"/>
          </a:xfrm>
          <a:prstGeom prst="rect">
            <a:avLst/>
          </a:prstGeom>
          <a:noFill/>
        </p:spPr>
        <p:txBody>
          <a:bodyPr wrap="square" rtlCol="0">
            <a:spAutoFit/>
          </a:bodyPr>
          <a:lstStyle/>
          <a:p>
            <a:r>
              <a:rPr lang="uk-UA" sz="2800" b="1" dirty="0" err="1"/>
              <a:t>АРВ</a:t>
            </a:r>
            <a:endParaRPr lang="uk-UA" sz="2800" b="1" dirty="0"/>
          </a:p>
          <a:p>
            <a:endParaRPr lang="en-US" dirty="0"/>
          </a:p>
        </p:txBody>
      </p:sp>
      <p:graphicFrame>
        <p:nvGraphicFramePr>
          <p:cNvPr id="7" name="Таблица 6"/>
          <p:cNvGraphicFramePr>
            <a:graphicFrameLocks noGrp="1"/>
          </p:cNvGraphicFramePr>
          <p:nvPr/>
        </p:nvGraphicFramePr>
        <p:xfrm>
          <a:off x="688072" y="4191000"/>
          <a:ext cx="4343400" cy="18440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r>
                        <a:rPr lang="uk-UA" dirty="0"/>
                        <a:t>Вигоди</a:t>
                      </a:r>
                      <a:endParaRPr lang="en-US" dirty="0"/>
                    </a:p>
                  </a:txBody>
                  <a:tcPr>
                    <a:lnB w="12700" cap="flat" cmpd="sng" algn="ctr">
                      <a:solidFill>
                        <a:schemeClr val="tx1"/>
                      </a:solidFill>
                      <a:prstDash val="solid"/>
                      <a:round/>
                      <a:headEnd type="none" w="med" len="med"/>
                      <a:tailEnd type="none" w="med" len="med"/>
                    </a:lnB>
                  </a:tcPr>
                </a:tc>
                <a:tc>
                  <a:txBody>
                    <a:bodyPr/>
                    <a:lstStyle/>
                    <a:p>
                      <a:r>
                        <a:rPr lang="uk-UA" dirty="0"/>
                        <a:t>Витрати</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uk-UA" b="1" dirty="0"/>
                        <a:t>Держава</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5420">
                <a:tc rowSpan="2">
                  <a:txBody>
                    <a:bodyPr/>
                    <a:lstStyle/>
                    <a:p>
                      <a:r>
                        <a:rPr lang="uk-UA" b="1" dirty="0"/>
                        <a:t>Бізнес</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5420">
                <a:tc vMerge="1">
                  <a:txBody>
                    <a:bodyPr/>
                    <a:lstStyle/>
                    <a:p>
                      <a:endParaRPr lang="en-US"/>
                    </a:p>
                  </a:txBody>
                  <a:tcPr/>
                </a:tc>
                <a:tc vMerge="1">
                  <a:txBody>
                    <a:bodyPr/>
                    <a:lstStyle/>
                    <a:p>
                      <a:endParaRPr lang="en-US"/>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370840">
                <a:tc>
                  <a:txBody>
                    <a:bodyPr/>
                    <a:lstStyle/>
                    <a:p>
                      <a:r>
                        <a:rPr lang="uk-UA" b="1" dirty="0"/>
                        <a:t>Громадськість</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Прямоугольник 8"/>
          <p:cNvSpPr/>
          <p:nvPr/>
        </p:nvSpPr>
        <p:spPr>
          <a:xfrm>
            <a:off x="609600" y="3581400"/>
            <a:ext cx="4574272" cy="2590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43600" y="3503693"/>
            <a:ext cx="2895600" cy="1538883"/>
          </a:xfrm>
          <a:prstGeom prst="rect">
            <a:avLst/>
          </a:prstGeom>
          <a:noFill/>
          <a:ln w="38100">
            <a:solidFill>
              <a:srgbClr val="FF0000"/>
            </a:solidFill>
          </a:ln>
        </p:spPr>
        <p:txBody>
          <a:bodyPr wrap="square" rtlCol="0">
            <a:spAutoFit/>
          </a:bodyPr>
          <a:lstStyle/>
          <a:p>
            <a:pPr algn="ctr"/>
            <a:r>
              <a:rPr lang="uk-UA" sz="2800" b="1" dirty="0"/>
              <a:t>М-ТЕСТ</a:t>
            </a:r>
          </a:p>
          <a:p>
            <a:pPr algn="ctr"/>
            <a:endParaRPr lang="uk-UA" sz="1000" b="1" dirty="0"/>
          </a:p>
          <a:p>
            <a:pPr algn="ctr"/>
            <a:r>
              <a:rPr lang="uk-UA" b="1" dirty="0">
                <a:solidFill>
                  <a:srgbClr val="FF0000"/>
                </a:solidFill>
              </a:rPr>
              <a:t>РОЗРАХУНОК:</a:t>
            </a:r>
          </a:p>
          <a:p>
            <a:pPr algn="ctr"/>
            <a:r>
              <a:rPr lang="uk-UA" sz="2000" b="1" u="sng" dirty="0">
                <a:solidFill>
                  <a:srgbClr val="FF0000"/>
                </a:solidFill>
              </a:rPr>
              <a:t>ЛИШЕ ВИТРАТИ </a:t>
            </a:r>
            <a:r>
              <a:rPr lang="uk-UA" b="1" dirty="0">
                <a:solidFill>
                  <a:srgbClr val="FF0000"/>
                </a:solidFill>
              </a:rPr>
              <a:t>! </a:t>
            </a:r>
          </a:p>
          <a:p>
            <a:pPr algn="ctr"/>
            <a:r>
              <a:rPr lang="uk-UA" b="1" dirty="0">
                <a:solidFill>
                  <a:srgbClr val="FF0000"/>
                </a:solidFill>
              </a:rPr>
              <a:t>ЛИШЕ МАЛОГО БІЗНЕСУ !</a:t>
            </a:r>
          </a:p>
        </p:txBody>
      </p:sp>
      <p:sp>
        <p:nvSpPr>
          <p:cNvPr id="11" name="Стрелка вправо 10"/>
          <p:cNvSpPr/>
          <p:nvPr/>
        </p:nvSpPr>
        <p:spPr>
          <a:xfrm rot="20337902">
            <a:off x="4843192" y="4921459"/>
            <a:ext cx="1184333" cy="457200"/>
          </a:xfrm>
          <a:prstGeom prst="rightArrow">
            <a:avLst>
              <a:gd name="adj1" fmla="val 50000"/>
              <a:gd name="adj2" fmla="val 67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943600" y="5334000"/>
            <a:ext cx="2895600" cy="1015663"/>
          </a:xfrm>
          <a:prstGeom prst="rect">
            <a:avLst/>
          </a:prstGeom>
          <a:solidFill>
            <a:srgbClr val="FF0000"/>
          </a:solidFill>
          <a:ln>
            <a:solidFill>
              <a:srgbClr val="FFFF00"/>
            </a:solidFill>
          </a:ln>
        </p:spPr>
        <p:txBody>
          <a:bodyPr wrap="square" rtlCol="0">
            <a:spAutoFit/>
          </a:bodyPr>
          <a:lstStyle/>
          <a:p>
            <a:pPr algn="ctr"/>
            <a:r>
              <a:rPr lang="uk-UA" sz="2000" b="1" dirty="0">
                <a:solidFill>
                  <a:schemeClr val="bg1"/>
                </a:solidFill>
                <a:effectLst>
                  <a:outerShdw blurRad="38100" dist="38100" dir="2700000" algn="tl">
                    <a:srgbClr val="000000">
                      <a:alpha val="43137"/>
                    </a:srgbClr>
                  </a:outerShdw>
                </a:effectLst>
              </a:rPr>
              <a:t>ЛИШЕ ВИТРАТИ НА НАЛЕЖНЕ ВИКОНАННЯ НОРМ РЕГУЛЮВАННЯ</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2</a:t>
            </a:fld>
            <a:endParaRPr lang="en-US"/>
          </a:p>
        </p:txBody>
      </p:sp>
      <p:sp>
        <p:nvSpPr>
          <p:cNvPr id="8" name="TextBox 7"/>
          <p:cNvSpPr txBox="1"/>
          <p:nvPr/>
        </p:nvSpPr>
        <p:spPr>
          <a:xfrm>
            <a:off x="1447800" y="1447800"/>
            <a:ext cx="6858000" cy="4888518"/>
          </a:xfrm>
          <a:prstGeom prst="rect">
            <a:avLst/>
          </a:prstGeom>
          <a:noFill/>
        </p:spPr>
        <p:txBody>
          <a:bodyPr wrap="square" rtlCol="0">
            <a:spAutoFit/>
          </a:bodyPr>
          <a:lstStyle/>
          <a:p>
            <a:pPr>
              <a:lnSpc>
                <a:spcPts val="3400"/>
              </a:lnSpc>
            </a:pPr>
            <a:r>
              <a:rPr lang="ru-RU" sz="3200" dirty="0"/>
              <a:t>Терм</a:t>
            </a:r>
            <a:r>
              <a:rPr lang="uk-UA" sz="3200" dirty="0" err="1"/>
              <a:t>ін</a:t>
            </a:r>
            <a:r>
              <a:rPr lang="uk-UA" sz="3200" dirty="0"/>
              <a:t> </a:t>
            </a:r>
            <a:r>
              <a:rPr lang="uk-UA" sz="3200" b="1" dirty="0"/>
              <a:t>«</a:t>
            </a:r>
            <a:r>
              <a:rPr lang="ru-RU" sz="3200" b="1" dirty="0" err="1"/>
              <a:t>Регуляторна</a:t>
            </a:r>
            <a:r>
              <a:rPr lang="ru-RU" sz="3200" b="1" dirty="0"/>
              <a:t> </a:t>
            </a:r>
            <a:r>
              <a:rPr lang="ru-RU" sz="3200" b="1" dirty="0" err="1"/>
              <a:t>політика</a:t>
            </a:r>
            <a:r>
              <a:rPr lang="ru-RU" sz="3200" b="1" dirty="0"/>
              <a:t>»:</a:t>
            </a:r>
          </a:p>
          <a:p>
            <a:pPr>
              <a:lnSpc>
                <a:spcPts val="3400"/>
              </a:lnSpc>
            </a:pPr>
            <a:endParaRPr lang="ru-RU" sz="2400" b="1" dirty="0"/>
          </a:p>
          <a:p>
            <a:pPr marL="457200" indent="-457200">
              <a:lnSpc>
                <a:spcPts val="3400"/>
              </a:lnSpc>
              <a:buAutoNum type="arabicParenR"/>
            </a:pPr>
            <a:r>
              <a:rPr lang="ru-RU" sz="2400" b="1" dirty="0" err="1">
                <a:solidFill>
                  <a:srgbClr val="C00000"/>
                </a:solidFill>
              </a:rPr>
              <a:t>Спеціалізована</a:t>
            </a:r>
            <a:r>
              <a:rPr lang="ru-RU" sz="2400" b="1" dirty="0">
                <a:solidFill>
                  <a:srgbClr val="C00000"/>
                </a:solidFill>
              </a:rPr>
              <a:t> </a:t>
            </a:r>
            <a:r>
              <a:rPr lang="ru-RU" sz="2400" b="1" dirty="0" err="1">
                <a:solidFill>
                  <a:srgbClr val="C00000"/>
                </a:solidFill>
              </a:rPr>
              <a:t>державна</a:t>
            </a:r>
            <a:r>
              <a:rPr lang="ru-RU" sz="2400" b="1" dirty="0">
                <a:solidFill>
                  <a:srgbClr val="C00000"/>
                </a:solidFill>
              </a:rPr>
              <a:t> </a:t>
            </a:r>
            <a:r>
              <a:rPr lang="ru-RU" sz="2400" b="1" dirty="0" err="1">
                <a:solidFill>
                  <a:srgbClr val="C00000"/>
                </a:solidFill>
              </a:rPr>
              <a:t>політика</a:t>
            </a:r>
            <a:r>
              <a:rPr lang="ru-RU" sz="2400" dirty="0"/>
              <a:t>, результатом </a:t>
            </a:r>
            <a:r>
              <a:rPr lang="ru-RU" sz="2400" dirty="0" err="1"/>
              <a:t>якої</a:t>
            </a:r>
            <a:r>
              <a:rPr lang="ru-RU" sz="2400" dirty="0"/>
              <a:t> є стан </a:t>
            </a:r>
            <a:r>
              <a:rPr lang="ru-RU" sz="2400" dirty="0" err="1"/>
              <a:t>бізнес-клімату</a:t>
            </a:r>
            <a:r>
              <a:rPr lang="ru-RU" sz="2400" dirty="0"/>
              <a:t> (</a:t>
            </a:r>
            <a:r>
              <a:rPr lang="ru-RU" sz="2400" dirty="0" err="1"/>
              <a:t>визначення</a:t>
            </a:r>
            <a:r>
              <a:rPr lang="ru-RU" sz="2400" dirty="0"/>
              <a:t> та </a:t>
            </a:r>
            <a:r>
              <a:rPr lang="ru-RU" sz="2400" dirty="0" err="1"/>
              <a:t>реалізація</a:t>
            </a:r>
            <a:r>
              <a:rPr lang="ru-RU" sz="2400" dirty="0"/>
              <a:t> </a:t>
            </a:r>
            <a:r>
              <a:rPr lang="ru-RU" sz="2400" dirty="0" err="1"/>
              <a:t>різноманітних</a:t>
            </a:r>
            <a:r>
              <a:rPr lang="ru-RU" sz="2400" dirty="0"/>
              <a:t> </a:t>
            </a:r>
            <a:r>
              <a:rPr lang="ru-RU" sz="2400" dirty="0" err="1"/>
              <a:t>державних</a:t>
            </a:r>
            <a:r>
              <a:rPr lang="ru-RU" sz="2400" dirty="0"/>
              <a:t> </a:t>
            </a:r>
            <a:r>
              <a:rPr lang="ru-RU" sz="2400" dirty="0" err="1"/>
              <a:t>регулювань</a:t>
            </a:r>
            <a:r>
              <a:rPr lang="ru-RU" sz="2400" dirty="0"/>
              <a:t>);</a:t>
            </a:r>
          </a:p>
          <a:p>
            <a:pPr marL="457200" indent="-457200">
              <a:lnSpc>
                <a:spcPts val="3400"/>
              </a:lnSpc>
              <a:buAutoNum type="arabicParenR"/>
            </a:pPr>
            <a:r>
              <a:rPr lang="ru-RU" sz="2400" b="1" dirty="0" err="1">
                <a:solidFill>
                  <a:srgbClr val="C00000"/>
                </a:solidFill>
              </a:rPr>
              <a:t>Інструмент</a:t>
            </a:r>
            <a:r>
              <a:rPr lang="ru-RU" sz="2400" dirty="0"/>
              <a:t> (</a:t>
            </a:r>
            <a:r>
              <a:rPr lang="ru-RU" sz="2400" dirty="0" err="1"/>
              <a:t>аналіз</a:t>
            </a:r>
            <a:r>
              <a:rPr lang="ru-RU" sz="2400" dirty="0"/>
              <a:t> </a:t>
            </a:r>
            <a:r>
              <a:rPr lang="ru-RU" sz="2400" dirty="0" err="1"/>
              <a:t>політики</a:t>
            </a:r>
            <a:r>
              <a:rPr lang="ru-RU" sz="2400" dirty="0"/>
              <a:t>), за </a:t>
            </a:r>
            <a:r>
              <a:rPr lang="ru-RU" sz="2400" dirty="0" err="1"/>
              <a:t>допомогою</a:t>
            </a:r>
            <a:r>
              <a:rPr lang="ru-RU" sz="2400" dirty="0"/>
              <a:t> </a:t>
            </a:r>
            <a:r>
              <a:rPr lang="ru-RU" sz="2400" dirty="0" err="1"/>
              <a:t>якого</a:t>
            </a:r>
            <a:r>
              <a:rPr lang="ru-RU" sz="2400" dirty="0"/>
              <a:t> на </a:t>
            </a:r>
            <a:r>
              <a:rPr lang="ru-RU" sz="2400" dirty="0" err="1"/>
              <a:t>етапі</a:t>
            </a:r>
            <a:r>
              <a:rPr lang="ru-RU" sz="2400" dirty="0"/>
              <a:t> </a:t>
            </a:r>
            <a:r>
              <a:rPr lang="ru-RU" sz="2400" dirty="0" err="1"/>
              <a:t>розробки</a:t>
            </a:r>
            <a:r>
              <a:rPr lang="ru-RU" sz="2400" dirty="0"/>
              <a:t>/</a:t>
            </a:r>
            <a:r>
              <a:rPr lang="ru-RU" sz="2400" dirty="0" err="1"/>
              <a:t>проектування</a:t>
            </a:r>
            <a:r>
              <a:rPr lang="ru-RU" sz="2400" dirty="0"/>
              <a:t> </a:t>
            </a:r>
            <a:r>
              <a:rPr lang="ru-RU" sz="2400" dirty="0" err="1"/>
              <a:t>визначається</a:t>
            </a:r>
            <a:r>
              <a:rPr lang="ru-RU" sz="2400" dirty="0"/>
              <a:t>/</a:t>
            </a:r>
            <a:r>
              <a:rPr lang="ru-RU" sz="2400" dirty="0" err="1"/>
              <a:t>оцінюється</a:t>
            </a:r>
            <a:r>
              <a:rPr lang="ru-RU" sz="2400" dirty="0"/>
              <a:t> </a:t>
            </a:r>
            <a:r>
              <a:rPr lang="ru-RU" sz="2400" dirty="0" err="1"/>
              <a:t>ефективність</a:t>
            </a:r>
            <a:r>
              <a:rPr lang="ru-RU" sz="2400" dirty="0"/>
              <a:t> </a:t>
            </a:r>
            <a:r>
              <a:rPr lang="ru-RU" sz="2400" dirty="0" err="1"/>
              <a:t>окремих</a:t>
            </a:r>
            <a:r>
              <a:rPr lang="ru-RU" sz="2400" dirty="0"/>
              <a:t> норм та </a:t>
            </a:r>
            <a:r>
              <a:rPr lang="ru-RU" sz="2400" dirty="0" err="1"/>
              <a:t>рішень</a:t>
            </a:r>
            <a:r>
              <a:rPr lang="ru-RU" sz="2400" dirty="0"/>
              <a:t> </a:t>
            </a:r>
            <a:r>
              <a:rPr lang="ru-RU" sz="2400" dirty="0" err="1"/>
              <a:t>державної</a:t>
            </a:r>
            <a:r>
              <a:rPr lang="ru-RU" sz="2400" dirty="0"/>
              <a:t> </a:t>
            </a:r>
            <a:r>
              <a:rPr lang="ru-RU" sz="2400" dirty="0" err="1"/>
              <a:t>політики</a:t>
            </a:r>
            <a:r>
              <a:rPr lang="ru-RU" sz="2400" dirty="0"/>
              <a:t>.</a:t>
            </a:r>
          </a:p>
          <a:p>
            <a:pPr>
              <a:lnSpc>
                <a:spcPts val="3400"/>
              </a:lnSpc>
            </a:pPr>
            <a:endParaRPr lang="en-US" sz="2400" dirty="0"/>
          </a:p>
        </p:txBody>
      </p:sp>
      <p:sp>
        <p:nvSpPr>
          <p:cNvPr id="4" name="Striped Right Arrow 3"/>
          <p:cNvSpPr/>
          <p:nvPr/>
        </p:nvSpPr>
        <p:spPr>
          <a:xfrm>
            <a:off x="457200" y="4014297"/>
            <a:ext cx="990600" cy="1676400"/>
          </a:xfrm>
          <a:prstGeom prst="strip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146876"/>
      </p:ext>
    </p:extLst>
  </p:cSld>
  <p:clrMapOvr>
    <a:masterClrMapping/>
  </p:clrMapOvr>
  <p:transition spd="slow" advClick="0">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prstGeom prst="rect">
            <a:avLst/>
          </a:prstGeom>
        </p:spPr>
        <p:txBody>
          <a:bodyPr/>
          <a:lstStyle/>
          <a:p>
            <a:fld id="{4DC4E3F9-6414-4A66-BDE7-1167DA39EB6A}" type="slidenum">
              <a:rPr lang="en-US" smtClean="0"/>
              <a:pPr/>
              <a:t>20</a:t>
            </a:fld>
            <a:endParaRPr lang="en-US"/>
          </a:p>
        </p:txBody>
      </p:sp>
      <p:sp>
        <p:nvSpPr>
          <p:cNvPr id="8" name="TextBox 7"/>
          <p:cNvSpPr txBox="1"/>
          <p:nvPr/>
        </p:nvSpPr>
        <p:spPr>
          <a:xfrm>
            <a:off x="516467" y="1600200"/>
            <a:ext cx="8398933" cy="4154984"/>
          </a:xfrm>
          <a:prstGeom prst="rect">
            <a:avLst/>
          </a:prstGeom>
          <a:noFill/>
        </p:spPr>
        <p:txBody>
          <a:bodyPr wrap="square" rtlCol="0">
            <a:spAutoFit/>
          </a:bodyPr>
          <a:lstStyle/>
          <a:p>
            <a:r>
              <a:rPr lang="ru-RU" sz="3000" b="1" dirty="0"/>
              <a:t>М-Тест </a:t>
            </a:r>
            <a:r>
              <a:rPr lang="uk-UA" sz="3000" b="1" dirty="0"/>
              <a:t>Є НЕВІД</a:t>
            </a:r>
            <a:r>
              <a:rPr lang="en-US" sz="3000" b="1" dirty="0"/>
              <a:t>’</a:t>
            </a:r>
            <a:r>
              <a:rPr lang="uk-UA" sz="3000" b="1" dirty="0"/>
              <a:t>ЄМНОЮ ЧАСТИНОЮ АРВ і оприлюднюється у складі з АРВ</a:t>
            </a:r>
          </a:p>
          <a:p>
            <a:endParaRPr lang="uk-UA" sz="1600" b="1" dirty="0"/>
          </a:p>
          <a:p>
            <a:r>
              <a:rPr lang="uk-UA" sz="2800" b="1" dirty="0">
                <a:solidFill>
                  <a:srgbClr val="FF0000"/>
                </a:solidFill>
              </a:rPr>
              <a:t>“ВХІД” ДО М-ТЕСТУ </a:t>
            </a:r>
            <a:r>
              <a:rPr lang="uk-UA" sz="2400" b="1" dirty="0"/>
              <a:t>– </a:t>
            </a:r>
            <a:r>
              <a:rPr lang="uk-UA" sz="2400" b="1" dirty="0" err="1"/>
              <a:t>п.VI</a:t>
            </a:r>
            <a:r>
              <a:rPr lang="uk-UA" sz="2400" b="1" dirty="0"/>
              <a:t>. Методики - Оцінка виконання вимог регуляторного акта залежно від ресурсів...</a:t>
            </a:r>
          </a:p>
          <a:p>
            <a:endParaRPr lang="en-US" sz="2400" dirty="0"/>
          </a:p>
          <a:p>
            <a:r>
              <a:rPr lang="uk-UA" sz="2800" b="1" i="1" dirty="0"/>
              <a:t>Якщо питома вага суб’єктів малого підприємництва </a:t>
            </a:r>
            <a:r>
              <a:rPr lang="uk-UA" sz="2800" dirty="0"/>
              <a:t>у загальній кількості суб’єктів господарювання, на яких поширюється регулювання, </a:t>
            </a:r>
            <a:r>
              <a:rPr lang="uk-UA" sz="2800" b="1" i="1" dirty="0"/>
              <a:t>перевищує 10 відсотків</a:t>
            </a:r>
            <a:r>
              <a:rPr lang="uk-UA" sz="2800" dirty="0"/>
              <a:t>…  </a:t>
            </a:r>
            <a:r>
              <a:rPr lang="uk-UA" sz="2800" i="1" dirty="0">
                <a:solidFill>
                  <a:schemeClr val="accent1">
                    <a:lumMod val="75000"/>
                  </a:schemeClr>
                </a:solidFill>
              </a:rPr>
              <a:t>---- виконується М-Тест</a:t>
            </a:r>
            <a:endParaRPr lang="en-US" sz="2800" i="1" dirty="0">
              <a:solidFill>
                <a:schemeClr val="accent1">
                  <a:lumMod val="75000"/>
                </a:schemeClr>
              </a:solidFill>
            </a:endParaRPr>
          </a:p>
        </p:txBody>
      </p:sp>
    </p:spTree>
  </p:cSld>
  <p:clrMapOvr>
    <a:masterClrMapping/>
  </p:clrMapOvr>
  <p:transition spd="slow">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1600200"/>
            <a:ext cx="7391400" cy="4616648"/>
          </a:xfrm>
          <a:prstGeom prst="rect">
            <a:avLst/>
          </a:prstGeom>
          <a:noFill/>
        </p:spPr>
        <p:txBody>
          <a:bodyPr wrap="square" rtlCol="0">
            <a:spAutoFit/>
          </a:bodyPr>
          <a:lstStyle/>
          <a:p>
            <a:r>
              <a:rPr lang="uk-UA" sz="2400" dirty="0">
                <a:latin typeface="+mj-lt"/>
                <a:cs typeface="Times New Roman" pitchFamily="18" charset="0"/>
              </a:rPr>
              <a:t>Розрахунки в М-Тесті здійснюються на основі </a:t>
            </a:r>
            <a:r>
              <a:rPr lang="uk-UA" sz="2400" b="1" dirty="0">
                <a:latin typeface="+mj-lt"/>
                <a:cs typeface="Times New Roman" pitchFamily="18" charset="0"/>
              </a:rPr>
              <a:t>Методу Стандартних Витрат</a:t>
            </a:r>
            <a:r>
              <a:rPr lang="en-US" sz="2400" dirty="0">
                <a:latin typeface="+mj-lt"/>
                <a:cs typeface="Times New Roman" pitchFamily="18" charset="0"/>
              </a:rPr>
              <a:t> (</a:t>
            </a:r>
            <a:r>
              <a:rPr lang="en-US" sz="2400" b="1" dirty="0">
                <a:solidFill>
                  <a:srgbClr val="FF0000"/>
                </a:solidFill>
                <a:latin typeface="+mj-lt"/>
                <a:cs typeface="Times New Roman" pitchFamily="18" charset="0"/>
              </a:rPr>
              <a:t>S</a:t>
            </a:r>
            <a:r>
              <a:rPr lang="en-US" sz="2400" dirty="0">
                <a:latin typeface="+mj-lt"/>
                <a:cs typeface="Times New Roman" pitchFamily="18" charset="0"/>
              </a:rPr>
              <a:t>TANDARD </a:t>
            </a:r>
            <a:r>
              <a:rPr lang="en-US" sz="2400" b="1" dirty="0">
                <a:solidFill>
                  <a:srgbClr val="FF0000"/>
                </a:solidFill>
                <a:latin typeface="+mj-lt"/>
                <a:cs typeface="Times New Roman" pitchFamily="18" charset="0"/>
              </a:rPr>
              <a:t>C</a:t>
            </a:r>
            <a:r>
              <a:rPr lang="en-US" sz="2400" dirty="0">
                <a:latin typeface="+mj-lt"/>
                <a:cs typeface="Times New Roman" pitchFamily="18" charset="0"/>
              </a:rPr>
              <a:t>OST </a:t>
            </a:r>
            <a:r>
              <a:rPr lang="en-US" sz="2400" b="1" dirty="0">
                <a:solidFill>
                  <a:srgbClr val="FF0000"/>
                </a:solidFill>
                <a:latin typeface="+mj-lt"/>
                <a:cs typeface="Times New Roman" pitchFamily="18" charset="0"/>
              </a:rPr>
              <a:t>M</a:t>
            </a:r>
            <a:r>
              <a:rPr lang="en-US" sz="2400" dirty="0">
                <a:latin typeface="+mj-lt"/>
                <a:cs typeface="Times New Roman" pitchFamily="18" charset="0"/>
              </a:rPr>
              <a:t>ODEL).</a:t>
            </a:r>
          </a:p>
          <a:p>
            <a:endParaRPr lang="uk-UA" sz="1000" dirty="0">
              <a:latin typeface="+mj-lt"/>
              <a:cs typeface="Times New Roman" pitchFamily="18" charset="0"/>
            </a:endParaRPr>
          </a:p>
          <a:p>
            <a:r>
              <a:rPr lang="uk-UA" sz="2400" b="1" dirty="0">
                <a:solidFill>
                  <a:srgbClr val="C00000"/>
                </a:solidFill>
                <a:latin typeface="+mj-lt"/>
                <a:cs typeface="Times New Roman" pitchFamily="18" charset="0"/>
              </a:rPr>
              <a:t>Метод Стандартних Витрат:</a:t>
            </a:r>
          </a:p>
          <a:p>
            <a:endParaRPr lang="uk-UA" sz="1000" b="1" dirty="0">
              <a:solidFill>
                <a:srgbClr val="C00000"/>
              </a:solidFill>
              <a:latin typeface="+mj-lt"/>
              <a:cs typeface="Times New Roman" pitchFamily="18" charset="0"/>
            </a:endParaRPr>
          </a:p>
          <a:p>
            <a:r>
              <a:rPr lang="uk-UA" sz="2400" dirty="0">
                <a:latin typeface="+mj-lt"/>
                <a:cs typeface="Times New Roman" pitchFamily="18" charset="0"/>
              </a:rPr>
              <a:t>Розглядаються лише</a:t>
            </a:r>
            <a:r>
              <a:rPr lang="en-US" sz="2400" dirty="0">
                <a:latin typeface="+mj-lt"/>
                <a:cs typeface="Times New Roman" pitchFamily="18" charset="0"/>
              </a:rPr>
              <a:t> </a:t>
            </a:r>
            <a:r>
              <a:rPr lang="uk-UA" sz="2400" b="1" dirty="0">
                <a:latin typeface="+mj-lt"/>
                <a:cs typeface="Times New Roman" pitchFamily="18" charset="0"/>
              </a:rPr>
              <a:t>стандартні</a:t>
            </a:r>
            <a:r>
              <a:rPr lang="en-US" sz="2400" b="1" dirty="0">
                <a:latin typeface="+mj-lt"/>
                <a:cs typeface="Times New Roman" pitchFamily="18" charset="0"/>
              </a:rPr>
              <a:t>(!)</a:t>
            </a:r>
            <a:r>
              <a:rPr lang="uk-UA" sz="2400" b="1" dirty="0">
                <a:latin typeface="+mj-lt"/>
                <a:cs typeface="Times New Roman" pitchFamily="18" charset="0"/>
              </a:rPr>
              <a:t> </a:t>
            </a:r>
            <a:r>
              <a:rPr lang="uk-UA" sz="2400" dirty="0">
                <a:latin typeface="+mj-lt"/>
                <a:cs typeface="Times New Roman" pitchFamily="18" charset="0"/>
              </a:rPr>
              <a:t>бізнес-процеси </a:t>
            </a:r>
            <a:r>
              <a:rPr lang="uk-UA" sz="2400" b="1" dirty="0">
                <a:latin typeface="+mj-lt"/>
                <a:cs typeface="Times New Roman" pitchFamily="18" charset="0"/>
              </a:rPr>
              <a:t>стандартного</a:t>
            </a:r>
            <a:r>
              <a:rPr lang="en-US" sz="2400" b="1" dirty="0">
                <a:latin typeface="+mj-lt"/>
                <a:cs typeface="Times New Roman" pitchFamily="18" charset="0"/>
              </a:rPr>
              <a:t>(!)</a:t>
            </a:r>
            <a:r>
              <a:rPr lang="uk-UA" sz="2400" b="1" dirty="0">
                <a:latin typeface="+mj-lt"/>
                <a:cs typeface="Times New Roman" pitchFamily="18" charset="0"/>
              </a:rPr>
              <a:t> </a:t>
            </a:r>
            <a:r>
              <a:rPr lang="uk-UA" sz="2400" dirty="0" err="1">
                <a:latin typeface="+mj-lt"/>
                <a:cs typeface="Times New Roman" pitchFamily="18" charset="0"/>
              </a:rPr>
              <a:t>суб</a:t>
            </a:r>
            <a:r>
              <a:rPr lang="es-ES" sz="2400" dirty="0">
                <a:latin typeface="+mj-lt"/>
                <a:cs typeface="Times New Roman" pitchFamily="18" charset="0"/>
              </a:rPr>
              <a:t>´</a:t>
            </a:r>
            <a:r>
              <a:rPr lang="uk-UA" sz="2400" dirty="0" err="1">
                <a:latin typeface="+mj-lt"/>
                <a:cs typeface="Times New Roman" pitchFamily="18" charset="0"/>
              </a:rPr>
              <a:t>єкту</a:t>
            </a:r>
            <a:r>
              <a:rPr lang="uk-UA" sz="2400" dirty="0">
                <a:latin typeface="+mj-lt"/>
                <a:cs typeface="Times New Roman" pitchFamily="18" charset="0"/>
              </a:rPr>
              <a:t> малого бізнесу у </a:t>
            </a:r>
            <a:r>
              <a:rPr lang="uk-UA" sz="2400" b="1" dirty="0">
                <a:latin typeface="+mj-lt"/>
                <a:cs typeface="Times New Roman" pitchFamily="18" charset="0"/>
              </a:rPr>
              <a:t>стандартній</a:t>
            </a:r>
            <a:r>
              <a:rPr lang="en-US" sz="2400" b="1" dirty="0">
                <a:latin typeface="+mj-lt"/>
                <a:cs typeface="Times New Roman" pitchFamily="18" charset="0"/>
              </a:rPr>
              <a:t>(!)</a:t>
            </a:r>
            <a:r>
              <a:rPr lang="uk-UA" sz="2400" dirty="0">
                <a:latin typeface="+mj-lt"/>
                <a:cs typeface="Times New Roman" pitchFamily="18" charset="0"/>
              </a:rPr>
              <a:t> ситуації виконання вимог регуляції.</a:t>
            </a:r>
          </a:p>
          <a:p>
            <a:endParaRPr lang="uk-UA" sz="1000" dirty="0">
              <a:latin typeface="+mj-lt"/>
              <a:cs typeface="Times New Roman" pitchFamily="18" charset="0"/>
            </a:endParaRPr>
          </a:p>
          <a:p>
            <a:endParaRPr lang="uk-UA" sz="2400" dirty="0">
              <a:latin typeface="+mj-lt"/>
              <a:cs typeface="Times New Roman" pitchFamily="18" charset="0"/>
            </a:endParaRPr>
          </a:p>
          <a:p>
            <a:r>
              <a:rPr lang="uk-UA" sz="2400" dirty="0">
                <a:latin typeface="+mj-lt"/>
                <a:cs typeface="Times New Roman" pitchFamily="18" charset="0"/>
              </a:rPr>
              <a:t>Це означає – </a:t>
            </a:r>
            <a:r>
              <a:rPr lang="uk-UA" sz="2400" i="1" dirty="0">
                <a:latin typeface="+mj-lt"/>
                <a:cs typeface="Times New Roman" pitchFamily="18" charset="0"/>
              </a:rPr>
              <a:t>М-Тест є оціночним інструментом (не може бути характеризований як інструмент високої точності) – і тому М-Тест - ШВИДКИЙ І ДЕШЕВИЙ інструмент</a:t>
            </a:r>
            <a:endParaRPr lang="en-US" sz="2400" i="1" dirty="0">
              <a:latin typeface="+mj-lt"/>
              <a:cs typeface="Times New Roman" pitchFamily="18" charset="0"/>
            </a:endParaRPr>
          </a:p>
        </p:txBody>
      </p:sp>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21</a:t>
            </a:fld>
            <a:endParaRPr lang="en-US"/>
          </a:p>
        </p:txBody>
      </p:sp>
    </p:spTree>
  </p:cSld>
  <p:clrMapOvr>
    <a:masterClrMapping/>
  </p:clrMapOvr>
  <p:transition spd="slow">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1371600"/>
            <a:ext cx="8229600" cy="4739759"/>
          </a:xfrm>
          <a:prstGeom prst="rect">
            <a:avLst/>
          </a:prstGeom>
          <a:noFill/>
        </p:spPr>
        <p:txBody>
          <a:bodyPr wrap="square" rtlCol="0">
            <a:spAutoFit/>
          </a:bodyPr>
          <a:lstStyle/>
          <a:p>
            <a:r>
              <a:rPr lang="uk-UA" sz="2400" b="1" dirty="0">
                <a:latin typeface="+mj-lt"/>
                <a:cs typeface="Times New Roman" pitchFamily="18" charset="0"/>
              </a:rPr>
              <a:t>«Центральна» частина М-тесту –  проведення кількісного обрахунку адміністративних витрат МСП на виконання регулювання.</a:t>
            </a:r>
          </a:p>
          <a:p>
            <a:endParaRPr lang="uk-UA" sz="1000" dirty="0">
              <a:latin typeface="+mj-lt"/>
              <a:cs typeface="Times New Roman" pitchFamily="18" charset="0"/>
            </a:endParaRPr>
          </a:p>
          <a:p>
            <a:r>
              <a:rPr lang="uk-UA" sz="2400" dirty="0">
                <a:latin typeface="+mj-lt"/>
                <a:cs typeface="Times New Roman" pitchFamily="18" charset="0"/>
              </a:rPr>
              <a:t>Логіка розрахунків:</a:t>
            </a:r>
          </a:p>
          <a:p>
            <a:endParaRPr lang="uk-UA" sz="1000" b="1" i="1" dirty="0">
              <a:latin typeface="+mj-lt"/>
              <a:cs typeface="Times New Roman" pitchFamily="18" charset="0"/>
            </a:endParaRPr>
          </a:p>
          <a:p>
            <a:r>
              <a:rPr lang="uk-UA" sz="2400" b="1" i="1" dirty="0">
                <a:latin typeface="+mj-lt"/>
                <a:cs typeface="Times New Roman" pitchFamily="18" charset="0"/>
              </a:rPr>
              <a:t>АВ = (Ч * ВЧ) * КР * К</a:t>
            </a:r>
          </a:p>
          <a:p>
            <a:endParaRPr lang="uk-UA" sz="1000" b="1" i="1" dirty="0">
              <a:latin typeface="+mj-lt"/>
              <a:cs typeface="Times New Roman" pitchFamily="18" charset="0"/>
            </a:endParaRPr>
          </a:p>
          <a:p>
            <a:pPr>
              <a:spcAft>
                <a:spcPts val="600"/>
              </a:spcAft>
            </a:pPr>
            <a:r>
              <a:rPr lang="uk-UA" sz="2200" dirty="0">
                <a:latin typeface="+mj-lt"/>
                <a:cs typeface="Times New Roman" pitchFamily="18" charset="0"/>
              </a:rPr>
              <a:t>АВ – </a:t>
            </a:r>
            <a:r>
              <a:rPr lang="uk-UA" sz="2200" dirty="0" err="1">
                <a:latin typeface="+mj-lt"/>
                <a:cs typeface="Times New Roman" pitchFamily="18" charset="0"/>
              </a:rPr>
              <a:t>адміністратив</a:t>
            </a:r>
            <a:r>
              <a:rPr lang="ru-RU" sz="2200" dirty="0" err="1">
                <a:latin typeface="+mj-lt"/>
                <a:cs typeface="Times New Roman" pitchFamily="18" charset="0"/>
              </a:rPr>
              <a:t>н</a:t>
            </a:r>
            <a:r>
              <a:rPr lang="uk-UA" sz="2200" dirty="0">
                <a:latin typeface="+mj-lt"/>
                <a:cs typeface="Times New Roman" pitchFamily="18" charset="0"/>
              </a:rPr>
              <a:t>і витрати (грн)</a:t>
            </a:r>
          </a:p>
          <a:p>
            <a:pPr>
              <a:spcAft>
                <a:spcPts val="600"/>
              </a:spcAft>
            </a:pPr>
            <a:r>
              <a:rPr lang="uk-UA" sz="2200" dirty="0">
                <a:latin typeface="+mj-lt"/>
                <a:cs typeface="Times New Roman" pitchFamily="18" charset="0"/>
              </a:rPr>
              <a:t>Ч – час, що необхідний для виконання адміністративних процедур</a:t>
            </a:r>
          </a:p>
          <a:p>
            <a:pPr>
              <a:spcAft>
                <a:spcPts val="600"/>
              </a:spcAft>
            </a:pPr>
            <a:r>
              <a:rPr lang="uk-UA" sz="2200" dirty="0">
                <a:latin typeface="+mj-lt"/>
                <a:cs typeface="Times New Roman" pitchFamily="18" charset="0"/>
              </a:rPr>
              <a:t>ВЧ – вартість 1 години</a:t>
            </a:r>
          </a:p>
          <a:p>
            <a:pPr>
              <a:spcAft>
                <a:spcPts val="600"/>
              </a:spcAft>
            </a:pPr>
            <a:r>
              <a:rPr lang="uk-UA" sz="2200" dirty="0">
                <a:latin typeface="+mj-lt"/>
                <a:cs typeface="Times New Roman" pitchFamily="18" charset="0"/>
              </a:rPr>
              <a:t>КР – кількість разів виконання адміністративних процедур регулювання за рік</a:t>
            </a:r>
          </a:p>
          <a:p>
            <a:pPr>
              <a:spcAft>
                <a:spcPts val="600"/>
              </a:spcAft>
            </a:pPr>
            <a:r>
              <a:rPr lang="uk-UA" sz="2200" dirty="0">
                <a:latin typeface="+mj-lt"/>
                <a:cs typeface="Times New Roman" pitchFamily="18" charset="0"/>
              </a:rPr>
              <a:t>К – кількість </a:t>
            </a:r>
            <a:r>
              <a:rPr lang="uk-UA" sz="2200" dirty="0" err="1">
                <a:latin typeface="+mj-lt"/>
                <a:cs typeface="Times New Roman" pitchFamily="18" charset="0"/>
              </a:rPr>
              <a:t>суб</a:t>
            </a:r>
            <a:r>
              <a:rPr lang="en-US" sz="2200" dirty="0">
                <a:latin typeface="+mj-lt"/>
                <a:cs typeface="Times New Roman" pitchFamily="18" charset="0"/>
              </a:rPr>
              <a:t>’</a:t>
            </a:r>
            <a:r>
              <a:rPr lang="uk-UA" sz="2200" dirty="0" err="1">
                <a:latin typeface="+mj-lt"/>
                <a:cs typeface="Times New Roman" pitchFamily="18" charset="0"/>
              </a:rPr>
              <a:t>єктів</a:t>
            </a:r>
            <a:r>
              <a:rPr lang="uk-UA" sz="2200" dirty="0">
                <a:latin typeface="+mj-lt"/>
                <a:cs typeface="Times New Roman" pitchFamily="18" charset="0"/>
              </a:rPr>
              <a:t>, на яких розповсюджується регулювання</a:t>
            </a:r>
            <a:endParaRPr lang="en-US" sz="2200" dirty="0">
              <a:latin typeface="+mj-lt"/>
              <a:cs typeface="Times New Roman" pitchFamily="18" charset="0"/>
            </a:endParaRPr>
          </a:p>
        </p:txBody>
      </p:sp>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22</a:t>
            </a:fld>
            <a:endParaRPr lang="en-US"/>
          </a:p>
        </p:txBody>
      </p:sp>
    </p:spTree>
  </p:cSld>
  <p:clrMapOvr>
    <a:masterClrMapping/>
  </p:clrMapOvr>
  <p:transition spd="slow">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23</a:t>
            </a:fld>
            <a:endParaRPr lang="en-US"/>
          </a:p>
        </p:txBody>
      </p:sp>
      <p:sp>
        <p:nvSpPr>
          <p:cNvPr id="5" name="TextBox 4"/>
          <p:cNvSpPr txBox="1"/>
          <p:nvPr/>
        </p:nvSpPr>
        <p:spPr>
          <a:xfrm>
            <a:off x="762000" y="1600200"/>
            <a:ext cx="6324600" cy="4401205"/>
          </a:xfrm>
          <a:prstGeom prst="rect">
            <a:avLst/>
          </a:prstGeom>
          <a:noFill/>
        </p:spPr>
        <p:txBody>
          <a:bodyPr wrap="square" rtlCol="0">
            <a:spAutoFit/>
          </a:bodyPr>
          <a:lstStyle/>
          <a:p>
            <a:r>
              <a:rPr lang="uk-UA" sz="2800" b="1" dirty="0"/>
              <a:t>КЛЮЧ ДО ВИКОРИСТАННЯ </a:t>
            </a:r>
          </a:p>
          <a:p>
            <a:r>
              <a:rPr lang="uk-UA" sz="2800" b="1" dirty="0"/>
              <a:t>М-ТЕСТУ  ------</a:t>
            </a:r>
          </a:p>
          <a:p>
            <a:r>
              <a:rPr lang="uk-UA" sz="2800" b="1" dirty="0"/>
              <a:t>ЗНАХОДИТЬСЯ У КОРЕКТНОМУ ТА ДЕТАЛЬНОМУ </a:t>
            </a:r>
            <a:r>
              <a:rPr lang="uk-UA" sz="2800" b="1" dirty="0">
                <a:solidFill>
                  <a:srgbClr val="C00000"/>
                </a:solidFill>
              </a:rPr>
              <a:t>РОЗПОДІЛІ РЕГУЛЮВАННЯ НА СКЛАДОВІ ПІДПРОЦЕСИ (БІЗНЕС-ПРОЦЕСИ)</a:t>
            </a:r>
          </a:p>
          <a:p>
            <a:endParaRPr lang="uk-UA" sz="2800" b="1" dirty="0"/>
          </a:p>
          <a:p>
            <a:r>
              <a:rPr lang="uk-UA" sz="2800" b="1" dirty="0"/>
              <a:t>ЕКОНОМІКА ПІДПРОЦЕСІВ (ВИТРАТИ НА ОБЛАДНАННЯ, ВИТРАТИ ЧАСУ) – Є ВТОРИННОЮ</a:t>
            </a:r>
            <a:endParaRPr lang="en-US" sz="2800" b="1" dirty="0"/>
          </a:p>
        </p:txBody>
      </p:sp>
      <p:sp>
        <p:nvSpPr>
          <p:cNvPr id="8" name="TextBox 7"/>
          <p:cNvSpPr txBox="1"/>
          <p:nvPr/>
        </p:nvSpPr>
        <p:spPr>
          <a:xfrm>
            <a:off x="7239000" y="610136"/>
            <a:ext cx="1905000" cy="6247864"/>
          </a:xfrm>
          <a:prstGeom prst="rect">
            <a:avLst/>
          </a:prstGeom>
          <a:noFill/>
        </p:spPr>
        <p:txBody>
          <a:bodyPr wrap="square" rtlCol="0">
            <a:spAutoFit/>
          </a:bodyPr>
          <a:lstStyle/>
          <a:p>
            <a:r>
              <a:rPr lang="uk-UA" sz="40000" dirty="0">
                <a:solidFill>
                  <a:srgbClr val="660033"/>
                </a:solidFill>
                <a:effectLst>
                  <a:outerShdw blurRad="38100" dist="38100" dir="2700000" algn="tl">
                    <a:srgbClr val="000000">
                      <a:alpha val="43137"/>
                    </a:srgbClr>
                  </a:outerShdw>
                </a:effectLst>
                <a:latin typeface="Algerian" pitchFamily="82" charset="0"/>
              </a:rPr>
              <a:t>!</a:t>
            </a:r>
            <a:endParaRPr lang="en-US" sz="40000" dirty="0">
              <a:solidFill>
                <a:srgbClr val="660033"/>
              </a:solidFill>
              <a:effectLst>
                <a:outerShdw blurRad="38100" dist="38100" dir="2700000" algn="tl">
                  <a:srgbClr val="000000">
                    <a:alpha val="43137"/>
                  </a:srgbClr>
                </a:outerShdw>
              </a:effectLst>
              <a:latin typeface="Algerian" pitchFamily="82" charset="0"/>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24</a:t>
            </a:fld>
            <a:endParaRPr lang="en-US"/>
          </a:p>
        </p:txBody>
      </p:sp>
      <p:sp>
        <p:nvSpPr>
          <p:cNvPr id="5" name="TextBox 4"/>
          <p:cNvSpPr txBox="1"/>
          <p:nvPr/>
        </p:nvSpPr>
        <p:spPr>
          <a:xfrm>
            <a:off x="304800" y="1600200"/>
            <a:ext cx="6629400" cy="1815882"/>
          </a:xfrm>
          <a:prstGeom prst="rect">
            <a:avLst/>
          </a:prstGeom>
          <a:noFill/>
        </p:spPr>
        <p:txBody>
          <a:bodyPr wrap="square" rtlCol="0">
            <a:spAutoFit/>
          </a:bodyPr>
          <a:lstStyle/>
          <a:p>
            <a:r>
              <a:rPr lang="uk-UA" sz="2800" b="1" dirty="0"/>
              <a:t>ВИМОГИ ДО ФАХОВОГО РІВНЯ СПЕЦІАЛІСТА, ЯКИЙ МОЖЕ/МАЄ ПІДГОТУВАТИ РОЗРАХУНОК ЗА </a:t>
            </a:r>
          </a:p>
          <a:p>
            <a:r>
              <a:rPr lang="uk-UA" sz="2800" b="1" dirty="0"/>
              <a:t>М-ТЕСТОМ: </a:t>
            </a:r>
          </a:p>
        </p:txBody>
      </p:sp>
      <p:sp>
        <p:nvSpPr>
          <p:cNvPr id="8" name="TextBox 7"/>
          <p:cNvSpPr txBox="1"/>
          <p:nvPr/>
        </p:nvSpPr>
        <p:spPr>
          <a:xfrm>
            <a:off x="7391400" y="610136"/>
            <a:ext cx="1752600" cy="6247864"/>
          </a:xfrm>
          <a:prstGeom prst="rect">
            <a:avLst/>
          </a:prstGeom>
          <a:noFill/>
        </p:spPr>
        <p:txBody>
          <a:bodyPr wrap="square" rtlCol="0">
            <a:spAutoFit/>
          </a:bodyPr>
          <a:lstStyle/>
          <a:p>
            <a:r>
              <a:rPr lang="uk-UA" sz="40000" dirty="0">
                <a:solidFill>
                  <a:srgbClr val="800000"/>
                </a:solidFill>
                <a:effectLst>
                  <a:outerShdw blurRad="38100" dist="38100" dir="2700000" algn="tl">
                    <a:srgbClr val="000000">
                      <a:alpha val="43137"/>
                    </a:srgbClr>
                  </a:outerShdw>
                </a:effectLst>
                <a:latin typeface="Algerian" pitchFamily="82" charset="0"/>
              </a:rPr>
              <a:t>!</a:t>
            </a:r>
            <a:endParaRPr lang="en-US" sz="40000" dirty="0">
              <a:solidFill>
                <a:srgbClr val="800000"/>
              </a:solidFill>
              <a:effectLst>
                <a:outerShdw blurRad="38100" dist="38100" dir="2700000" algn="tl">
                  <a:srgbClr val="000000">
                    <a:alpha val="43137"/>
                  </a:srgbClr>
                </a:outerShdw>
              </a:effectLst>
              <a:latin typeface="Algerian" pitchFamily="82" charset="0"/>
            </a:endParaRPr>
          </a:p>
        </p:txBody>
      </p:sp>
      <p:sp>
        <p:nvSpPr>
          <p:cNvPr id="7" name="TextBox 6"/>
          <p:cNvSpPr txBox="1"/>
          <p:nvPr/>
        </p:nvSpPr>
        <p:spPr>
          <a:xfrm>
            <a:off x="304800" y="3657600"/>
            <a:ext cx="6629400" cy="1384995"/>
          </a:xfrm>
          <a:prstGeom prst="rect">
            <a:avLst/>
          </a:prstGeom>
          <a:noFill/>
        </p:spPr>
        <p:txBody>
          <a:bodyPr wrap="square" rtlCol="0">
            <a:spAutoFit/>
          </a:bodyPr>
          <a:lstStyle/>
          <a:p>
            <a:r>
              <a:rPr lang="uk-UA" sz="2800" b="1" dirty="0"/>
              <a:t>• ЮРИСТ</a:t>
            </a:r>
          </a:p>
          <a:p>
            <a:r>
              <a:rPr lang="uk-UA" sz="2800" b="1" dirty="0"/>
              <a:t>• ЕКОНОМІСТ</a:t>
            </a:r>
          </a:p>
          <a:p>
            <a:r>
              <a:rPr lang="uk-UA" sz="2800" b="1" dirty="0"/>
              <a:t>• УПРАВЛІНЕЦЬ</a:t>
            </a:r>
            <a:endParaRPr lang="uk-UA" sz="2800" dirty="0"/>
          </a:p>
        </p:txBody>
      </p:sp>
      <p:sp>
        <p:nvSpPr>
          <p:cNvPr id="10" name="Прямоугольник 9"/>
          <p:cNvSpPr/>
          <p:nvPr/>
        </p:nvSpPr>
        <p:spPr>
          <a:xfrm>
            <a:off x="381000" y="5257800"/>
            <a:ext cx="7696200" cy="1292662"/>
          </a:xfrm>
          <a:prstGeom prst="rect">
            <a:avLst/>
          </a:prstGeom>
        </p:spPr>
        <p:txBody>
          <a:bodyPr wrap="square">
            <a:spAutoFit/>
          </a:bodyPr>
          <a:lstStyle/>
          <a:p>
            <a:r>
              <a:rPr lang="uk-UA" sz="2600" b="1" dirty="0">
                <a:solidFill>
                  <a:srgbClr val="FF0000"/>
                </a:solidFill>
              </a:rPr>
              <a:t>ГОЛОВНЕ – “ТРЕПАНАЦІЯ” РЕГУЛЮВАННЯ НА СКЛАДОВІ ПІДПРОЦЕСИ, ЯКІ МАЄ ЗДІЙСНИТИ МАЛИЙ БІЗНЕС ДЛЯ ВИКОНАННЯ РЕГУЛЮВАННЯ</a:t>
            </a:r>
            <a:endParaRPr lang="en-US" sz="2600" b="1" dirty="0">
              <a:solidFill>
                <a:srgbClr val="FF0000"/>
              </a:solidFill>
            </a:endParaRPr>
          </a:p>
        </p:txBody>
      </p:sp>
      <p:cxnSp>
        <p:nvCxnSpPr>
          <p:cNvPr id="12" name="Прямая соединительная линия 11"/>
          <p:cNvCxnSpPr/>
          <p:nvPr/>
        </p:nvCxnSpPr>
        <p:spPr>
          <a:xfrm>
            <a:off x="457200" y="3920196"/>
            <a:ext cx="25908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437272" y="4343400"/>
            <a:ext cx="25908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1905000"/>
            <a:ext cx="5105400" cy="4524315"/>
          </a:xfrm>
          <a:prstGeom prst="rect">
            <a:avLst/>
          </a:prstGeom>
          <a:noFill/>
        </p:spPr>
        <p:txBody>
          <a:bodyPr wrap="square" rtlCol="0">
            <a:spAutoFit/>
          </a:bodyPr>
          <a:lstStyle/>
          <a:p>
            <a:r>
              <a:rPr lang="uk-UA" sz="2800" b="1" dirty="0">
                <a:solidFill>
                  <a:srgbClr val="C00000"/>
                </a:solidFill>
                <a:effectLst>
                  <a:outerShdw blurRad="38100" dist="38100" dir="2700000" algn="tl">
                    <a:srgbClr val="000000">
                      <a:alpha val="43137"/>
                    </a:srgbClr>
                  </a:outerShdw>
                </a:effectLst>
              </a:rPr>
              <a:t>РОЗПОДІЛ РЕГУЛЮВАННЯ НА СКЛАДОВІ ПІДПРОЦЕСИ</a:t>
            </a:r>
          </a:p>
          <a:p>
            <a:r>
              <a:rPr lang="uk-UA" sz="2800" b="1" dirty="0"/>
              <a:t>(УПРАВЛІНСЬКІ ТА БІЗНЕС-ПРОЦЕСИ, НЕОБХІДНІ ДЛЯ ВИКОНАННЯ РЕГУЛЮВАННЯ)</a:t>
            </a:r>
          </a:p>
          <a:p>
            <a:r>
              <a:rPr lang="uk-UA" sz="2800" b="1" dirty="0">
                <a:solidFill>
                  <a:srgbClr val="C00000"/>
                </a:solidFill>
                <a:effectLst>
                  <a:outerShdw blurRad="38100" dist="38100" dir="2700000" algn="tl">
                    <a:srgbClr val="000000">
                      <a:alpha val="43137"/>
                    </a:srgbClr>
                  </a:outerShdw>
                </a:effectLst>
              </a:rPr>
              <a:t>ЗДІЙСНЮЄТЬСЯ НА ОСНОВІ </a:t>
            </a:r>
            <a:r>
              <a:rPr lang="uk-UA" sz="3200" b="1" dirty="0">
                <a:solidFill>
                  <a:srgbClr val="C00000"/>
                </a:solidFill>
                <a:effectLst>
                  <a:outerShdw blurRad="38100" dist="38100" dir="2700000" algn="tl">
                    <a:srgbClr val="000000">
                      <a:alpha val="43137"/>
                    </a:srgbClr>
                  </a:outerShdw>
                </a:effectLst>
              </a:rPr>
              <a:t>СТАНДАРТНОГО ЦИКЛУ УПРАВЛІННЯ</a:t>
            </a:r>
            <a:endParaRPr lang="en-US" sz="3200" b="1" dirty="0">
              <a:solidFill>
                <a:srgbClr val="C00000"/>
              </a:solidFill>
              <a:effectLst>
                <a:outerShdw blurRad="38100" dist="38100" dir="2700000" algn="tl">
                  <a:srgbClr val="000000">
                    <a:alpha val="43137"/>
                  </a:srgbClr>
                </a:outerShdw>
              </a:effectLst>
            </a:endParaRPr>
          </a:p>
        </p:txBody>
      </p:sp>
      <p:sp>
        <p:nvSpPr>
          <p:cNvPr id="5" name="TextBox 4"/>
          <p:cNvSpPr txBox="1"/>
          <p:nvPr/>
        </p:nvSpPr>
        <p:spPr>
          <a:xfrm>
            <a:off x="381000" y="1524000"/>
            <a:ext cx="2286000" cy="4585871"/>
          </a:xfrm>
          <a:prstGeom prst="rect">
            <a:avLst/>
          </a:prstGeom>
          <a:solidFill>
            <a:schemeClr val="bg1">
              <a:alpha val="75000"/>
            </a:schemeClr>
          </a:solidFill>
        </p:spPr>
        <p:txBody>
          <a:bodyPr wrap="square" rtlCol="0">
            <a:spAutoFit/>
          </a:bodyPr>
          <a:lstStyle/>
          <a:p>
            <a:endParaRPr lang="uk-UA" sz="2400" b="1" i="1" dirty="0">
              <a:solidFill>
                <a:srgbClr val="C00000"/>
              </a:solidFill>
            </a:endParaRPr>
          </a:p>
          <a:p>
            <a:pPr>
              <a:lnSpc>
                <a:spcPts val="3300"/>
              </a:lnSpc>
            </a:pPr>
            <a:r>
              <a:rPr lang="uk-UA" b="1" i="1" dirty="0">
                <a:solidFill>
                  <a:srgbClr val="002060"/>
                </a:solidFill>
                <a:latin typeface="Georgia" pitchFamily="18" charset="0"/>
              </a:rPr>
              <a:t>В результаті застосування  </a:t>
            </a:r>
          </a:p>
          <a:p>
            <a:pPr>
              <a:lnSpc>
                <a:spcPts val="3300"/>
              </a:lnSpc>
            </a:pPr>
            <a:r>
              <a:rPr lang="uk-UA" b="1" i="1" dirty="0">
                <a:solidFill>
                  <a:srgbClr val="002060"/>
                </a:solidFill>
                <a:latin typeface="Georgia" pitchFamily="18" charset="0"/>
              </a:rPr>
              <a:t>М-тесту </a:t>
            </a:r>
            <a:r>
              <a:rPr lang="uk-UA" b="1" i="1" dirty="0" err="1">
                <a:solidFill>
                  <a:srgbClr val="002060"/>
                </a:solidFill>
                <a:latin typeface="Georgia" pitchFamily="18" charset="0"/>
              </a:rPr>
              <a:t>“приховані”</a:t>
            </a:r>
            <a:r>
              <a:rPr lang="uk-UA" b="1" i="1" dirty="0">
                <a:solidFill>
                  <a:srgbClr val="002060"/>
                </a:solidFill>
                <a:latin typeface="Georgia" pitchFamily="18" charset="0"/>
              </a:rPr>
              <a:t> мотиви регулювання виходять на перший план</a:t>
            </a:r>
          </a:p>
          <a:p>
            <a:endParaRPr lang="uk-UA" sz="2400" b="1" i="1" dirty="0">
              <a:solidFill>
                <a:srgbClr val="C00000"/>
              </a:solidFill>
            </a:endParaRPr>
          </a:p>
          <a:p>
            <a:endParaRPr lang="en-US" sz="2400" b="1" i="1" dirty="0">
              <a:solidFill>
                <a:srgbClr val="C00000"/>
              </a:solidFill>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7/7a/PDCA_Cycle.svg/2000px-PDCA_Cycle.svg.png"/>
          <p:cNvPicPr>
            <a:picLocks noChangeAspect="1" noChangeArrowheads="1"/>
          </p:cNvPicPr>
          <p:nvPr/>
        </p:nvPicPr>
        <p:blipFill>
          <a:blip r:embed="rId2" cstate="print"/>
          <a:srcRect/>
          <a:stretch>
            <a:fillRect/>
          </a:stretch>
        </p:blipFill>
        <p:spPr bwMode="auto">
          <a:xfrm>
            <a:off x="914400" y="2819400"/>
            <a:ext cx="3733800" cy="3583091"/>
          </a:xfrm>
          <a:prstGeom prst="rect">
            <a:avLst/>
          </a:prstGeom>
          <a:noFill/>
        </p:spPr>
      </p:pic>
      <p:sp>
        <p:nvSpPr>
          <p:cNvPr id="4" name="TextBox 3"/>
          <p:cNvSpPr txBox="1"/>
          <p:nvPr/>
        </p:nvSpPr>
        <p:spPr>
          <a:xfrm>
            <a:off x="4944532" y="2286000"/>
            <a:ext cx="4047067" cy="3785652"/>
          </a:xfrm>
          <a:prstGeom prst="rect">
            <a:avLst/>
          </a:prstGeom>
          <a:noFill/>
        </p:spPr>
        <p:txBody>
          <a:bodyPr wrap="square" rtlCol="0">
            <a:spAutoFit/>
          </a:bodyPr>
          <a:lstStyle/>
          <a:p>
            <a:r>
              <a:rPr lang="uk-UA" sz="2400" b="1" dirty="0"/>
              <a:t>Стандартний цикл управління </a:t>
            </a:r>
            <a:r>
              <a:rPr lang="uk-UA" sz="2400" dirty="0"/>
              <a:t>(також: Цикл </a:t>
            </a:r>
            <a:r>
              <a:rPr lang="uk-UA" sz="2400" dirty="0" err="1"/>
              <a:t>Дьомінга</a:t>
            </a:r>
            <a:r>
              <a:rPr lang="uk-UA" sz="2400" dirty="0"/>
              <a:t>, </a:t>
            </a:r>
            <a:r>
              <a:rPr lang="ru-RU" sz="2400" dirty="0"/>
              <a:t>цикл </a:t>
            </a:r>
            <a:r>
              <a:rPr lang="es-ES" sz="2400" dirty="0"/>
              <a:t>PDCA</a:t>
            </a:r>
            <a:r>
              <a:rPr lang="uk-UA" sz="2400" dirty="0"/>
              <a:t>, …</a:t>
            </a:r>
            <a:r>
              <a:rPr lang="en-US" sz="2400" dirty="0"/>
              <a:t>)</a:t>
            </a:r>
            <a:r>
              <a:rPr lang="uk-UA" sz="2400" b="1" dirty="0"/>
              <a:t> :</a:t>
            </a:r>
          </a:p>
          <a:p>
            <a:endParaRPr lang="uk-UA" sz="2400" dirty="0"/>
          </a:p>
          <a:p>
            <a:pPr>
              <a:lnSpc>
                <a:spcPct val="150000"/>
              </a:lnSpc>
            </a:pPr>
            <a:r>
              <a:rPr lang="en-US" sz="2400" b="1" dirty="0"/>
              <a:t>P</a:t>
            </a:r>
            <a:r>
              <a:rPr lang="en-US" sz="2400" dirty="0"/>
              <a:t> – </a:t>
            </a:r>
            <a:r>
              <a:rPr lang="en-US" sz="2400" i="1" dirty="0"/>
              <a:t>Plan</a:t>
            </a:r>
            <a:r>
              <a:rPr lang="en-US" sz="2400" dirty="0"/>
              <a:t> – </a:t>
            </a:r>
            <a:r>
              <a:rPr lang="ru-RU" sz="2400" dirty="0" err="1"/>
              <a:t>Планування</a:t>
            </a:r>
            <a:endParaRPr lang="ru-RU" sz="2400" dirty="0"/>
          </a:p>
          <a:p>
            <a:pPr>
              <a:lnSpc>
                <a:spcPct val="150000"/>
              </a:lnSpc>
            </a:pPr>
            <a:r>
              <a:rPr lang="en-US" sz="2400" b="1" dirty="0"/>
              <a:t>D</a:t>
            </a:r>
            <a:r>
              <a:rPr lang="en-US" sz="2400" dirty="0"/>
              <a:t> – </a:t>
            </a:r>
            <a:r>
              <a:rPr lang="en-US" sz="2400" i="1" dirty="0"/>
              <a:t>Do</a:t>
            </a:r>
            <a:r>
              <a:rPr lang="en-US" sz="2400" dirty="0"/>
              <a:t> – </a:t>
            </a:r>
            <a:r>
              <a:rPr lang="ru-RU" sz="2400" dirty="0"/>
              <a:t>Реал</a:t>
            </a:r>
            <a:r>
              <a:rPr lang="uk-UA" sz="2400" dirty="0" err="1"/>
              <a:t>ізація</a:t>
            </a:r>
            <a:endParaRPr lang="uk-UA" sz="2400" dirty="0"/>
          </a:p>
          <a:p>
            <a:pPr>
              <a:lnSpc>
                <a:spcPct val="150000"/>
              </a:lnSpc>
            </a:pPr>
            <a:r>
              <a:rPr lang="en-US" sz="2400" b="1" dirty="0"/>
              <a:t>C</a:t>
            </a:r>
            <a:r>
              <a:rPr lang="en-US" sz="2400" dirty="0"/>
              <a:t> – </a:t>
            </a:r>
            <a:r>
              <a:rPr lang="en-US" sz="2400" i="1" dirty="0"/>
              <a:t>Check</a:t>
            </a:r>
            <a:r>
              <a:rPr lang="en-US" sz="2400" dirty="0"/>
              <a:t> – </a:t>
            </a:r>
            <a:r>
              <a:rPr lang="uk-UA" sz="2400" dirty="0"/>
              <a:t>Перевірка</a:t>
            </a:r>
          </a:p>
          <a:p>
            <a:pPr>
              <a:lnSpc>
                <a:spcPct val="150000"/>
              </a:lnSpc>
            </a:pPr>
            <a:r>
              <a:rPr lang="en-US" sz="2400" b="1" dirty="0"/>
              <a:t>A</a:t>
            </a:r>
            <a:r>
              <a:rPr lang="en-US" sz="2400" dirty="0"/>
              <a:t> – </a:t>
            </a:r>
            <a:r>
              <a:rPr lang="en-US" sz="2400" i="1" dirty="0"/>
              <a:t>Action</a:t>
            </a:r>
            <a:r>
              <a:rPr lang="en-US" sz="2400" dirty="0"/>
              <a:t> - </a:t>
            </a:r>
            <a:r>
              <a:rPr lang="uk-UA" sz="2400" dirty="0"/>
              <a:t>Корекція</a:t>
            </a:r>
            <a:endParaRPr lang="en-US" sz="2400" dirty="0"/>
          </a:p>
        </p:txBody>
      </p:sp>
      <p:sp>
        <p:nvSpPr>
          <p:cNvPr id="5" name="TextBox 4"/>
          <p:cNvSpPr txBox="1"/>
          <p:nvPr/>
        </p:nvSpPr>
        <p:spPr>
          <a:xfrm>
            <a:off x="2438400" y="1295400"/>
            <a:ext cx="6324600" cy="830997"/>
          </a:xfrm>
          <a:prstGeom prst="rect">
            <a:avLst/>
          </a:prstGeom>
          <a:noFill/>
        </p:spPr>
        <p:txBody>
          <a:bodyPr wrap="square" rtlCol="0">
            <a:spAutoFit/>
          </a:bodyPr>
          <a:lstStyle/>
          <a:p>
            <a:r>
              <a:rPr lang="uk-UA" sz="2400" b="1" dirty="0"/>
              <a:t>Будь-яке регулювання має відповідати </a:t>
            </a:r>
            <a:r>
              <a:rPr lang="uk-UA" sz="2400" b="1" dirty="0">
                <a:solidFill>
                  <a:srgbClr val="C00000"/>
                </a:solidFill>
              </a:rPr>
              <a:t>С</a:t>
            </a:r>
            <a:r>
              <a:rPr lang="uk-UA" sz="2400" b="1" dirty="0"/>
              <a:t>тандартному </a:t>
            </a:r>
            <a:r>
              <a:rPr lang="uk-UA" sz="2400" b="1" dirty="0">
                <a:solidFill>
                  <a:srgbClr val="C00000"/>
                </a:solidFill>
              </a:rPr>
              <a:t>Ц</a:t>
            </a:r>
            <a:r>
              <a:rPr lang="uk-UA" sz="2400" b="1" dirty="0"/>
              <a:t>иклу </a:t>
            </a:r>
            <a:r>
              <a:rPr lang="uk-UA" sz="2400" b="1" dirty="0">
                <a:solidFill>
                  <a:srgbClr val="C00000"/>
                </a:solidFill>
              </a:rPr>
              <a:t>У</a:t>
            </a:r>
            <a:r>
              <a:rPr lang="uk-UA" sz="2400" b="1" dirty="0"/>
              <a:t>правління:</a:t>
            </a:r>
            <a:endParaRPr lang="en-US" sz="2400" b="1" dirty="0"/>
          </a:p>
        </p:txBody>
      </p:sp>
    </p:spTree>
  </p:cSld>
  <p:clrMapOvr>
    <a:masterClrMapping/>
  </p:clrMapOvr>
  <p:transition spd="slow">
    <p:cover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7/7a/PDCA_Cycle.svg/2000px-PDCA_Cycle.svg.png"/>
          <p:cNvPicPr>
            <a:picLocks noChangeAspect="1" noChangeArrowheads="1"/>
          </p:cNvPicPr>
          <p:nvPr/>
        </p:nvPicPr>
        <p:blipFill>
          <a:blip r:embed="rId2" cstate="print"/>
          <a:srcRect/>
          <a:stretch>
            <a:fillRect/>
          </a:stretch>
        </p:blipFill>
        <p:spPr bwMode="auto">
          <a:xfrm>
            <a:off x="311931" y="2986700"/>
            <a:ext cx="1669269" cy="1601891"/>
          </a:xfrm>
          <a:prstGeom prst="rect">
            <a:avLst/>
          </a:prstGeom>
          <a:noFill/>
        </p:spPr>
      </p:pic>
      <p:sp>
        <p:nvSpPr>
          <p:cNvPr id="7" name="TextBox 6"/>
          <p:cNvSpPr txBox="1"/>
          <p:nvPr/>
        </p:nvSpPr>
        <p:spPr>
          <a:xfrm>
            <a:off x="1981200" y="1371600"/>
            <a:ext cx="7010400" cy="4832092"/>
          </a:xfrm>
          <a:prstGeom prst="rect">
            <a:avLst/>
          </a:prstGeom>
          <a:noFill/>
        </p:spPr>
        <p:txBody>
          <a:bodyPr wrap="square" rtlCol="0">
            <a:spAutoFit/>
          </a:bodyPr>
          <a:lstStyle/>
          <a:p>
            <a:r>
              <a:rPr lang="ru-RU" sz="2800" b="1" u="sng" dirty="0"/>
              <a:t>ЗАУВАЖЕННЯ</a:t>
            </a:r>
            <a:r>
              <a:rPr lang="ru-RU" sz="2800" u="sng" dirty="0"/>
              <a:t>: </a:t>
            </a:r>
          </a:p>
          <a:p>
            <a:r>
              <a:rPr lang="ru-RU" sz="2800" dirty="0" err="1"/>
              <a:t>якщо</a:t>
            </a:r>
            <a:r>
              <a:rPr lang="ru-RU" sz="2800" dirty="0"/>
              <a:t> </a:t>
            </a:r>
            <a:r>
              <a:rPr lang="ru-RU" sz="2800" dirty="0" err="1"/>
              <a:t>під-процеси</a:t>
            </a:r>
            <a:r>
              <a:rPr lang="ru-RU" sz="2800" dirty="0"/>
              <a:t> </a:t>
            </a:r>
            <a:r>
              <a:rPr lang="ru-RU" sz="2800" dirty="0" err="1"/>
              <a:t>регулювання</a:t>
            </a:r>
            <a:r>
              <a:rPr lang="ru-RU" sz="2800" dirty="0"/>
              <a:t> (</a:t>
            </a:r>
            <a:r>
              <a:rPr lang="ru-RU" sz="2800" dirty="0" err="1"/>
              <a:t>або</a:t>
            </a:r>
            <a:r>
              <a:rPr lang="ru-RU" sz="2800" dirty="0"/>
              <a:t> </a:t>
            </a:r>
            <a:r>
              <a:rPr lang="ru-RU" sz="2800" dirty="0" err="1"/>
              <a:t>процедури</a:t>
            </a:r>
            <a:r>
              <a:rPr lang="ru-RU" sz="2800" dirty="0"/>
              <a:t>) при </a:t>
            </a:r>
            <a:r>
              <a:rPr lang="ru-RU" sz="2800" dirty="0" err="1"/>
              <a:t>здійсненні</a:t>
            </a:r>
            <a:r>
              <a:rPr lang="ru-RU" sz="2800" dirty="0"/>
              <a:t> М-Тесту не </a:t>
            </a:r>
            <a:r>
              <a:rPr lang="ru-RU" sz="2800" dirty="0" err="1"/>
              <a:t>утворюють</a:t>
            </a:r>
            <a:r>
              <a:rPr lang="ru-RU" sz="2800" dirty="0"/>
              <a:t> </a:t>
            </a:r>
            <a:r>
              <a:rPr lang="ru-RU" sz="2800" dirty="0" err="1"/>
              <a:t>повного</a:t>
            </a:r>
            <a:r>
              <a:rPr lang="ru-RU" sz="2800" dirty="0"/>
              <a:t> циклу</a:t>
            </a:r>
            <a:r>
              <a:rPr lang="en-US" sz="2800" dirty="0"/>
              <a:t> </a:t>
            </a:r>
            <a:r>
              <a:rPr lang="ru-RU" sz="2800" dirty="0" err="1"/>
              <a:t>уп</a:t>
            </a:r>
            <a:r>
              <a:rPr lang="uk-UA" sz="2800" dirty="0" err="1"/>
              <a:t>равління</a:t>
            </a:r>
            <a:r>
              <a:rPr lang="ru-RU" sz="2800" dirty="0"/>
              <a:t>, </a:t>
            </a:r>
          </a:p>
          <a:p>
            <a:r>
              <a:rPr lang="ru-RU" sz="2800" dirty="0"/>
              <a:t>то </a:t>
            </a:r>
            <a:r>
              <a:rPr lang="ru-RU" sz="2800" dirty="0" err="1"/>
              <a:t>це</a:t>
            </a:r>
            <a:r>
              <a:rPr lang="ru-RU" sz="2800" dirty="0"/>
              <a:t> </a:t>
            </a:r>
            <a:r>
              <a:rPr lang="ru-RU" sz="2800" dirty="0" err="1"/>
              <a:t>означає</a:t>
            </a:r>
            <a:r>
              <a:rPr lang="ru-RU" sz="2800" dirty="0"/>
              <a:t>, </a:t>
            </a:r>
            <a:r>
              <a:rPr lang="ru-RU" sz="2800" dirty="0" err="1"/>
              <a:t>що</a:t>
            </a:r>
            <a:r>
              <a:rPr lang="ru-RU" sz="2800" dirty="0"/>
              <a:t> </a:t>
            </a:r>
            <a:r>
              <a:rPr lang="ru-RU" sz="2800" dirty="0" err="1"/>
              <a:t>підпроцеси</a:t>
            </a:r>
            <a:r>
              <a:rPr lang="ru-RU" sz="2800" dirty="0"/>
              <a:t> </a:t>
            </a:r>
            <a:r>
              <a:rPr lang="ru-RU" sz="2800" dirty="0" err="1"/>
              <a:t>регулювання</a:t>
            </a:r>
            <a:r>
              <a:rPr lang="ru-RU" sz="2800" dirty="0"/>
              <a:t> </a:t>
            </a:r>
            <a:r>
              <a:rPr lang="ru-RU" sz="2800" dirty="0" err="1"/>
              <a:t>визначено</a:t>
            </a:r>
            <a:r>
              <a:rPr lang="ru-RU" sz="2800" dirty="0"/>
              <a:t> </a:t>
            </a:r>
            <a:r>
              <a:rPr lang="ru-RU" sz="2800" dirty="0" err="1"/>
              <a:t>неповно</a:t>
            </a:r>
            <a:r>
              <a:rPr lang="ru-RU" sz="2800" dirty="0"/>
              <a:t> та не </a:t>
            </a:r>
            <a:r>
              <a:rPr lang="ru-RU" sz="2800" dirty="0" err="1"/>
              <a:t>вірно</a:t>
            </a:r>
            <a:r>
              <a:rPr lang="ru-RU" sz="2800" dirty="0"/>
              <a:t>. </a:t>
            </a:r>
          </a:p>
          <a:p>
            <a:endParaRPr lang="ru-RU" sz="2800" dirty="0"/>
          </a:p>
          <a:p>
            <a:r>
              <a:rPr lang="ru-RU" sz="2800" b="1" dirty="0"/>
              <a:t>Контроль  за </a:t>
            </a:r>
            <a:r>
              <a:rPr lang="ru-RU" sz="2800" b="1" dirty="0" err="1"/>
              <a:t>визначенням</a:t>
            </a:r>
            <a:r>
              <a:rPr lang="ru-RU" sz="2800" b="1" dirty="0"/>
              <a:t> </a:t>
            </a:r>
            <a:r>
              <a:rPr lang="ru-RU" sz="2800" b="1" dirty="0" err="1"/>
              <a:t>підпроцесів</a:t>
            </a:r>
            <a:r>
              <a:rPr lang="ru-RU" sz="2800" b="1" dirty="0"/>
              <a:t> </a:t>
            </a:r>
            <a:r>
              <a:rPr lang="ru-RU" sz="2800" b="1" dirty="0" err="1"/>
              <a:t>регулювання</a:t>
            </a:r>
            <a:r>
              <a:rPr lang="ru-RU" sz="2800" b="1" dirty="0"/>
              <a:t> на </a:t>
            </a:r>
            <a:r>
              <a:rPr lang="ru-RU" sz="2800" b="1" dirty="0" err="1"/>
              <a:t>основі</a:t>
            </a:r>
            <a:r>
              <a:rPr lang="ru-RU" sz="2800" b="1" dirty="0"/>
              <a:t> PDCA-циклу є </a:t>
            </a:r>
            <a:r>
              <a:rPr lang="ru-RU" sz="2800" b="1" dirty="0" err="1"/>
              <a:t>однією</a:t>
            </a:r>
            <a:r>
              <a:rPr lang="ru-RU" sz="2800" b="1" dirty="0"/>
              <a:t> з процедур </a:t>
            </a:r>
            <a:r>
              <a:rPr lang="ru-RU" sz="2800" b="1" dirty="0" err="1"/>
              <a:t>внутрішнього</a:t>
            </a:r>
            <a:r>
              <a:rPr lang="ru-RU" sz="2800" b="1" dirty="0"/>
              <a:t> контролю за </a:t>
            </a:r>
            <a:r>
              <a:rPr lang="ru-RU" sz="2800" b="1" dirty="0" err="1"/>
              <a:t>достовірністю</a:t>
            </a:r>
            <a:r>
              <a:rPr lang="ru-RU" sz="2800" b="1" dirty="0"/>
              <a:t> та </a:t>
            </a:r>
            <a:r>
              <a:rPr lang="ru-RU" sz="2800" b="1" dirty="0" err="1"/>
              <a:t>повнотою</a:t>
            </a:r>
            <a:r>
              <a:rPr lang="ru-RU" sz="2800" b="1" dirty="0"/>
              <a:t> М-Тесту.</a:t>
            </a:r>
            <a:endParaRPr lang="en-US" sz="2800" b="1" dirty="0"/>
          </a:p>
        </p:txBody>
      </p:sp>
    </p:spTree>
  </p:cSld>
  <p:clrMapOvr>
    <a:masterClrMapping/>
  </p:clrMapOvr>
  <p:transition spd="slow">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1981200"/>
            <a:ext cx="7696200" cy="4062651"/>
          </a:xfrm>
          <a:prstGeom prst="rect">
            <a:avLst/>
          </a:prstGeom>
          <a:noFill/>
        </p:spPr>
        <p:txBody>
          <a:bodyPr wrap="square" rtlCol="0">
            <a:spAutoFit/>
          </a:bodyPr>
          <a:lstStyle/>
          <a:p>
            <a:r>
              <a:rPr lang="uk-UA" sz="4000" b="1" dirty="0"/>
              <a:t>М-ТЕСТ </a:t>
            </a:r>
            <a:r>
              <a:rPr lang="uk-UA" sz="4000" i="1" dirty="0"/>
              <a:t>(ДЕТАЛЬНО)</a:t>
            </a:r>
          </a:p>
          <a:p>
            <a:pPr lvl="0" indent="457200" fontAlgn="base">
              <a:spcBef>
                <a:spcPct val="0"/>
              </a:spcBef>
              <a:spcAft>
                <a:spcPct val="0"/>
              </a:spcAft>
              <a:tabLst>
                <a:tab pos="3314700" algn="l"/>
              </a:tabLst>
            </a:pPr>
            <a:endParaRPr lang="uk-UA" sz="1000" b="1" dirty="0">
              <a:ea typeface="Times New Roman" pitchFamily="18" charset="0"/>
              <a:cs typeface="Times New Roman" pitchFamily="18" charset="0"/>
            </a:endParaRPr>
          </a:p>
          <a:p>
            <a:pPr lvl="0" indent="457200" fontAlgn="base">
              <a:spcBef>
                <a:spcPct val="0"/>
              </a:spcBef>
              <a:spcAft>
                <a:spcPct val="0"/>
              </a:spcAft>
              <a:tabLst>
                <a:tab pos="3314700" algn="l"/>
              </a:tabLst>
            </a:pPr>
            <a:endParaRPr lang="uk-UA" sz="2000" b="1" dirty="0">
              <a:ea typeface="Times New Roman" pitchFamily="18" charset="0"/>
              <a:cs typeface="Times New Roman" pitchFamily="18" charset="0"/>
            </a:endParaRPr>
          </a:p>
          <a:p>
            <a:pPr lvl="0" indent="457200" fontAlgn="base">
              <a:spcBef>
                <a:spcPct val="0"/>
              </a:spcBef>
              <a:spcAft>
                <a:spcPts val="600"/>
              </a:spcAft>
              <a:tabLst>
                <a:tab pos="3314700" algn="l"/>
              </a:tabLst>
            </a:pPr>
            <a:r>
              <a:rPr lang="uk-UA" sz="3200" b="1" dirty="0">
                <a:ea typeface="Times New Roman" pitchFamily="18" charset="0"/>
                <a:cs typeface="Times New Roman" pitchFamily="18" charset="0"/>
              </a:rPr>
              <a:t>1. </a:t>
            </a:r>
            <a:r>
              <a:rPr lang="uk-UA" sz="3200" b="1" dirty="0">
                <a:solidFill>
                  <a:srgbClr val="C00000"/>
                </a:solidFill>
                <a:ea typeface="Times New Roman" pitchFamily="18" charset="0"/>
                <a:cs typeface="Times New Roman" pitchFamily="18" charset="0"/>
              </a:rPr>
              <a:t>Консультації</a:t>
            </a:r>
            <a:endParaRPr lang="uk-UA" sz="3200" dirty="0">
              <a:ea typeface="Times New Roman" pitchFamily="18" charset="0"/>
              <a:cs typeface="Times New Roman" pitchFamily="18" charset="0"/>
            </a:endParaRPr>
          </a:p>
          <a:p>
            <a:pPr lvl="0" indent="457200" fontAlgn="base">
              <a:spcBef>
                <a:spcPct val="0"/>
              </a:spcBef>
              <a:spcAft>
                <a:spcPts val="600"/>
              </a:spcAft>
              <a:tabLst>
                <a:tab pos="3314700" algn="l"/>
              </a:tabLst>
            </a:pPr>
            <a:r>
              <a:rPr lang="uk-UA" sz="3200" b="1" dirty="0">
                <a:ea typeface="Times New Roman" pitchFamily="18" charset="0"/>
                <a:cs typeface="Times New Roman" pitchFamily="18" charset="0"/>
              </a:rPr>
              <a:t>2. </a:t>
            </a:r>
            <a:r>
              <a:rPr lang="uk-UA" sz="3200" b="1" dirty="0">
                <a:solidFill>
                  <a:srgbClr val="C00000"/>
                </a:solidFill>
                <a:ea typeface="Times New Roman" pitchFamily="18" charset="0"/>
                <a:cs typeface="Times New Roman" pitchFamily="18" charset="0"/>
              </a:rPr>
              <a:t>Вимірювання впливу регулювання </a:t>
            </a:r>
          </a:p>
          <a:p>
            <a:pPr lvl="0" indent="457200" fontAlgn="base">
              <a:spcBef>
                <a:spcPct val="0"/>
              </a:spcBef>
              <a:spcAft>
                <a:spcPts val="600"/>
              </a:spcAft>
              <a:tabLst>
                <a:tab pos="3314700" algn="l"/>
              </a:tabLst>
            </a:pPr>
            <a:r>
              <a:rPr lang="uk-UA" sz="3200" b="1" dirty="0">
                <a:ea typeface="Times New Roman" pitchFamily="18" charset="0"/>
                <a:cs typeface="Times New Roman" pitchFamily="18" charset="0"/>
              </a:rPr>
              <a:t>3. </a:t>
            </a:r>
            <a:r>
              <a:rPr lang="uk-UA" sz="3200" b="1" dirty="0">
                <a:solidFill>
                  <a:srgbClr val="C00000"/>
                </a:solidFill>
                <a:ea typeface="Times New Roman" pitchFamily="18" charset="0"/>
                <a:cs typeface="Times New Roman" pitchFamily="18" charset="0"/>
              </a:rPr>
              <a:t>Розрахунок витрат </a:t>
            </a:r>
          </a:p>
          <a:p>
            <a:pPr lvl="0" indent="457200" fontAlgn="base">
              <a:spcBef>
                <a:spcPct val="0"/>
              </a:spcBef>
              <a:spcAft>
                <a:spcPts val="600"/>
              </a:spcAft>
              <a:tabLst>
                <a:tab pos="3314700" algn="l"/>
              </a:tabLst>
            </a:pPr>
            <a:r>
              <a:rPr lang="uk-UA" sz="3200" b="1" dirty="0">
                <a:ea typeface="Times New Roman" pitchFamily="18" charset="0"/>
                <a:cs typeface="Times New Roman" pitchFamily="18" charset="0"/>
              </a:rPr>
              <a:t>4. </a:t>
            </a:r>
            <a:r>
              <a:rPr lang="uk-UA" sz="3200" b="1" dirty="0" err="1">
                <a:solidFill>
                  <a:srgbClr val="C00000"/>
                </a:solidFill>
                <a:ea typeface="Times New Roman" pitchFamily="18" charset="0"/>
                <a:cs typeface="Times New Roman" pitchFamily="18" charset="0"/>
              </a:rPr>
              <a:t>Корегуючі</a:t>
            </a:r>
            <a:r>
              <a:rPr lang="uk-UA" sz="3200" b="1" dirty="0">
                <a:solidFill>
                  <a:srgbClr val="C00000"/>
                </a:solidFill>
                <a:ea typeface="Times New Roman" pitchFamily="18" charset="0"/>
                <a:cs typeface="Times New Roman" pitchFamily="18" charset="0"/>
              </a:rPr>
              <a:t> (пом’якшувальні) заходи</a:t>
            </a:r>
            <a:endParaRPr lang="en-US" sz="3200" dirty="0">
              <a:cs typeface="Arial" pitchFamily="34" charset="0"/>
            </a:endParaRPr>
          </a:p>
          <a:p>
            <a:pPr>
              <a:spcAft>
                <a:spcPts val="600"/>
              </a:spcAft>
            </a:pPr>
            <a:endParaRPr lang="en-US" sz="4000" b="1" dirty="0"/>
          </a:p>
        </p:txBody>
      </p:sp>
    </p:spTree>
  </p:cSld>
  <p:clrMapOvr>
    <a:masterClrMapping/>
  </p:clrMapOvr>
  <p:transition spd="slow">
    <p:cover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процесс 11"/>
          <p:cNvSpPr/>
          <p:nvPr/>
        </p:nvSpPr>
        <p:spPr>
          <a:xfrm>
            <a:off x="541868" y="3657600"/>
            <a:ext cx="7941731" cy="1066800"/>
          </a:xfrm>
          <a:prstGeom prst="flowChartProcess">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057400" y="1335616"/>
            <a:ext cx="4724400" cy="523220"/>
          </a:xfrm>
          <a:prstGeom prst="rect">
            <a:avLst/>
          </a:prstGeom>
          <a:noFill/>
        </p:spPr>
        <p:txBody>
          <a:bodyPr wrap="square" rtlCol="0">
            <a:spAutoFit/>
          </a:bodyPr>
          <a:lstStyle/>
          <a:p>
            <a:pPr algn="ctr"/>
            <a:r>
              <a:rPr lang="uk-UA" sz="2800" b="1" dirty="0"/>
              <a:t>АЛГОРИТМ М-Тесту</a:t>
            </a:r>
            <a:endParaRPr lang="ru-RU" sz="2800" b="1" dirty="0"/>
          </a:p>
        </p:txBody>
      </p:sp>
      <p:sp>
        <p:nvSpPr>
          <p:cNvPr id="6" name="Блок-схема: знак завершения 5"/>
          <p:cNvSpPr/>
          <p:nvPr/>
        </p:nvSpPr>
        <p:spPr>
          <a:xfrm>
            <a:off x="541868" y="2373186"/>
            <a:ext cx="1905000" cy="391180"/>
          </a:xfrm>
          <a:prstGeom prst="flowChartTerminator">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800000"/>
                </a:solidFill>
              </a:rPr>
              <a:t>ПОЧАТОК</a:t>
            </a:r>
            <a:endParaRPr lang="ru-RU" b="1" dirty="0">
              <a:solidFill>
                <a:srgbClr val="800000"/>
              </a:solidFill>
            </a:endParaRPr>
          </a:p>
        </p:txBody>
      </p:sp>
      <p:sp>
        <p:nvSpPr>
          <p:cNvPr id="7" name="Блок-схема: процесс 6"/>
          <p:cNvSpPr/>
          <p:nvPr/>
        </p:nvSpPr>
        <p:spPr>
          <a:xfrm>
            <a:off x="2895600" y="2114953"/>
            <a:ext cx="2362200" cy="92458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800000"/>
                </a:solidFill>
              </a:rPr>
              <a:t>ПОПЕРЕДНЕ ВИЗНАЧЕННЯ ПРОЦЕДУР у МБ</a:t>
            </a:r>
            <a:endParaRPr lang="ru-RU" b="1" dirty="0">
              <a:solidFill>
                <a:srgbClr val="800000"/>
              </a:solidFill>
            </a:endParaRPr>
          </a:p>
        </p:txBody>
      </p:sp>
      <p:sp>
        <p:nvSpPr>
          <p:cNvPr id="8" name="Блок-схема: данные 7"/>
          <p:cNvSpPr/>
          <p:nvPr/>
        </p:nvSpPr>
        <p:spPr>
          <a:xfrm>
            <a:off x="5706532" y="1981200"/>
            <a:ext cx="2777067" cy="1143000"/>
          </a:xfrm>
          <a:prstGeom prst="flowChartInputOutpu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800000"/>
                </a:solidFill>
              </a:rPr>
              <a:t>КОНСУЛЬТАЦІЯ з МБ (ПРОЦЕДУРИ і ВИТРАТИ)</a:t>
            </a:r>
            <a:endParaRPr lang="ru-RU" b="1" dirty="0">
              <a:solidFill>
                <a:srgbClr val="800000"/>
              </a:solidFill>
            </a:endParaRPr>
          </a:p>
        </p:txBody>
      </p:sp>
      <p:sp>
        <p:nvSpPr>
          <p:cNvPr id="9" name="Блок-схема: процесс 8"/>
          <p:cNvSpPr/>
          <p:nvPr/>
        </p:nvSpPr>
        <p:spPr>
          <a:xfrm>
            <a:off x="609600" y="3733800"/>
            <a:ext cx="2286000" cy="914400"/>
          </a:xfrm>
          <a:prstGeom prst="flowChartProcess">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800000"/>
                </a:solidFill>
              </a:rPr>
              <a:t>ОЦІНКА «ПРЯМИХ» ВИТРАТ у МБ</a:t>
            </a:r>
            <a:endParaRPr lang="ru-RU" b="1" dirty="0">
              <a:solidFill>
                <a:srgbClr val="800000"/>
              </a:solidFill>
            </a:endParaRPr>
          </a:p>
        </p:txBody>
      </p:sp>
      <p:sp>
        <p:nvSpPr>
          <p:cNvPr id="10" name="Блок-схема: процесс 9"/>
          <p:cNvSpPr/>
          <p:nvPr/>
        </p:nvSpPr>
        <p:spPr>
          <a:xfrm>
            <a:off x="3200400" y="3725333"/>
            <a:ext cx="2362200" cy="914400"/>
          </a:xfrm>
          <a:prstGeom prst="flowChartProcess">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800000"/>
                </a:solidFill>
              </a:rPr>
              <a:t>ОЦІНКА АДМІНІСТРАТИВНИХ ВИТРАТ у МБ</a:t>
            </a:r>
            <a:endParaRPr lang="ru-RU" b="1" dirty="0">
              <a:solidFill>
                <a:srgbClr val="800000"/>
              </a:solidFill>
            </a:endParaRPr>
          </a:p>
        </p:txBody>
      </p:sp>
      <p:sp>
        <p:nvSpPr>
          <p:cNvPr id="11" name="Блок-схема: процесс 10"/>
          <p:cNvSpPr/>
          <p:nvPr/>
        </p:nvSpPr>
        <p:spPr>
          <a:xfrm>
            <a:off x="5913965" y="3725333"/>
            <a:ext cx="2362200" cy="914400"/>
          </a:xfrm>
          <a:prstGeom prst="flowChartProcess">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800000"/>
                </a:solidFill>
              </a:rPr>
              <a:t>ОЦІНКА БЮДЖЕТНИХ ВИТРАТ</a:t>
            </a:r>
            <a:endParaRPr lang="ru-RU" b="1" dirty="0">
              <a:solidFill>
                <a:srgbClr val="800000"/>
              </a:solidFill>
            </a:endParaRPr>
          </a:p>
        </p:txBody>
      </p:sp>
      <p:sp>
        <p:nvSpPr>
          <p:cNvPr id="13" name="Блок-схема: процесс 12"/>
          <p:cNvSpPr/>
          <p:nvPr/>
        </p:nvSpPr>
        <p:spPr>
          <a:xfrm>
            <a:off x="609600" y="5257800"/>
            <a:ext cx="2819400" cy="100078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800000"/>
                </a:solidFill>
              </a:rPr>
              <a:t>ПРИЙНЯТТЯ РІШЕННЯ ЩОДО КОРЕКЦІЇ РЕГУЛЮВАННЯ для МБ</a:t>
            </a:r>
            <a:endParaRPr lang="ru-RU" b="1" dirty="0">
              <a:solidFill>
                <a:srgbClr val="800000"/>
              </a:solidFill>
            </a:endParaRPr>
          </a:p>
        </p:txBody>
      </p:sp>
      <p:sp>
        <p:nvSpPr>
          <p:cNvPr id="14" name="Блок-схема: знак завершения 13"/>
          <p:cNvSpPr/>
          <p:nvPr/>
        </p:nvSpPr>
        <p:spPr>
          <a:xfrm>
            <a:off x="6578599" y="5562600"/>
            <a:ext cx="1905000" cy="391180"/>
          </a:xfrm>
          <a:prstGeom prst="flowChartTerminator">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800000"/>
                </a:solidFill>
              </a:rPr>
              <a:t>ЗАКІНЧЕННЯ</a:t>
            </a:r>
            <a:endParaRPr lang="ru-RU" b="1" dirty="0">
              <a:solidFill>
                <a:srgbClr val="800000"/>
              </a:solidFill>
            </a:endParaRPr>
          </a:p>
        </p:txBody>
      </p:sp>
      <p:cxnSp>
        <p:nvCxnSpPr>
          <p:cNvPr id="16" name="Прямая со стрелкой 15"/>
          <p:cNvCxnSpPr>
            <a:stCxn id="6" idx="3"/>
            <a:endCxn id="7" idx="1"/>
          </p:cNvCxnSpPr>
          <p:nvPr/>
        </p:nvCxnSpPr>
        <p:spPr>
          <a:xfrm>
            <a:off x="2446868" y="2568776"/>
            <a:ext cx="448732" cy="84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Прямая со стрелкой 16"/>
          <p:cNvCxnSpPr>
            <a:endCxn id="8" idx="2"/>
          </p:cNvCxnSpPr>
          <p:nvPr/>
        </p:nvCxnSpPr>
        <p:spPr>
          <a:xfrm flipV="1">
            <a:off x="5257800" y="2552700"/>
            <a:ext cx="726439" cy="76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Прямая со стрелкой 18"/>
          <p:cNvCxnSpPr>
            <a:endCxn id="14" idx="1"/>
          </p:cNvCxnSpPr>
          <p:nvPr/>
        </p:nvCxnSpPr>
        <p:spPr>
          <a:xfrm>
            <a:off x="3429000" y="5749723"/>
            <a:ext cx="3149599" cy="84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Прямая со стрелкой 31"/>
          <p:cNvCxnSpPr/>
          <p:nvPr/>
        </p:nvCxnSpPr>
        <p:spPr>
          <a:xfrm>
            <a:off x="8205892" y="2577243"/>
            <a:ext cx="480908"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4" name="Прямая со стрелкой 33"/>
          <p:cNvCxnSpPr/>
          <p:nvPr/>
        </p:nvCxnSpPr>
        <p:spPr>
          <a:xfrm>
            <a:off x="1676400" y="3276600"/>
            <a:ext cx="7010400"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6" name="Прямая со стрелкой 35"/>
          <p:cNvCxnSpPr/>
          <p:nvPr/>
        </p:nvCxnSpPr>
        <p:spPr>
          <a:xfrm flipH="1">
            <a:off x="8651288" y="2577243"/>
            <a:ext cx="35512" cy="69935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41" name="Прямая со стрелкой 40"/>
          <p:cNvCxnSpPr/>
          <p:nvPr/>
        </p:nvCxnSpPr>
        <p:spPr>
          <a:xfrm>
            <a:off x="1676400" y="3276600"/>
            <a:ext cx="0" cy="3640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Прямая со стрелкой 45"/>
          <p:cNvCxnSpPr/>
          <p:nvPr/>
        </p:nvCxnSpPr>
        <p:spPr>
          <a:xfrm flipV="1">
            <a:off x="8513651" y="4182533"/>
            <a:ext cx="173149" cy="846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48" name="Прямая со стрелкой 47"/>
          <p:cNvCxnSpPr/>
          <p:nvPr/>
        </p:nvCxnSpPr>
        <p:spPr>
          <a:xfrm>
            <a:off x="1676400" y="4953000"/>
            <a:ext cx="6974888"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52" name="Прямая со стрелкой 51"/>
          <p:cNvCxnSpPr/>
          <p:nvPr/>
        </p:nvCxnSpPr>
        <p:spPr>
          <a:xfrm flipH="1">
            <a:off x="8686800" y="4182533"/>
            <a:ext cx="17756" cy="77046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54" name="Прямая со стрелкой 53"/>
          <p:cNvCxnSpPr/>
          <p:nvPr/>
        </p:nvCxnSpPr>
        <p:spPr>
          <a:xfrm flipH="1">
            <a:off x="1676400" y="4953000"/>
            <a:ext cx="17755" cy="304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08367362"/>
      </p:ext>
    </p:extLst>
  </p:cSld>
  <p:clrMapOvr>
    <a:masterClrMapping/>
  </p:clrMapOvr>
  <p:transitio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3</a:t>
            </a:fld>
            <a:endParaRPr lang="en-US"/>
          </a:p>
        </p:txBody>
      </p:sp>
      <p:sp>
        <p:nvSpPr>
          <p:cNvPr id="8" name="TextBox 7"/>
          <p:cNvSpPr txBox="1"/>
          <p:nvPr/>
        </p:nvSpPr>
        <p:spPr>
          <a:xfrm>
            <a:off x="685800" y="1524000"/>
            <a:ext cx="8153400" cy="4667945"/>
          </a:xfrm>
          <a:prstGeom prst="rect">
            <a:avLst/>
          </a:prstGeom>
          <a:noFill/>
        </p:spPr>
        <p:txBody>
          <a:bodyPr wrap="square" rtlCol="0">
            <a:spAutoFit/>
          </a:bodyPr>
          <a:lstStyle/>
          <a:p>
            <a:pPr>
              <a:lnSpc>
                <a:spcPts val="3400"/>
              </a:lnSpc>
            </a:pPr>
            <a:r>
              <a:rPr lang="uk-UA" sz="2400" b="1" dirty="0"/>
              <a:t>М-Тест</a:t>
            </a:r>
            <a:r>
              <a:rPr lang="uk-UA" sz="2400" dirty="0"/>
              <a:t> запроваджено в Україні нормами </a:t>
            </a:r>
          </a:p>
          <a:p>
            <a:pPr>
              <a:lnSpc>
                <a:spcPts val="3400"/>
              </a:lnSpc>
            </a:pPr>
            <a:r>
              <a:rPr lang="uk-UA" sz="2400" dirty="0"/>
              <a:t>нової редакції Постанови Кабінету Міністрів України «Про затвердження методик проведення аналізу впливу та відстеження результативності регуляторного акта» від 11.03.2004 № </a:t>
            </a:r>
            <a:r>
              <a:rPr lang="uk-UA" sz="2400" b="1" dirty="0"/>
              <a:t>308</a:t>
            </a:r>
            <a:r>
              <a:rPr lang="uk-UA" sz="2400" dirty="0"/>
              <a:t> </a:t>
            </a:r>
          </a:p>
          <a:p>
            <a:endParaRPr lang="uk-UA" sz="1400" dirty="0"/>
          </a:p>
          <a:p>
            <a:pPr>
              <a:lnSpc>
                <a:spcPts val="3400"/>
              </a:lnSpc>
            </a:pPr>
            <a:r>
              <a:rPr lang="uk-UA" sz="2400" dirty="0"/>
              <a:t>(Постанова Кабінету Міністрів України «Про внесення змін до постанови Кабінету Міністрів України від 11 березня 2004 р. № 308» від 16 грудня 2015 р. № 1151, </a:t>
            </a:r>
            <a:r>
              <a:rPr lang="uk-UA" sz="2400" dirty="0" err="1"/>
              <a:t>оприлюднено</a:t>
            </a:r>
            <a:r>
              <a:rPr lang="uk-UA" sz="2400" dirty="0"/>
              <a:t> - </a:t>
            </a:r>
            <a:r>
              <a:rPr lang="ru-RU" sz="2400" dirty="0" err="1"/>
              <a:t>Урядовий</a:t>
            </a:r>
            <a:r>
              <a:rPr lang="ru-RU" sz="2400" dirty="0"/>
              <a:t> </a:t>
            </a:r>
            <a:r>
              <a:rPr lang="ru-RU" sz="2400" dirty="0" err="1"/>
              <a:t>кур'єр</a:t>
            </a:r>
            <a:r>
              <a:rPr lang="ru-RU" sz="2400" dirty="0"/>
              <a:t> </a:t>
            </a:r>
            <a:r>
              <a:rPr lang="ru-RU" sz="2400" dirty="0" err="1"/>
              <a:t>від</a:t>
            </a:r>
            <a:r>
              <a:rPr lang="ru-RU" sz="2400" dirty="0"/>
              <a:t> 15.01.2016 — № 8, </a:t>
            </a:r>
            <a:r>
              <a:rPr lang="uk-UA" sz="2400" b="1" dirty="0" err="1"/>
              <a:t>набу</a:t>
            </a:r>
            <a:r>
              <a:rPr lang="ru-RU" sz="2400" b="1" dirty="0"/>
              <a:t>ла</a:t>
            </a:r>
            <a:r>
              <a:rPr lang="uk-UA" sz="2400" b="1" dirty="0"/>
              <a:t> чинності з 15.03.2016 року</a:t>
            </a:r>
            <a:r>
              <a:rPr lang="uk-UA" sz="2400" dirty="0"/>
              <a:t>).</a:t>
            </a:r>
            <a:endParaRPr lang="en-US" sz="2400" dirty="0"/>
          </a:p>
        </p:txBody>
      </p:sp>
    </p:spTree>
    <p:extLst>
      <p:ext uri="{BB962C8B-B14F-4D97-AF65-F5344CB8AC3E}">
        <p14:creationId xmlns:p14="http://schemas.microsoft.com/office/powerpoint/2010/main" val="1430914211"/>
      </p:ext>
    </p:extLst>
  </p:cSld>
  <p:clrMapOvr>
    <a:masterClrMapping/>
  </p:clrMapOvr>
  <p:transition spd="slow">
    <p:cover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16651" y="1220673"/>
            <a:ext cx="6781800" cy="523220"/>
          </a:xfrm>
          <a:prstGeom prst="rect">
            <a:avLst/>
          </a:prstGeom>
          <a:noFill/>
        </p:spPr>
        <p:txBody>
          <a:bodyPr wrap="square" rtlCol="0">
            <a:spAutoFit/>
          </a:bodyPr>
          <a:lstStyle/>
          <a:p>
            <a:pPr algn="ctr"/>
            <a:r>
              <a:rPr lang="uk-UA" sz="2800" b="1" dirty="0"/>
              <a:t>М-Тест та БІЗНЕС-АСОЦІАЦІЇ</a:t>
            </a:r>
            <a:endParaRPr lang="ru-RU" sz="2800" b="1" dirty="0"/>
          </a:p>
        </p:txBody>
      </p:sp>
      <p:sp>
        <p:nvSpPr>
          <p:cNvPr id="3" name="4-конечная звезда 2"/>
          <p:cNvSpPr/>
          <p:nvPr/>
        </p:nvSpPr>
        <p:spPr>
          <a:xfrm>
            <a:off x="601468" y="889505"/>
            <a:ext cx="753532" cy="6936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381000" y="1658986"/>
            <a:ext cx="8610600" cy="4832092"/>
          </a:xfrm>
          <a:prstGeom prst="rect">
            <a:avLst/>
          </a:prstGeom>
          <a:noFill/>
        </p:spPr>
        <p:txBody>
          <a:bodyPr wrap="square" rtlCol="0">
            <a:spAutoFit/>
          </a:bodyPr>
          <a:lstStyle/>
          <a:p>
            <a:r>
              <a:rPr lang="uk-UA" sz="2200" b="1" dirty="0">
                <a:solidFill>
                  <a:srgbClr val="800000"/>
                </a:solidFill>
              </a:rPr>
              <a:t>1</a:t>
            </a:r>
            <a:r>
              <a:rPr lang="uk-UA" sz="2200" dirty="0"/>
              <a:t> – Акцент на </a:t>
            </a:r>
            <a:r>
              <a:rPr lang="uk-UA" sz="2200" b="1" dirty="0"/>
              <a:t>А</a:t>
            </a:r>
            <a:r>
              <a:rPr lang="uk-UA" sz="2200" dirty="0"/>
              <a:t>соціації </a:t>
            </a:r>
            <a:r>
              <a:rPr lang="uk-UA" sz="2200" b="1" u="sng" dirty="0"/>
              <a:t>М</a:t>
            </a:r>
            <a:r>
              <a:rPr lang="uk-UA" sz="2200" u="sng" dirty="0"/>
              <a:t>алого </a:t>
            </a:r>
            <a:r>
              <a:rPr lang="uk-UA" sz="2200" b="1" u="sng" dirty="0"/>
              <a:t>Б</a:t>
            </a:r>
            <a:r>
              <a:rPr lang="uk-UA" sz="2200" u="sng" dirty="0"/>
              <a:t>ізнесу </a:t>
            </a:r>
            <a:r>
              <a:rPr lang="uk-UA" sz="2200" dirty="0"/>
              <a:t>у сфері регулювання</a:t>
            </a:r>
          </a:p>
          <a:p>
            <a:r>
              <a:rPr lang="uk-UA" sz="2200" b="1" dirty="0">
                <a:solidFill>
                  <a:srgbClr val="800000"/>
                </a:solidFill>
              </a:rPr>
              <a:t>2</a:t>
            </a:r>
            <a:r>
              <a:rPr lang="uk-UA" sz="2200" dirty="0"/>
              <a:t> – Асоціація може: </a:t>
            </a:r>
            <a:endParaRPr lang="en-US" sz="2200" dirty="0"/>
          </a:p>
          <a:p>
            <a:pPr marL="1097280" lvl="1"/>
            <a:r>
              <a:rPr lang="uk-UA" sz="2200" dirty="0"/>
              <a:t>а) приймати участь у розрахунку, що здійснює орган влади та надавати відповіді на запитання (пасивний формат); </a:t>
            </a:r>
            <a:endParaRPr lang="en-US" sz="2200" dirty="0"/>
          </a:p>
          <a:p>
            <a:pPr marL="1097280" lvl="1"/>
            <a:r>
              <a:rPr lang="uk-UA" sz="2200" dirty="0"/>
              <a:t>б) здійснювати власний альтернативний розрахунок (активний формат); </a:t>
            </a:r>
            <a:endParaRPr lang="en-US" sz="2200" dirty="0"/>
          </a:p>
          <a:p>
            <a:pPr marL="1097280" lvl="1"/>
            <a:r>
              <a:rPr lang="uk-UA" sz="2200" dirty="0"/>
              <a:t>в) приймати участь у розрахунку у якості рівноцінного партнера (активно-пасивний формат).</a:t>
            </a:r>
          </a:p>
          <a:p>
            <a:r>
              <a:rPr lang="uk-UA" sz="2200" b="1" dirty="0">
                <a:solidFill>
                  <a:srgbClr val="800000"/>
                </a:solidFill>
              </a:rPr>
              <a:t>3</a:t>
            </a:r>
            <a:r>
              <a:rPr lang="uk-UA" sz="2200" dirty="0"/>
              <a:t> </a:t>
            </a:r>
            <a:r>
              <a:rPr lang="en-US" sz="2200" dirty="0"/>
              <a:t>– </a:t>
            </a:r>
            <a:r>
              <a:rPr lang="ru-RU" sz="2200" dirty="0"/>
              <a:t>«</a:t>
            </a:r>
            <a:r>
              <a:rPr lang="uk-UA" sz="2200" dirty="0"/>
              <a:t>Реперні» точки в алгоритмі М-Тесту для бізнес-асоціацій: </a:t>
            </a:r>
          </a:p>
          <a:p>
            <a:r>
              <a:rPr lang="uk-UA" sz="2200" dirty="0"/>
              <a:t>	а) визначення процесів, які має здійснити малий бізнес для виконання вимог регулювання</a:t>
            </a:r>
          </a:p>
          <a:p>
            <a:r>
              <a:rPr lang="uk-UA" sz="2200" dirty="0"/>
              <a:t>	б) визначення параметрів процесів (час та гроші)</a:t>
            </a:r>
          </a:p>
          <a:p>
            <a:r>
              <a:rPr lang="uk-UA" sz="2200" dirty="0"/>
              <a:t>	в) аргументи «за» щодо застосування корекції</a:t>
            </a:r>
          </a:p>
          <a:p>
            <a:r>
              <a:rPr lang="uk-UA" sz="2200" dirty="0"/>
              <a:t>	г) варіанти / альтернативи корекцій</a:t>
            </a:r>
            <a:endParaRPr lang="ru-RU" sz="2200" dirty="0"/>
          </a:p>
        </p:txBody>
      </p:sp>
    </p:spTree>
    <p:extLst>
      <p:ext uri="{BB962C8B-B14F-4D97-AF65-F5344CB8AC3E}">
        <p14:creationId xmlns:p14="http://schemas.microsoft.com/office/powerpoint/2010/main" val="339554340"/>
      </p:ext>
    </p:extLst>
  </p:cSld>
  <p:clrMapOvr>
    <a:masterClrMapping/>
  </p:clrMapOvr>
  <p:transition spd="slow">
    <p:cover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31</a:t>
            </a:fld>
            <a:endParaRPr lang="en-US" dirty="0"/>
          </a:p>
        </p:txBody>
      </p:sp>
      <p:graphicFrame>
        <p:nvGraphicFramePr>
          <p:cNvPr id="7" name="Таблица 6"/>
          <p:cNvGraphicFramePr>
            <a:graphicFrameLocks noGrp="1"/>
          </p:cNvGraphicFramePr>
          <p:nvPr>
            <p:extLst>
              <p:ext uri="{D42A27DB-BD31-4B8C-83A1-F6EECF244321}">
                <p14:modId xmlns:p14="http://schemas.microsoft.com/office/powerpoint/2010/main" val="1783792669"/>
              </p:ext>
            </p:extLst>
          </p:nvPr>
        </p:nvGraphicFramePr>
        <p:xfrm>
          <a:off x="386443" y="3740882"/>
          <a:ext cx="8382000" cy="2453640"/>
        </p:xfrm>
        <a:graphic>
          <a:graphicData uri="http://schemas.openxmlformats.org/drawingml/2006/table">
            <a:tbl>
              <a:tblPr/>
              <a:tblGrid>
                <a:gridCol w="1454020">
                  <a:extLst>
                    <a:ext uri="{9D8B030D-6E8A-4147-A177-3AD203B41FA5}">
                      <a16:colId xmlns:a16="http://schemas.microsoft.com/office/drawing/2014/main" val="20000"/>
                    </a:ext>
                  </a:extLst>
                </a:gridCol>
                <a:gridCol w="3422780">
                  <a:extLst>
                    <a:ext uri="{9D8B030D-6E8A-4147-A177-3AD203B41FA5}">
                      <a16:colId xmlns:a16="http://schemas.microsoft.com/office/drawing/2014/main" val="20001"/>
                    </a:ext>
                  </a:extLst>
                </a:gridCol>
                <a:gridCol w="1537996">
                  <a:extLst>
                    <a:ext uri="{9D8B030D-6E8A-4147-A177-3AD203B41FA5}">
                      <a16:colId xmlns:a16="http://schemas.microsoft.com/office/drawing/2014/main" val="20002"/>
                    </a:ext>
                  </a:extLst>
                </a:gridCol>
                <a:gridCol w="1967204">
                  <a:extLst>
                    <a:ext uri="{9D8B030D-6E8A-4147-A177-3AD203B41FA5}">
                      <a16:colId xmlns:a16="http://schemas.microsoft.com/office/drawing/2014/main" val="20003"/>
                    </a:ext>
                  </a:extLst>
                </a:gridCol>
              </a:tblGrid>
              <a:tr h="2453640">
                <a:tc>
                  <a:txBody>
                    <a:bodyPr/>
                    <a:lstStyle/>
                    <a:p>
                      <a:pPr algn="ctr">
                        <a:spcAft>
                          <a:spcPts val="0"/>
                        </a:spcAft>
                      </a:pPr>
                      <a:r>
                        <a:rPr lang="uk-UA" sz="1800" i="1" dirty="0">
                          <a:solidFill>
                            <a:schemeClr val="tx1"/>
                          </a:solidFill>
                          <a:latin typeface="+mn-lt"/>
                          <a:ea typeface="Calibri"/>
                          <a:cs typeface="Times New Roman"/>
                        </a:rPr>
                        <a:t>Порядковий номер</a:t>
                      </a:r>
                      <a:endParaRPr lang="en-US" sz="1800" i="1" dirty="0">
                        <a:solidFill>
                          <a:schemeClr val="tx1"/>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i="1" dirty="0">
                          <a:solidFill>
                            <a:schemeClr val="tx1"/>
                          </a:solidFill>
                          <a:latin typeface="+mn-lt"/>
                          <a:ea typeface="Calibri"/>
                          <a:cs typeface="Times New Roman"/>
                        </a:rPr>
                        <a:t>Вид консультації (публічні консультації прямі (круглі столи, наради, робочі зустрічі тощо), </a:t>
                      </a:r>
                      <a:r>
                        <a:rPr lang="uk-UA" sz="1800" i="1" dirty="0" err="1">
                          <a:solidFill>
                            <a:schemeClr val="tx1"/>
                          </a:solidFill>
                          <a:latin typeface="+mn-lt"/>
                          <a:ea typeface="Calibri"/>
                          <a:cs typeface="Times New Roman"/>
                        </a:rPr>
                        <a:t>інтернет-консультації</a:t>
                      </a:r>
                      <a:r>
                        <a:rPr lang="uk-UA" sz="1800" i="1" dirty="0">
                          <a:solidFill>
                            <a:schemeClr val="tx1"/>
                          </a:solidFill>
                          <a:latin typeface="+mn-lt"/>
                          <a:ea typeface="Calibri"/>
                          <a:cs typeface="Times New Roman"/>
                        </a:rPr>
                        <a:t> прямі (</a:t>
                      </a:r>
                      <a:r>
                        <a:rPr lang="uk-UA" sz="1800" i="1" dirty="0" err="1">
                          <a:solidFill>
                            <a:schemeClr val="tx1"/>
                          </a:solidFill>
                          <a:latin typeface="+mn-lt"/>
                          <a:ea typeface="Calibri"/>
                          <a:cs typeface="Times New Roman"/>
                        </a:rPr>
                        <a:t>інтернет-форуми</a:t>
                      </a:r>
                      <a:r>
                        <a:rPr lang="uk-UA" sz="1800" i="1" dirty="0">
                          <a:solidFill>
                            <a:schemeClr val="tx1"/>
                          </a:solidFill>
                          <a:latin typeface="+mn-lt"/>
                          <a:ea typeface="Calibri"/>
                          <a:cs typeface="Times New Roman"/>
                        </a:rPr>
                        <a:t>, соціальні мережі тощо), запити (до підприємців, експертів, </a:t>
                      </a:r>
                    </a:p>
                    <a:p>
                      <a:pPr algn="ctr">
                        <a:spcAft>
                          <a:spcPts val="0"/>
                        </a:spcAft>
                      </a:pPr>
                      <a:r>
                        <a:rPr lang="uk-UA" sz="1800" i="1" dirty="0">
                          <a:solidFill>
                            <a:schemeClr val="tx1"/>
                          </a:solidFill>
                          <a:latin typeface="+mn-lt"/>
                          <a:ea typeface="Calibri"/>
                          <a:cs typeface="Times New Roman"/>
                        </a:rPr>
                        <a:t>науковців тощо)</a:t>
                      </a:r>
                      <a:endParaRPr lang="en-US" sz="1800" i="1" dirty="0">
                        <a:solidFill>
                          <a:schemeClr val="tx1"/>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i="1" dirty="0">
                          <a:solidFill>
                            <a:schemeClr val="tx1"/>
                          </a:solidFill>
                          <a:latin typeface="+mn-lt"/>
                          <a:ea typeface="Calibri"/>
                          <a:cs typeface="Times New Roman"/>
                        </a:rPr>
                        <a:t>Кількість учасників консультацій, </a:t>
                      </a:r>
                    </a:p>
                    <a:p>
                      <a:pPr algn="ctr">
                        <a:spcAft>
                          <a:spcPts val="0"/>
                        </a:spcAft>
                      </a:pPr>
                      <a:r>
                        <a:rPr lang="uk-UA" sz="1800" i="1" dirty="0">
                          <a:solidFill>
                            <a:schemeClr val="tx1"/>
                          </a:solidFill>
                          <a:latin typeface="+mn-lt"/>
                          <a:ea typeface="Calibri"/>
                          <a:cs typeface="Times New Roman"/>
                        </a:rPr>
                        <a:t>осіб</a:t>
                      </a:r>
                      <a:endParaRPr lang="en-US" sz="1800" i="1" dirty="0">
                        <a:solidFill>
                          <a:schemeClr val="tx1"/>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i="1" dirty="0">
                          <a:solidFill>
                            <a:schemeClr val="tx1"/>
                          </a:solidFill>
                          <a:latin typeface="+mn-lt"/>
                          <a:ea typeface="Calibri"/>
                          <a:cs typeface="Times New Roman"/>
                        </a:rPr>
                        <a:t>Основні результати консультацій (опис)</a:t>
                      </a:r>
                      <a:endParaRPr lang="en-US" sz="1800" i="1" dirty="0">
                        <a:solidFill>
                          <a:schemeClr val="tx1"/>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2401" name="Rectangle 1"/>
          <p:cNvSpPr>
            <a:spLocks noChangeArrowheads="1"/>
          </p:cNvSpPr>
          <p:nvPr/>
        </p:nvSpPr>
        <p:spPr bwMode="auto">
          <a:xfrm>
            <a:off x="381000" y="1295400"/>
            <a:ext cx="85344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a:ln>
                  <a:noFill/>
                </a:ln>
                <a:solidFill>
                  <a:srgbClr val="C00000"/>
                </a:solidFill>
                <a:effectLst/>
                <a:latin typeface="Arial" pitchFamily="34" charset="0"/>
                <a:ea typeface="Calibri" pitchFamily="34" charset="0"/>
                <a:cs typeface="Times New Roman" pitchFamily="18" charset="0"/>
              </a:rPr>
              <a:t>1. Консультації з представниками </a:t>
            </a:r>
            <a:r>
              <a:rPr kumimoji="0" lang="uk-UA" sz="2000" b="1" i="0" u="none" strike="noStrike" cap="none" normalizeH="0" baseline="0" dirty="0" err="1">
                <a:ln>
                  <a:noFill/>
                </a:ln>
                <a:solidFill>
                  <a:srgbClr val="C00000"/>
                </a:solidFill>
                <a:effectLst/>
                <a:latin typeface="Arial" pitchFamily="34" charset="0"/>
                <a:ea typeface="Calibri" pitchFamily="34" charset="0"/>
                <a:cs typeface="Times New Roman" pitchFamily="18" charset="0"/>
              </a:rPr>
              <a:t>мікро-</a:t>
            </a:r>
            <a:r>
              <a:rPr kumimoji="0" lang="uk-UA" sz="2000" b="1" i="0" u="none" strike="noStrike" cap="none" normalizeH="0" baseline="0" dirty="0">
                <a:ln>
                  <a:noFill/>
                </a:ln>
                <a:solidFill>
                  <a:srgbClr val="C00000"/>
                </a:solidFill>
                <a:effectLst/>
                <a:latin typeface="Arial" pitchFamily="34" charset="0"/>
                <a:ea typeface="Calibri" pitchFamily="34" charset="0"/>
                <a:cs typeface="Times New Roman" pitchFamily="18" charset="0"/>
              </a:rPr>
              <a:t> та малого підприємництва щодо оцінки впливу регулювання</a:t>
            </a:r>
            <a:endParaRPr kumimoji="0" lang="en-US" sz="2000" b="1" i="0" u="none" strike="noStrike" cap="none" normalizeH="0" baseline="0" dirty="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a:ln>
                  <a:noFill/>
                </a:ln>
                <a:solidFill>
                  <a:schemeClr val="tx1"/>
                </a:solidFill>
                <a:effectLst/>
                <a:latin typeface="Arial" pitchFamily="34" charset="0"/>
                <a:ea typeface="Calibri" pitchFamily="34" charset="0"/>
                <a:cs typeface="Times New Roman" pitchFamily="18" charset="0"/>
              </a:rPr>
              <a:t>Консультації щодо визначення впливу запропонованого регулювання на суб’єктів малого підприємництва та визначення детального переліку процедур, виконання яких необхідно для здійснення регулювання, проведено розробником у період з “____”_____ 20__ р. по “____”_____ 20__ р.</a:t>
            </a:r>
            <a:endParaRPr kumimoji="0" lang="en-US" sz="2000" b="0"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cover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32</a:t>
            </a:fld>
            <a:endParaRPr lang="en-US" dirty="0"/>
          </a:p>
        </p:txBody>
      </p:sp>
      <p:sp>
        <p:nvSpPr>
          <p:cNvPr id="11" name="TextBox 10"/>
          <p:cNvSpPr txBox="1"/>
          <p:nvPr/>
        </p:nvSpPr>
        <p:spPr>
          <a:xfrm>
            <a:off x="609600" y="1379299"/>
            <a:ext cx="8438864" cy="5293757"/>
          </a:xfrm>
          <a:prstGeom prst="rect">
            <a:avLst/>
          </a:prstGeom>
          <a:noFill/>
        </p:spPr>
        <p:txBody>
          <a:bodyPr wrap="square" rtlCol="0">
            <a:spAutoFit/>
          </a:bodyPr>
          <a:lstStyle/>
          <a:p>
            <a:r>
              <a:rPr lang="uk-UA" sz="2000" b="1" dirty="0"/>
              <a:t>Мета консультацій (нарад):</a:t>
            </a:r>
          </a:p>
          <a:p>
            <a:pPr marL="342900" indent="-342900">
              <a:buAutoNum type="arabicParenR"/>
            </a:pPr>
            <a:r>
              <a:rPr lang="uk-UA" sz="2000" dirty="0"/>
              <a:t>ПУБЛІЧНИЙ ДІАЛОГ З СЕКТОРОМ (МАЛИЙ БІЗНЕС !!!)</a:t>
            </a:r>
          </a:p>
          <a:p>
            <a:pPr marL="342900" indent="-342900">
              <a:buAutoNum type="arabicParenR"/>
            </a:pPr>
            <a:r>
              <a:rPr lang="uk-UA" sz="2000" b="1" dirty="0">
                <a:solidFill>
                  <a:srgbClr val="800000"/>
                </a:solidFill>
              </a:rPr>
              <a:t>УТОЧНЕННЯ БІЗНЕС-ПРОЦЕСІВ У МАЛОМУ БІЗНЕСІ</a:t>
            </a:r>
            <a:r>
              <a:rPr lang="uk-UA" sz="2000" dirty="0"/>
              <a:t>, ЯКІ НЕОБХІДНО ЗДІЙСНИТИ ДЛЯ ВИКОНАННЯ ВИМОГ РЕГУЛЮВАННЯ</a:t>
            </a:r>
          </a:p>
          <a:p>
            <a:pPr marL="342900" indent="-342900">
              <a:buAutoNum type="arabicParenR"/>
            </a:pPr>
            <a:r>
              <a:rPr lang="uk-UA" sz="2000" dirty="0"/>
              <a:t>ПОПЕРЕДНЄ ВИЗНАЧЕННЯ РЕАКЦІЇ СЕКТОРУ НА РЕГУЛЮВАННЯ</a:t>
            </a:r>
          </a:p>
          <a:p>
            <a:pPr marL="342900" indent="-342900">
              <a:buAutoNum type="arabicParenR"/>
            </a:pPr>
            <a:endParaRPr lang="uk-UA" sz="2000" dirty="0"/>
          </a:p>
          <a:p>
            <a:pPr marL="342900" indent="-342900"/>
            <a:r>
              <a:rPr lang="uk-UA" sz="2000" b="1" dirty="0"/>
              <a:t>Хто проводить</a:t>
            </a:r>
            <a:r>
              <a:rPr lang="uk-UA" sz="2000" dirty="0"/>
              <a:t>: Орган державної влади – Розробник регуляторного акту</a:t>
            </a:r>
          </a:p>
          <a:p>
            <a:pPr marL="342900" indent="-342900"/>
            <a:endParaRPr lang="uk-UA" sz="2000" dirty="0"/>
          </a:p>
          <a:p>
            <a:pPr marL="342900" indent="-342900"/>
            <a:r>
              <a:rPr lang="uk-UA" sz="2000" b="1" dirty="0"/>
              <a:t>З ким проводить</a:t>
            </a:r>
            <a:r>
              <a:rPr lang="uk-UA" sz="2000" dirty="0"/>
              <a:t>: Бізнес-асоціації малого бізнесу з сектору, що регулюється (максимально можливий рівень репрезентативності)</a:t>
            </a:r>
          </a:p>
          <a:p>
            <a:pPr marL="342900" indent="-342900"/>
            <a:endParaRPr lang="uk-UA" sz="2000" dirty="0"/>
          </a:p>
          <a:p>
            <a:pPr marL="342900" indent="-342900"/>
            <a:r>
              <a:rPr lang="uk-UA" sz="2000" b="1" dirty="0"/>
              <a:t>Термін</a:t>
            </a:r>
            <a:r>
              <a:rPr lang="uk-UA" sz="2000" dirty="0"/>
              <a:t>: під час розробки АРВ (до моменту оприлюднення проекту Регуляторного акту та АРВ). </a:t>
            </a:r>
            <a:r>
              <a:rPr lang="uk-UA" sz="2000" b="1" dirty="0">
                <a:solidFill>
                  <a:srgbClr val="800000"/>
                </a:solidFill>
              </a:rPr>
              <a:t>Прогнозні витрати часу – 2…3…4 дні</a:t>
            </a:r>
          </a:p>
          <a:p>
            <a:pPr marL="342900" indent="-342900"/>
            <a:endParaRPr lang="uk-UA" sz="2000" dirty="0"/>
          </a:p>
          <a:p>
            <a:pPr marL="342900" indent="-342900"/>
            <a:r>
              <a:rPr lang="uk-UA" sz="2000" b="1" dirty="0"/>
              <a:t>Бажаний масштаб </a:t>
            </a:r>
            <a:r>
              <a:rPr lang="uk-UA" sz="2000" dirty="0"/>
              <a:t>консультацій: достатній/розумний для попередньої оцінки впливу регулювання та уточнення бізнес-процесів</a:t>
            </a:r>
          </a:p>
          <a:p>
            <a:pPr marL="342900" indent="-342900">
              <a:buAutoNum type="arabicParenR"/>
            </a:pPr>
            <a:endParaRPr lang="en-US" dirty="0"/>
          </a:p>
        </p:txBody>
      </p:sp>
    </p:spTree>
  </p:cSld>
  <p:clrMapOvr>
    <a:masterClrMapping/>
  </p:clrMapOvr>
  <p:transition spd="slow">
    <p:cover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33</a:t>
            </a:fld>
            <a:endParaRPr lang="en-US" dirty="0"/>
          </a:p>
        </p:txBody>
      </p:sp>
      <p:sp>
        <p:nvSpPr>
          <p:cNvPr id="2" name="TextBox 1"/>
          <p:cNvSpPr txBox="1"/>
          <p:nvPr/>
        </p:nvSpPr>
        <p:spPr>
          <a:xfrm>
            <a:off x="381000" y="1214735"/>
            <a:ext cx="8610600" cy="461665"/>
          </a:xfrm>
          <a:prstGeom prst="rect">
            <a:avLst/>
          </a:prstGeom>
          <a:noFill/>
        </p:spPr>
        <p:txBody>
          <a:bodyPr wrap="square" rtlCol="0">
            <a:spAutoFit/>
          </a:bodyPr>
          <a:lstStyle/>
          <a:p>
            <a:pPr algn="ctr"/>
            <a:r>
              <a:rPr lang="uk-UA" sz="2400" b="1" dirty="0"/>
              <a:t>АЛГОРИТМ КОНСУЛЬТАЦІЙ (сумарна тривалість – до 4-х днів):</a:t>
            </a:r>
            <a:endParaRPr lang="ru-RU" sz="2400" b="1" dirty="0"/>
          </a:p>
        </p:txBody>
      </p:sp>
      <p:sp>
        <p:nvSpPr>
          <p:cNvPr id="3" name="Блок-схема: процесс 2"/>
          <p:cNvSpPr/>
          <p:nvPr/>
        </p:nvSpPr>
        <p:spPr>
          <a:xfrm>
            <a:off x="533400" y="1828800"/>
            <a:ext cx="3505200" cy="1676400"/>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Розробник проекту Регуляторного Акту ВИЗНАЧАЄ ПЕРЕЛІК ПРОЦЕСІВ, ЯКІ МАЄ ЗДІЙСНИТИ СУБ</a:t>
            </a:r>
            <a:r>
              <a:rPr lang="en-US" b="1" dirty="0">
                <a:solidFill>
                  <a:schemeClr val="tx1"/>
                </a:solidFill>
              </a:rPr>
              <a:t>’</a:t>
            </a:r>
            <a:r>
              <a:rPr lang="uk-UA" b="1" dirty="0">
                <a:solidFill>
                  <a:schemeClr val="tx1"/>
                </a:solidFill>
              </a:rPr>
              <a:t>ЄКТ МБ для виконання вимог регулювання</a:t>
            </a:r>
            <a:endParaRPr lang="ru-RU" b="1" dirty="0">
              <a:solidFill>
                <a:schemeClr val="tx1"/>
              </a:solidFill>
            </a:endParaRPr>
          </a:p>
        </p:txBody>
      </p:sp>
      <p:sp>
        <p:nvSpPr>
          <p:cNvPr id="4" name="Блок-схема: процесс 3"/>
          <p:cNvSpPr/>
          <p:nvPr/>
        </p:nvSpPr>
        <p:spPr>
          <a:xfrm>
            <a:off x="4686300" y="1828800"/>
            <a:ext cx="3505200" cy="1676400"/>
          </a:xfrm>
          <a:prstGeom prst="flowChart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Розробник проекту офіційно передає чернетку проекту РА та Перелік процесів до Бізнес-Асоціацій та призначає дату і місце наради</a:t>
            </a:r>
            <a:endParaRPr lang="ru-RU" b="1" dirty="0">
              <a:solidFill>
                <a:schemeClr val="tx1"/>
              </a:solidFill>
            </a:endParaRPr>
          </a:p>
        </p:txBody>
      </p:sp>
      <p:sp>
        <p:nvSpPr>
          <p:cNvPr id="7" name="Блок-схема: процесс 6"/>
          <p:cNvSpPr/>
          <p:nvPr/>
        </p:nvSpPr>
        <p:spPr>
          <a:xfrm>
            <a:off x="1828800" y="3810000"/>
            <a:ext cx="5861112" cy="1814913"/>
          </a:xfrm>
          <a:prstGeom prst="flowChart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НАРАДА (КОНСУЛЬТАЦІЇ):</a:t>
            </a:r>
          </a:p>
          <a:p>
            <a:pPr algn="ctr"/>
            <a:endParaRPr lang="uk-UA" sz="1000" b="1" dirty="0">
              <a:solidFill>
                <a:schemeClr val="tx1"/>
              </a:solidFill>
            </a:endParaRPr>
          </a:p>
          <a:p>
            <a:pPr algn="ctr"/>
            <a:r>
              <a:rPr lang="uk-UA" b="1" dirty="0">
                <a:solidFill>
                  <a:schemeClr val="tx1"/>
                </a:solidFill>
              </a:rPr>
              <a:t>А)   1.Бізнес-асоціації Малого бізнесу</a:t>
            </a:r>
          </a:p>
          <a:p>
            <a:pPr algn="ctr"/>
            <a:r>
              <a:rPr lang="uk-UA" b="1" dirty="0">
                <a:solidFill>
                  <a:schemeClr val="tx1"/>
                </a:solidFill>
              </a:rPr>
              <a:t>2. Бізнес-асоціації</a:t>
            </a:r>
          </a:p>
          <a:p>
            <a:pPr algn="ctr"/>
            <a:r>
              <a:rPr lang="uk-UA" b="1" dirty="0">
                <a:solidFill>
                  <a:schemeClr val="tx1"/>
                </a:solidFill>
              </a:rPr>
              <a:t>3. Представники МБ</a:t>
            </a:r>
          </a:p>
          <a:p>
            <a:pPr algn="ctr"/>
            <a:r>
              <a:rPr lang="uk-UA" b="1" dirty="0">
                <a:solidFill>
                  <a:schemeClr val="tx1"/>
                </a:solidFill>
              </a:rPr>
              <a:t>Б)  Експерти</a:t>
            </a:r>
            <a:endParaRPr lang="ru-RU" b="1" dirty="0">
              <a:solidFill>
                <a:schemeClr val="tx1"/>
              </a:solidFill>
            </a:endParaRPr>
          </a:p>
        </p:txBody>
      </p:sp>
      <p:sp>
        <p:nvSpPr>
          <p:cNvPr id="8" name="Блок-схема: процесс 7"/>
          <p:cNvSpPr/>
          <p:nvPr/>
        </p:nvSpPr>
        <p:spPr>
          <a:xfrm>
            <a:off x="1199780" y="5638800"/>
            <a:ext cx="6915150" cy="880061"/>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РЕЗУЛЬТАТ: ОСТАТОЧНО ВИЗНАЧЕНИЙ ПЕРЕЛІК ПРОЦЕСІВ, ЯКІ МАЄ ЗДІЙСНИТИ СУБ</a:t>
            </a:r>
            <a:r>
              <a:rPr lang="en-US" b="1" dirty="0">
                <a:solidFill>
                  <a:schemeClr val="tx1"/>
                </a:solidFill>
              </a:rPr>
              <a:t>’</a:t>
            </a:r>
            <a:r>
              <a:rPr lang="uk-UA" b="1" dirty="0">
                <a:solidFill>
                  <a:schemeClr val="tx1"/>
                </a:solidFill>
              </a:rPr>
              <a:t>ЄКТ МБ для виконання вимог регулювання</a:t>
            </a:r>
            <a:endParaRPr lang="ru-RU" b="1" dirty="0">
              <a:solidFill>
                <a:schemeClr val="tx1"/>
              </a:solidFill>
            </a:endParaRPr>
          </a:p>
        </p:txBody>
      </p:sp>
      <p:cxnSp>
        <p:nvCxnSpPr>
          <p:cNvPr id="9" name="Прямая со стрелкой 8"/>
          <p:cNvCxnSpPr>
            <a:stCxn id="3" idx="3"/>
            <a:endCxn id="4" idx="1"/>
          </p:cNvCxnSpPr>
          <p:nvPr/>
        </p:nvCxnSpPr>
        <p:spPr>
          <a:xfrm>
            <a:off x="4038600" y="2667000"/>
            <a:ext cx="64770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8191500" y="2667000"/>
            <a:ext cx="64770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8839200" y="2667000"/>
            <a:ext cx="0" cy="205045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7" idx="3"/>
          </p:cNvCxnSpPr>
          <p:nvPr/>
        </p:nvCxnSpPr>
        <p:spPr>
          <a:xfrm flipH="1">
            <a:off x="7689912" y="4717456"/>
            <a:ext cx="1073088"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982516"/>
      </p:ext>
    </p:extLst>
  </p:cSld>
  <p:clrMapOvr>
    <a:masterClrMapping/>
  </p:clrMapOvr>
  <p:transition spd="slow">
    <p:cover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34</a:t>
            </a:fld>
            <a:endParaRPr lang="en-US" dirty="0"/>
          </a:p>
        </p:txBody>
      </p:sp>
      <p:graphicFrame>
        <p:nvGraphicFramePr>
          <p:cNvPr id="7" name="Таблица 6"/>
          <p:cNvGraphicFramePr>
            <a:graphicFrameLocks noGrp="1"/>
          </p:cNvGraphicFramePr>
          <p:nvPr>
            <p:extLst>
              <p:ext uri="{D42A27DB-BD31-4B8C-83A1-F6EECF244321}">
                <p14:modId xmlns:p14="http://schemas.microsoft.com/office/powerpoint/2010/main" val="4159964539"/>
              </p:ext>
            </p:extLst>
          </p:nvPr>
        </p:nvGraphicFramePr>
        <p:xfrm>
          <a:off x="152400" y="1295400"/>
          <a:ext cx="8991600" cy="1219200"/>
        </p:xfrm>
        <a:graphic>
          <a:graphicData uri="http://schemas.openxmlformats.org/drawingml/2006/table">
            <a:tbl>
              <a:tblPr/>
              <a:tblGrid>
                <a:gridCol w="899160">
                  <a:extLst>
                    <a:ext uri="{9D8B030D-6E8A-4147-A177-3AD203B41FA5}">
                      <a16:colId xmlns:a16="http://schemas.microsoft.com/office/drawing/2014/main" val="20000"/>
                    </a:ext>
                  </a:extLst>
                </a:gridCol>
                <a:gridCol w="4332316">
                  <a:extLst>
                    <a:ext uri="{9D8B030D-6E8A-4147-A177-3AD203B41FA5}">
                      <a16:colId xmlns:a16="http://schemas.microsoft.com/office/drawing/2014/main" val="20001"/>
                    </a:ext>
                  </a:extLst>
                </a:gridCol>
                <a:gridCol w="1245524">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762000">
                <a:tc>
                  <a:txBody>
                    <a:bodyPr/>
                    <a:lstStyle/>
                    <a:p>
                      <a:pPr algn="ctr">
                        <a:spcAft>
                          <a:spcPts val="0"/>
                        </a:spcAft>
                      </a:pPr>
                      <a:r>
                        <a:rPr lang="uk-UA" sz="1600" dirty="0">
                          <a:latin typeface="+mn-lt"/>
                          <a:ea typeface="Calibri"/>
                          <a:cs typeface="Times New Roman"/>
                        </a:rPr>
                        <a:t>Порядковий номер</a:t>
                      </a:r>
                      <a:endParaRPr lang="en-US" sz="16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latin typeface="+mn-lt"/>
                          <a:ea typeface="Calibri"/>
                          <a:cs typeface="Times New Roman"/>
                        </a:rPr>
                        <a:t>Вид консультації (публічні консультації прямі (круглі столи, наради, робочі зустрічі тощо), </a:t>
                      </a:r>
                      <a:r>
                        <a:rPr lang="uk-UA" sz="1600" dirty="0" err="1">
                          <a:latin typeface="+mn-lt"/>
                          <a:ea typeface="Calibri"/>
                          <a:cs typeface="Times New Roman"/>
                        </a:rPr>
                        <a:t>інтернет-консультації</a:t>
                      </a:r>
                      <a:r>
                        <a:rPr lang="uk-UA" sz="1600" dirty="0">
                          <a:latin typeface="+mn-lt"/>
                          <a:ea typeface="Calibri"/>
                          <a:cs typeface="Times New Roman"/>
                        </a:rPr>
                        <a:t> прямі (</a:t>
                      </a:r>
                      <a:r>
                        <a:rPr lang="uk-UA" sz="1600" dirty="0" err="1">
                          <a:latin typeface="+mn-lt"/>
                          <a:ea typeface="Calibri"/>
                          <a:cs typeface="Times New Roman"/>
                        </a:rPr>
                        <a:t>інтернет-форуми</a:t>
                      </a:r>
                      <a:r>
                        <a:rPr lang="uk-UA" sz="1600" dirty="0">
                          <a:latin typeface="+mn-lt"/>
                          <a:ea typeface="Calibri"/>
                          <a:cs typeface="Times New Roman"/>
                        </a:rPr>
                        <a:t>, соціальні мережі тощо), запити (до підприємців, експертів,  науковців тощо)</a:t>
                      </a:r>
                      <a:endParaRPr lang="en-US" sz="16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latin typeface="+mn-lt"/>
                          <a:ea typeface="Calibri"/>
                          <a:cs typeface="Times New Roman"/>
                        </a:rPr>
                        <a:t>Кількість учасників консультацій, </a:t>
                      </a:r>
                    </a:p>
                    <a:p>
                      <a:pPr algn="ctr">
                        <a:spcAft>
                          <a:spcPts val="0"/>
                        </a:spcAft>
                      </a:pPr>
                      <a:r>
                        <a:rPr lang="uk-UA" sz="1600" dirty="0">
                          <a:latin typeface="+mn-lt"/>
                          <a:ea typeface="Calibri"/>
                          <a:cs typeface="Times New Roman"/>
                        </a:rPr>
                        <a:t>осіб</a:t>
                      </a:r>
                      <a:endParaRPr lang="en-US" sz="16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latin typeface="+mn-lt"/>
                          <a:ea typeface="Calibri"/>
                          <a:cs typeface="Times New Roman"/>
                        </a:rPr>
                        <a:t>Основні результати консультацій (опис)</a:t>
                      </a:r>
                      <a:endParaRPr lang="en-US" sz="16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TextBox 1"/>
          <p:cNvSpPr txBox="1"/>
          <p:nvPr/>
        </p:nvSpPr>
        <p:spPr>
          <a:xfrm>
            <a:off x="533400" y="2895600"/>
            <a:ext cx="8458200" cy="2431435"/>
          </a:xfrm>
          <a:prstGeom prst="rect">
            <a:avLst/>
          </a:prstGeom>
          <a:noFill/>
        </p:spPr>
        <p:txBody>
          <a:bodyPr wrap="square" rtlCol="0">
            <a:spAutoFit/>
          </a:bodyPr>
          <a:lstStyle/>
          <a:p>
            <a:r>
              <a:rPr lang="uk-UA" sz="2800" b="1" dirty="0">
                <a:solidFill>
                  <a:srgbClr val="800000"/>
                </a:solidFill>
              </a:rPr>
              <a:t>РЕКОМЕНДАЦІЯ:</a:t>
            </a:r>
          </a:p>
          <a:p>
            <a:endParaRPr lang="uk-UA" sz="1200" dirty="0"/>
          </a:p>
          <a:p>
            <a:r>
              <a:rPr lang="uk-UA" sz="2800" i="1" dirty="0"/>
              <a:t>Таблиця має закінчуватись визначеним/погодженим переліком  бізнес-процесів, які має здійснити стандартний </a:t>
            </a:r>
            <a:r>
              <a:rPr lang="uk-UA" sz="2800" i="1" dirty="0" err="1"/>
              <a:t>суб</a:t>
            </a:r>
            <a:r>
              <a:rPr lang="en-US" sz="2800" i="1" dirty="0"/>
              <a:t>’</a:t>
            </a:r>
            <a:r>
              <a:rPr lang="uk-UA" sz="2800" i="1" dirty="0" err="1"/>
              <a:t>єкт</a:t>
            </a:r>
            <a:r>
              <a:rPr lang="uk-UA" sz="2800" i="1" dirty="0"/>
              <a:t> МБ для того, щоб повністю виконати вимоги регулювання.  </a:t>
            </a:r>
            <a:endParaRPr lang="ru-RU" sz="2800" i="1" dirty="0"/>
          </a:p>
        </p:txBody>
      </p:sp>
    </p:spTree>
    <p:extLst>
      <p:ext uri="{BB962C8B-B14F-4D97-AF65-F5344CB8AC3E}">
        <p14:creationId xmlns:p14="http://schemas.microsoft.com/office/powerpoint/2010/main" val="772751042"/>
      </p:ext>
    </p:extLst>
  </p:cSld>
  <p:clrMapOvr>
    <a:masterClrMapping/>
  </p:clrMapOvr>
  <p:transition spd="slow">
    <p:cover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35</a:t>
            </a:fld>
            <a:endParaRPr lang="en-US"/>
          </a:p>
        </p:txBody>
      </p:sp>
      <p:sp>
        <p:nvSpPr>
          <p:cNvPr id="5" name="TextBox 4"/>
          <p:cNvSpPr txBox="1"/>
          <p:nvPr/>
        </p:nvSpPr>
        <p:spPr>
          <a:xfrm>
            <a:off x="533400" y="1524000"/>
            <a:ext cx="8153400" cy="3529171"/>
          </a:xfrm>
          <a:prstGeom prst="rect">
            <a:avLst/>
          </a:prstGeom>
          <a:noFill/>
        </p:spPr>
        <p:txBody>
          <a:bodyPr wrap="square" rtlCol="0">
            <a:spAutoFit/>
          </a:bodyPr>
          <a:lstStyle/>
          <a:p>
            <a:r>
              <a:rPr lang="uk-UA" sz="2000" b="1" dirty="0">
                <a:solidFill>
                  <a:srgbClr val="C00000"/>
                </a:solidFill>
                <a:latin typeface="Arial" pitchFamily="34" charset="0"/>
                <a:ea typeface="Calibri" pitchFamily="34" charset="0"/>
                <a:cs typeface="Times New Roman" pitchFamily="18" charset="0"/>
              </a:rPr>
              <a:t>2. Вимірювання впливу регулювання на суб’єктів малого підприємництва (</a:t>
            </a:r>
            <a:r>
              <a:rPr lang="uk-UA" sz="2000" b="1" dirty="0" err="1">
                <a:solidFill>
                  <a:srgbClr val="C00000"/>
                </a:solidFill>
                <a:latin typeface="Arial" pitchFamily="34" charset="0"/>
                <a:ea typeface="Calibri" pitchFamily="34" charset="0"/>
                <a:cs typeface="Times New Roman" pitchFamily="18" charset="0"/>
              </a:rPr>
              <a:t>мікро-</a:t>
            </a:r>
            <a:r>
              <a:rPr lang="uk-UA" sz="2000" b="1" dirty="0">
                <a:solidFill>
                  <a:srgbClr val="C00000"/>
                </a:solidFill>
                <a:latin typeface="Arial" pitchFamily="34" charset="0"/>
                <a:ea typeface="Calibri" pitchFamily="34" charset="0"/>
                <a:cs typeface="Times New Roman" pitchFamily="18" charset="0"/>
              </a:rPr>
              <a:t> та малі):</a:t>
            </a:r>
          </a:p>
          <a:p>
            <a:endParaRPr lang="uk-UA" sz="2000" b="1" i="1" dirty="0"/>
          </a:p>
          <a:p>
            <a:pPr>
              <a:lnSpc>
                <a:spcPts val="2800"/>
              </a:lnSpc>
            </a:pPr>
            <a:r>
              <a:rPr lang="uk-UA" sz="2000" i="1" dirty="0"/>
              <a:t>Кількість суб’єктів малого підприємництва, на яких поширюється регулювання: ____________ (одиниць), у тому числі малого підприємництва ____________ (одиниць) та </a:t>
            </a:r>
            <a:r>
              <a:rPr lang="uk-UA" sz="2000" i="1" dirty="0" err="1"/>
              <a:t>мікропідприємництва</a:t>
            </a:r>
            <a:r>
              <a:rPr lang="uk-UA" sz="2000" i="1" dirty="0"/>
              <a:t> ___________ (одиниць);</a:t>
            </a:r>
          </a:p>
          <a:p>
            <a:pPr>
              <a:lnSpc>
                <a:spcPts val="2800"/>
              </a:lnSpc>
            </a:pPr>
            <a:r>
              <a:rPr lang="uk-UA" sz="2000" i="1" dirty="0"/>
              <a:t>питома вага суб’єктів малого підприємництва у загальній кількості суб’єктів господарювання, на яких проблема справляє вплив _________ (відсотків)</a:t>
            </a:r>
            <a:endParaRPr lang="uk-UA" sz="2400" i="1" dirty="0">
              <a:solidFill>
                <a:srgbClr val="FF0000"/>
              </a:solidFill>
            </a:endParaRPr>
          </a:p>
        </p:txBody>
      </p:sp>
    </p:spTree>
  </p:cSld>
  <p:clrMapOvr>
    <a:masterClrMapping/>
  </p:clrMapOvr>
  <p:transition spd="slow">
    <p:cover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iped Right Arrow 1"/>
          <p:cNvSpPr/>
          <p:nvPr/>
        </p:nvSpPr>
        <p:spPr>
          <a:xfrm rot="6746542">
            <a:off x="1401566" y="3892477"/>
            <a:ext cx="2248595" cy="744502"/>
          </a:xfrm>
          <a:prstGeom prst="stripedRightArrow">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36</a:t>
            </a:fld>
            <a:endParaRPr lang="en-US"/>
          </a:p>
        </p:txBody>
      </p:sp>
      <p:sp>
        <p:nvSpPr>
          <p:cNvPr id="5" name="TextBox 4"/>
          <p:cNvSpPr txBox="1"/>
          <p:nvPr/>
        </p:nvSpPr>
        <p:spPr>
          <a:xfrm>
            <a:off x="533400" y="1524000"/>
            <a:ext cx="8153400" cy="4965462"/>
          </a:xfrm>
          <a:prstGeom prst="rect">
            <a:avLst/>
          </a:prstGeom>
          <a:noFill/>
        </p:spPr>
        <p:txBody>
          <a:bodyPr wrap="square" rtlCol="0">
            <a:spAutoFit/>
          </a:bodyPr>
          <a:lstStyle/>
          <a:p>
            <a:r>
              <a:rPr lang="uk-UA" sz="2000" b="1" dirty="0">
                <a:solidFill>
                  <a:srgbClr val="C00000"/>
                </a:solidFill>
                <a:latin typeface="Arial" pitchFamily="34" charset="0"/>
                <a:ea typeface="Calibri" pitchFamily="34" charset="0"/>
                <a:cs typeface="Times New Roman" pitchFamily="18" charset="0"/>
              </a:rPr>
              <a:t>2. Вимірювання впливу регулювання на суб’єктів малого підприємництва (</a:t>
            </a:r>
            <a:r>
              <a:rPr lang="uk-UA" sz="2000" b="1" dirty="0" err="1">
                <a:solidFill>
                  <a:srgbClr val="C00000"/>
                </a:solidFill>
                <a:latin typeface="Arial" pitchFamily="34" charset="0"/>
                <a:ea typeface="Calibri" pitchFamily="34" charset="0"/>
                <a:cs typeface="Times New Roman" pitchFamily="18" charset="0"/>
              </a:rPr>
              <a:t>мікро-</a:t>
            </a:r>
            <a:r>
              <a:rPr lang="uk-UA" sz="2000" b="1" dirty="0">
                <a:solidFill>
                  <a:srgbClr val="C00000"/>
                </a:solidFill>
                <a:latin typeface="Arial" pitchFamily="34" charset="0"/>
                <a:ea typeface="Calibri" pitchFamily="34" charset="0"/>
                <a:cs typeface="Times New Roman" pitchFamily="18" charset="0"/>
              </a:rPr>
              <a:t> та малі):</a:t>
            </a:r>
          </a:p>
          <a:p>
            <a:endParaRPr lang="uk-UA" sz="2000" b="1" i="1" dirty="0"/>
          </a:p>
          <a:p>
            <a:pPr>
              <a:lnSpc>
                <a:spcPts val="2800"/>
              </a:lnSpc>
            </a:pPr>
            <a:r>
              <a:rPr lang="uk-UA" sz="2000" i="1" dirty="0"/>
              <a:t>Кількість суб’єктів малого підприємництва, на яких поширюється регулювання: ____________ (одиниць), у тому числі малого підприємництва ____________ (одиниць) та </a:t>
            </a:r>
            <a:r>
              <a:rPr lang="uk-UA" sz="2000" i="1" dirty="0" err="1"/>
              <a:t>мікропідприємництва</a:t>
            </a:r>
            <a:r>
              <a:rPr lang="uk-UA" sz="2000" i="1" dirty="0"/>
              <a:t> ___________ (одиниць);</a:t>
            </a:r>
          </a:p>
          <a:p>
            <a:pPr>
              <a:lnSpc>
                <a:spcPts val="2800"/>
              </a:lnSpc>
            </a:pPr>
            <a:r>
              <a:rPr lang="uk-UA" sz="2000" i="1" dirty="0"/>
              <a:t>питома вага суб’єктів малого підприємництва у загальній кількості суб’єктів господарювання, на яких проблема справляє вплив _________ (відсотків) </a:t>
            </a:r>
          </a:p>
          <a:p>
            <a:pPr>
              <a:lnSpc>
                <a:spcPts val="2800"/>
              </a:lnSpc>
            </a:pPr>
            <a:endParaRPr lang="uk-UA" sz="2000" i="1" dirty="0"/>
          </a:p>
          <a:p>
            <a:pPr>
              <a:lnSpc>
                <a:spcPts val="2800"/>
              </a:lnSpc>
            </a:pPr>
            <a:r>
              <a:rPr lang="uk-UA" sz="2400" i="1" dirty="0">
                <a:solidFill>
                  <a:srgbClr val="FF0000"/>
                </a:solidFill>
              </a:rPr>
              <a:t>(відповідно до таблиці </a:t>
            </a:r>
            <a:r>
              <a:rPr lang="uk-UA" sz="2400" i="1" dirty="0" err="1">
                <a:solidFill>
                  <a:srgbClr val="FF0000"/>
                </a:solidFill>
              </a:rPr>
              <a:t>“Оцінка</a:t>
            </a:r>
            <a:r>
              <a:rPr lang="uk-UA" sz="2400" i="1" dirty="0">
                <a:solidFill>
                  <a:srgbClr val="FF0000"/>
                </a:solidFill>
              </a:rPr>
              <a:t> впливу на сферу інтересів суб’єктів </a:t>
            </a:r>
            <a:r>
              <a:rPr lang="uk-UA" sz="2400" i="1" dirty="0" err="1">
                <a:solidFill>
                  <a:srgbClr val="FF0000"/>
                </a:solidFill>
              </a:rPr>
              <a:t>господарювання”</a:t>
            </a:r>
            <a:r>
              <a:rPr lang="uk-UA" sz="2400" i="1" dirty="0">
                <a:solidFill>
                  <a:srgbClr val="FF0000"/>
                </a:solidFill>
              </a:rPr>
              <a:t> додатка 1 до Методики проведення аналізу впливу регуляторного акта).</a:t>
            </a:r>
          </a:p>
        </p:txBody>
      </p:sp>
    </p:spTree>
    <p:extLst>
      <p:ext uri="{BB962C8B-B14F-4D97-AF65-F5344CB8AC3E}">
        <p14:creationId xmlns:p14="http://schemas.microsoft.com/office/powerpoint/2010/main" val="3215740772"/>
      </p:ext>
    </p:extLst>
  </p:cSld>
  <p:clrMapOvr>
    <a:masterClrMapping/>
  </p:clrMapOvr>
  <p:transition spd="slow">
    <p:cover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37</a:t>
            </a:fld>
            <a:endParaRPr lang="en-US"/>
          </a:p>
        </p:txBody>
      </p:sp>
      <p:graphicFrame>
        <p:nvGraphicFramePr>
          <p:cNvPr id="5" name="Таблица 4"/>
          <p:cNvGraphicFramePr>
            <a:graphicFrameLocks noGrp="1"/>
          </p:cNvGraphicFramePr>
          <p:nvPr>
            <p:extLst>
              <p:ext uri="{D42A27DB-BD31-4B8C-83A1-F6EECF244321}">
                <p14:modId xmlns:p14="http://schemas.microsoft.com/office/powerpoint/2010/main" val="1902019644"/>
              </p:ext>
            </p:extLst>
          </p:nvPr>
        </p:nvGraphicFramePr>
        <p:xfrm>
          <a:off x="533400" y="2133600"/>
          <a:ext cx="8153400" cy="1188720"/>
        </p:xfrm>
        <a:graphic>
          <a:graphicData uri="http://schemas.openxmlformats.org/drawingml/2006/table">
            <a:tbl>
              <a:tblPr/>
              <a:tblGrid>
                <a:gridCol w="1066465">
                  <a:extLst>
                    <a:ext uri="{9D8B030D-6E8A-4147-A177-3AD203B41FA5}">
                      <a16:colId xmlns:a16="http://schemas.microsoft.com/office/drawing/2014/main" val="20000"/>
                    </a:ext>
                  </a:extLst>
                </a:gridCol>
                <a:gridCol w="2819735">
                  <a:extLst>
                    <a:ext uri="{9D8B030D-6E8A-4147-A177-3AD203B41FA5}">
                      <a16:colId xmlns:a16="http://schemas.microsoft.com/office/drawing/2014/main" val="20001"/>
                    </a:ext>
                  </a:extLst>
                </a:gridCol>
                <a:gridCol w="1863578">
                  <a:extLst>
                    <a:ext uri="{9D8B030D-6E8A-4147-A177-3AD203B41FA5}">
                      <a16:colId xmlns:a16="http://schemas.microsoft.com/office/drawing/2014/main" val="20002"/>
                    </a:ext>
                  </a:extLst>
                </a:gridCol>
                <a:gridCol w="1079510">
                  <a:extLst>
                    <a:ext uri="{9D8B030D-6E8A-4147-A177-3AD203B41FA5}">
                      <a16:colId xmlns:a16="http://schemas.microsoft.com/office/drawing/2014/main" val="20003"/>
                    </a:ext>
                  </a:extLst>
                </a:gridCol>
                <a:gridCol w="1324112">
                  <a:extLst>
                    <a:ext uri="{9D8B030D-6E8A-4147-A177-3AD203B41FA5}">
                      <a16:colId xmlns:a16="http://schemas.microsoft.com/office/drawing/2014/main" val="20004"/>
                    </a:ext>
                  </a:extLst>
                </a:gridCol>
              </a:tblGrid>
              <a:tr h="0">
                <a:tc>
                  <a:txBody>
                    <a:bodyPr/>
                    <a:lstStyle/>
                    <a:p>
                      <a:pPr algn="ctr">
                        <a:spcAft>
                          <a:spcPts val="0"/>
                        </a:spcAft>
                      </a:pPr>
                      <a:r>
                        <a:rPr lang="uk-UA" sz="1800" i="1" dirty="0" err="1">
                          <a:latin typeface="+mn-lt"/>
                          <a:ea typeface="Calibri"/>
                          <a:cs typeface="Times New Roman"/>
                        </a:rPr>
                        <a:t>Поряд-ковий</a:t>
                      </a:r>
                      <a:r>
                        <a:rPr lang="uk-UA" sz="1800" i="1" dirty="0">
                          <a:latin typeface="+mn-lt"/>
                          <a:ea typeface="Calibri"/>
                          <a:cs typeface="Times New Roman"/>
                        </a:rPr>
                        <a:t> номер</a:t>
                      </a:r>
                      <a:endParaRPr lang="en-US" sz="1800" i="1" dirty="0">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i="1" dirty="0">
                          <a:latin typeface="+mn-lt"/>
                          <a:ea typeface="Calibri"/>
                          <a:cs typeface="Times New Roman"/>
                        </a:rPr>
                        <a:t>Найменування оцінки</a:t>
                      </a:r>
                      <a:endParaRPr lang="en-US" sz="1800" i="1" dirty="0">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i="1" dirty="0">
                          <a:latin typeface="+mn-lt"/>
                          <a:ea typeface="Calibri"/>
                          <a:cs typeface="Times New Roman"/>
                        </a:rPr>
                        <a:t>У перший рік (стартовий рік впровадження регулювання)</a:t>
                      </a:r>
                      <a:endParaRPr lang="en-US" sz="1800" i="1" dirty="0">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i="1" dirty="0" err="1">
                          <a:latin typeface="+mn-lt"/>
                          <a:ea typeface="Calibri"/>
                          <a:cs typeface="Times New Roman"/>
                        </a:rPr>
                        <a:t>Період-ичні</a:t>
                      </a:r>
                      <a:r>
                        <a:rPr lang="uk-UA" sz="1800" i="1" dirty="0">
                          <a:latin typeface="+mn-lt"/>
                          <a:ea typeface="Calibri"/>
                          <a:cs typeface="Times New Roman"/>
                        </a:rPr>
                        <a:t> (за </a:t>
                      </a:r>
                      <a:r>
                        <a:rPr lang="uk-UA" sz="1800" i="1" dirty="0" err="1">
                          <a:latin typeface="+mn-lt"/>
                          <a:ea typeface="Calibri"/>
                          <a:cs typeface="Times New Roman"/>
                        </a:rPr>
                        <a:t>наступ-ний</a:t>
                      </a:r>
                      <a:r>
                        <a:rPr lang="uk-UA" sz="1800" i="1" dirty="0">
                          <a:latin typeface="+mn-lt"/>
                          <a:ea typeface="Calibri"/>
                          <a:cs typeface="Times New Roman"/>
                        </a:rPr>
                        <a:t> рік)</a:t>
                      </a:r>
                      <a:endParaRPr lang="en-US" sz="1800" i="1" dirty="0">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i="1" dirty="0">
                          <a:latin typeface="+mn-lt"/>
                          <a:ea typeface="Calibri"/>
                          <a:cs typeface="Times New Roman"/>
                        </a:rPr>
                        <a:t>Витрати за </a:t>
                      </a:r>
                      <a:br>
                        <a:rPr lang="uk-UA" sz="1800" i="1" dirty="0">
                          <a:latin typeface="+mn-lt"/>
                          <a:ea typeface="Calibri"/>
                          <a:cs typeface="Times New Roman"/>
                        </a:rPr>
                      </a:br>
                      <a:r>
                        <a:rPr lang="uk-UA" sz="1800" i="1" dirty="0">
                          <a:latin typeface="+mn-lt"/>
                          <a:ea typeface="Calibri"/>
                          <a:cs typeface="Times New Roman"/>
                        </a:rPr>
                        <a:t>п’ять років</a:t>
                      </a:r>
                      <a:endParaRPr lang="en-US" sz="1800" i="1" dirty="0">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0353" name="Rectangle 1"/>
          <p:cNvSpPr>
            <a:spLocks noChangeArrowheads="1"/>
          </p:cNvSpPr>
          <p:nvPr/>
        </p:nvSpPr>
        <p:spPr bwMode="auto">
          <a:xfrm>
            <a:off x="533400" y="1371600"/>
            <a:ext cx="8077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1" u="none" strike="noStrike" cap="none" normalizeH="0" baseline="0" dirty="0">
                <a:ln>
                  <a:noFill/>
                </a:ln>
                <a:solidFill>
                  <a:schemeClr val="tx1"/>
                </a:solidFill>
                <a:effectLst/>
                <a:latin typeface="Arial" pitchFamily="34" charset="0"/>
                <a:ea typeface="Calibri" pitchFamily="34" charset="0"/>
                <a:cs typeface="Times New Roman" pitchFamily="18" charset="0"/>
              </a:rPr>
              <a:t>3. Розрахунок витрат суб’єктів малого підприємництва на виконання вимог регулювання</a:t>
            </a:r>
            <a:endParaRPr kumimoji="0" lang="uk-UA" sz="2000" b="1" i="1" u="none" strike="noStrike" cap="none" normalizeH="0" baseline="0" dirty="0">
              <a:ln>
                <a:noFill/>
              </a:ln>
              <a:solidFill>
                <a:schemeClr val="tx1"/>
              </a:solidFill>
              <a:effectLst/>
              <a:latin typeface="Arial" pitchFamily="34" charset="0"/>
              <a:cs typeface="Arial" pitchFamily="34" charset="0"/>
            </a:endParaRPr>
          </a:p>
        </p:txBody>
      </p:sp>
      <p:sp>
        <p:nvSpPr>
          <p:cNvPr id="7" name="TextBox 6"/>
          <p:cNvSpPr txBox="1"/>
          <p:nvPr/>
        </p:nvSpPr>
        <p:spPr>
          <a:xfrm>
            <a:off x="457200" y="3657600"/>
            <a:ext cx="8382000" cy="2554545"/>
          </a:xfrm>
          <a:prstGeom prst="rect">
            <a:avLst/>
          </a:prstGeom>
          <a:noFill/>
        </p:spPr>
        <p:txBody>
          <a:bodyPr wrap="square" rtlCol="0">
            <a:spAutoFit/>
          </a:bodyPr>
          <a:lstStyle/>
          <a:p>
            <a:pPr marL="342900" indent="-342900">
              <a:buAutoNum type="arabicParenBoth"/>
            </a:pPr>
            <a:r>
              <a:rPr lang="uk-UA" sz="2000" b="1" i="1" dirty="0">
                <a:solidFill>
                  <a:srgbClr val="002060"/>
                </a:solidFill>
              </a:rPr>
              <a:t>Оцінка </a:t>
            </a:r>
            <a:r>
              <a:rPr lang="uk-UA" sz="2000" b="1" i="1" dirty="0" err="1">
                <a:solidFill>
                  <a:srgbClr val="002060"/>
                </a:solidFill>
              </a:rPr>
              <a:t>“прямих”</a:t>
            </a:r>
            <a:r>
              <a:rPr lang="uk-UA" sz="2000" b="1" i="1" dirty="0">
                <a:solidFill>
                  <a:srgbClr val="002060"/>
                </a:solidFill>
              </a:rPr>
              <a:t> витрат суб’єктів малого підприємництва на виконання регулювання</a:t>
            </a:r>
          </a:p>
          <a:p>
            <a:pPr marL="342900" indent="-342900">
              <a:buAutoNum type="arabicParenBoth"/>
            </a:pPr>
            <a:endParaRPr lang="uk-UA" sz="2000" b="1" i="1" dirty="0">
              <a:solidFill>
                <a:srgbClr val="002060"/>
              </a:solidFill>
            </a:endParaRPr>
          </a:p>
          <a:p>
            <a:pPr marL="342900" indent="-342900">
              <a:buAutoNum type="arabicParenBoth"/>
            </a:pPr>
            <a:r>
              <a:rPr lang="uk-UA" sz="2000" b="1" i="1" dirty="0">
                <a:solidFill>
                  <a:srgbClr val="002060"/>
                </a:solidFill>
              </a:rPr>
              <a:t>Оцінка вартості адміністративних процедур суб’єктів малого підприємництва щодо виконання регулювання та звітування</a:t>
            </a:r>
          </a:p>
          <a:p>
            <a:pPr marL="342900" indent="-342900">
              <a:buAutoNum type="arabicParenBoth"/>
            </a:pPr>
            <a:endParaRPr lang="uk-UA" sz="2000" b="1" i="1" dirty="0">
              <a:solidFill>
                <a:srgbClr val="002060"/>
              </a:solidFill>
            </a:endParaRPr>
          </a:p>
          <a:p>
            <a:pPr marL="342900" indent="-342900">
              <a:buAutoNum type="arabicParenBoth"/>
            </a:pPr>
            <a:r>
              <a:rPr lang="uk-UA" sz="2000" b="1" i="1" dirty="0">
                <a:solidFill>
                  <a:srgbClr val="002060"/>
                </a:solidFill>
              </a:rPr>
              <a:t>Бюджетні витрати на адміністрування регулювання суб’єктів малого підприємництва</a:t>
            </a:r>
          </a:p>
        </p:txBody>
      </p:sp>
    </p:spTree>
  </p:cSld>
  <p:clrMapOvr>
    <a:masterClrMapping/>
  </p:clrMapOvr>
  <p:transition spd="slow">
    <p:cover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38</a:t>
            </a:fld>
            <a:endParaRPr lang="en-US"/>
          </a:p>
        </p:txBody>
      </p:sp>
      <p:sp>
        <p:nvSpPr>
          <p:cNvPr id="7" name="TextBox 6"/>
          <p:cNvSpPr txBox="1"/>
          <p:nvPr/>
        </p:nvSpPr>
        <p:spPr>
          <a:xfrm>
            <a:off x="457200" y="2362200"/>
            <a:ext cx="8382000" cy="2923877"/>
          </a:xfrm>
          <a:prstGeom prst="rect">
            <a:avLst/>
          </a:prstGeom>
          <a:noFill/>
        </p:spPr>
        <p:txBody>
          <a:bodyPr wrap="square" rtlCol="0">
            <a:spAutoFit/>
          </a:bodyPr>
          <a:lstStyle/>
          <a:p>
            <a:pPr marL="342900" indent="-342900">
              <a:buAutoNum type="arabicParenBoth"/>
            </a:pPr>
            <a:r>
              <a:rPr lang="uk-UA" sz="3200" b="1" dirty="0">
                <a:solidFill>
                  <a:srgbClr val="002060"/>
                </a:solidFill>
              </a:rPr>
              <a:t> Оцінка “прямих” витрат суб’єктів малого підприємництва на виконання регулювання</a:t>
            </a:r>
          </a:p>
          <a:p>
            <a:pPr marL="342900" indent="-342900">
              <a:buAutoNum type="arabicParenBoth"/>
            </a:pPr>
            <a:endParaRPr lang="uk-UA" sz="2000" b="1" dirty="0">
              <a:solidFill>
                <a:srgbClr val="002060"/>
              </a:solidFill>
            </a:endParaRPr>
          </a:p>
          <a:p>
            <a:pPr marL="342900" indent="-342900">
              <a:buAutoNum type="arabicParenBoth"/>
            </a:pPr>
            <a:r>
              <a:rPr lang="uk-UA" sz="2000" b="1" dirty="0">
                <a:solidFill>
                  <a:srgbClr val="336699"/>
                </a:solidFill>
              </a:rPr>
              <a:t>Оцінка вартості адміністративних процедур суб’єктів малого підприємництва щодо виконання регулювання та звітування</a:t>
            </a:r>
          </a:p>
          <a:p>
            <a:pPr marL="342900" indent="-342900">
              <a:buAutoNum type="arabicParenBoth"/>
            </a:pPr>
            <a:endParaRPr lang="uk-UA" sz="2000" b="1" dirty="0">
              <a:solidFill>
                <a:srgbClr val="336699"/>
              </a:solidFill>
            </a:endParaRPr>
          </a:p>
          <a:p>
            <a:pPr marL="342900" indent="-342900">
              <a:buAutoNum type="arabicParenBoth"/>
            </a:pPr>
            <a:r>
              <a:rPr lang="uk-UA" sz="2000" b="1" dirty="0">
                <a:solidFill>
                  <a:srgbClr val="336699"/>
                </a:solidFill>
              </a:rPr>
              <a:t>Бюджетні витрати на адміністрування регулювання суб’єктів малого підприємництва</a:t>
            </a:r>
          </a:p>
        </p:txBody>
      </p:sp>
    </p:spTree>
  </p:cSld>
  <p:clrMapOvr>
    <a:masterClrMapping/>
  </p:clrMapOvr>
  <p:transition spd="slow">
    <p:cover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39</a:t>
            </a:fld>
            <a:endParaRPr lang="en-US"/>
          </a:p>
        </p:txBody>
      </p:sp>
      <p:sp>
        <p:nvSpPr>
          <p:cNvPr id="7" name="TextBox 6"/>
          <p:cNvSpPr txBox="1"/>
          <p:nvPr/>
        </p:nvSpPr>
        <p:spPr>
          <a:xfrm>
            <a:off x="304800" y="1219200"/>
            <a:ext cx="8686800" cy="5755422"/>
          </a:xfrm>
          <a:prstGeom prst="rect">
            <a:avLst/>
          </a:prstGeom>
          <a:noFill/>
        </p:spPr>
        <p:txBody>
          <a:bodyPr wrap="square" rtlCol="0">
            <a:spAutoFit/>
          </a:bodyPr>
          <a:lstStyle/>
          <a:p>
            <a:r>
              <a:rPr lang="uk-UA" sz="2200" b="1" dirty="0"/>
              <a:t>(1) Оцінка </a:t>
            </a:r>
            <a:r>
              <a:rPr lang="uk-UA" sz="2200" b="1" dirty="0" err="1"/>
              <a:t>“прямих”</a:t>
            </a:r>
            <a:r>
              <a:rPr lang="uk-UA" sz="2200" b="1" dirty="0"/>
              <a:t> витрат суб’єктів малого підприємництва на виконання регулювання (А). </a:t>
            </a:r>
            <a:r>
              <a:rPr lang="uk-UA" sz="2200" b="1" dirty="0">
                <a:solidFill>
                  <a:srgbClr val="FF0000"/>
                </a:solidFill>
              </a:rPr>
              <a:t>ТИПОВІ БІЗНЕС-ПРОЦЕСИ:</a:t>
            </a:r>
          </a:p>
          <a:p>
            <a:endParaRPr lang="uk-UA" sz="800" dirty="0"/>
          </a:p>
          <a:p>
            <a:r>
              <a:rPr lang="uk-UA" sz="2200" b="1" dirty="0">
                <a:solidFill>
                  <a:srgbClr val="C00000"/>
                </a:solidFill>
              </a:rPr>
              <a:t>1. Придбання необхідного обладнання (пристроїв, машин, механізмів)</a:t>
            </a:r>
          </a:p>
          <a:p>
            <a:r>
              <a:rPr lang="uk-UA" i="1" dirty="0"/>
              <a:t>Формула: кількість необхідних одиниць обладнання Х вартість одиниці</a:t>
            </a:r>
          </a:p>
          <a:p>
            <a:endParaRPr lang="uk-UA" sz="800" dirty="0"/>
          </a:p>
          <a:p>
            <a:r>
              <a:rPr lang="uk-UA" sz="2200" b="1" dirty="0">
                <a:solidFill>
                  <a:srgbClr val="C00000"/>
                </a:solidFill>
              </a:rPr>
              <a:t>2. Процедури повірки та/або постановки на відповідний облік у визначеному органі державної влади чи місцевого самоврядування</a:t>
            </a:r>
          </a:p>
          <a:p>
            <a:r>
              <a:rPr lang="uk-UA" i="1" dirty="0"/>
              <a:t>Формула: прямі витрати на процедури повірки (проведення первинного обстеження) в органі державної влади + витрати часу на процедуру обліку (на одиницю обладнання) Х вартість часу суб’єкта малого підприємництва (заробітна плата) Х оціночна кількість процедур обліку за рік) Х кількість необхідних одиниць обладнання одному суб’єкту малого підприємництва</a:t>
            </a:r>
          </a:p>
          <a:p>
            <a:endParaRPr lang="uk-UA" sz="800" dirty="0"/>
          </a:p>
          <a:p>
            <a:r>
              <a:rPr lang="uk-UA" sz="2200" b="1" dirty="0">
                <a:solidFill>
                  <a:srgbClr val="C00000"/>
                </a:solidFill>
              </a:rPr>
              <a:t>3. Процедури експлуатації обладнання (експлуатаційні витрати - витратні матеріали)</a:t>
            </a:r>
          </a:p>
          <a:p>
            <a:r>
              <a:rPr lang="uk-UA" i="1" dirty="0"/>
              <a:t>Формула: оцінка витрат на експлуатацію обладнання (витратні матеріали та ресурси на одиницю обладнання на рік) Х кількість необхідних одиниць обладнання одному суб’єкту малого підприємництва</a:t>
            </a:r>
            <a:endParaRPr lang="uk-UA" dirty="0"/>
          </a:p>
        </p:txBody>
      </p:sp>
    </p:spTree>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4</a:t>
            </a:fld>
            <a:endParaRPr lang="en-US"/>
          </a:p>
        </p:txBody>
      </p:sp>
      <p:sp>
        <p:nvSpPr>
          <p:cNvPr id="8" name="TextBox 7"/>
          <p:cNvSpPr txBox="1"/>
          <p:nvPr/>
        </p:nvSpPr>
        <p:spPr>
          <a:xfrm>
            <a:off x="1143000" y="1905000"/>
            <a:ext cx="7239000" cy="4016484"/>
          </a:xfrm>
          <a:prstGeom prst="rect">
            <a:avLst/>
          </a:prstGeom>
          <a:noFill/>
        </p:spPr>
        <p:txBody>
          <a:bodyPr wrap="square" rtlCol="0">
            <a:spAutoFit/>
          </a:bodyPr>
          <a:lstStyle/>
          <a:p>
            <a:pPr>
              <a:lnSpc>
                <a:spcPts val="3400"/>
              </a:lnSpc>
            </a:pPr>
            <a:r>
              <a:rPr lang="uk-UA" sz="2400" b="1" dirty="0"/>
              <a:t>Тест малого бізнесу (М-Тест) </a:t>
            </a:r>
            <a:r>
              <a:rPr lang="uk-UA" sz="2400" dirty="0"/>
              <a:t>розроблено та запроваджено в Україні на виконання вимог </a:t>
            </a:r>
            <a:r>
              <a:rPr lang="uk-UA" sz="2400" b="1" dirty="0">
                <a:solidFill>
                  <a:srgbClr val="000066"/>
                </a:solidFill>
              </a:rPr>
              <a:t>Угоди про асоціацію між Україною та Європейським союзом </a:t>
            </a:r>
            <a:r>
              <a:rPr lang="uk-UA" sz="2400" dirty="0">
                <a:solidFill>
                  <a:srgbClr val="000066"/>
                </a:solidFill>
              </a:rPr>
              <a:t> (стаття 378) </a:t>
            </a:r>
            <a:r>
              <a:rPr lang="uk-UA" sz="2400" dirty="0"/>
              <a:t>та </a:t>
            </a:r>
            <a:r>
              <a:rPr lang="uk-UA" sz="2400" dirty="0">
                <a:solidFill>
                  <a:srgbClr val="000066"/>
                </a:solidFill>
              </a:rPr>
              <a:t>Порядку денного асоціації між Україною та ЄС для підготовки та сприяння імплементації Угоди про асоціацію (п. 7.7), </a:t>
            </a:r>
            <a:r>
              <a:rPr lang="uk-UA" sz="2400" dirty="0"/>
              <a:t>а також відповідно до норм європейського законодавства щодо розвитку малого бізнесу, зокрема </a:t>
            </a:r>
            <a:r>
              <a:rPr lang="en-US" sz="2400" dirty="0"/>
              <a:t>Small Business Act «Think Small First».</a:t>
            </a:r>
          </a:p>
        </p:txBody>
      </p:sp>
    </p:spTree>
    <p:extLst>
      <p:ext uri="{BB962C8B-B14F-4D97-AF65-F5344CB8AC3E}">
        <p14:creationId xmlns:p14="http://schemas.microsoft.com/office/powerpoint/2010/main" val="3938021660"/>
      </p:ext>
    </p:extLst>
  </p:cSld>
  <p:clrMapOvr>
    <a:masterClrMapping/>
  </p:clrMapOvr>
  <p:transition spd="slow">
    <p:cover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40</a:t>
            </a:fld>
            <a:endParaRPr lang="en-US"/>
          </a:p>
        </p:txBody>
      </p:sp>
      <p:sp>
        <p:nvSpPr>
          <p:cNvPr id="7" name="TextBox 6"/>
          <p:cNvSpPr txBox="1"/>
          <p:nvPr/>
        </p:nvSpPr>
        <p:spPr>
          <a:xfrm>
            <a:off x="304800" y="1295400"/>
            <a:ext cx="8610600" cy="5170646"/>
          </a:xfrm>
          <a:prstGeom prst="rect">
            <a:avLst/>
          </a:prstGeom>
          <a:noFill/>
        </p:spPr>
        <p:txBody>
          <a:bodyPr wrap="square" rtlCol="0">
            <a:spAutoFit/>
          </a:bodyPr>
          <a:lstStyle/>
          <a:p>
            <a:r>
              <a:rPr lang="ru-RU" b="1" dirty="0"/>
              <a:t>(1) </a:t>
            </a:r>
            <a:r>
              <a:rPr lang="ru-RU" b="1" dirty="0" err="1"/>
              <a:t>Оцінка</a:t>
            </a:r>
            <a:r>
              <a:rPr lang="ru-RU" b="1" dirty="0"/>
              <a:t> “</a:t>
            </a:r>
            <a:r>
              <a:rPr lang="ru-RU" b="1" dirty="0" err="1"/>
              <a:t>прямих</a:t>
            </a:r>
            <a:r>
              <a:rPr lang="ru-RU" b="1" dirty="0"/>
              <a:t>” </a:t>
            </a:r>
            <a:r>
              <a:rPr lang="ru-RU" b="1" dirty="0" err="1"/>
              <a:t>витрат</a:t>
            </a:r>
            <a:r>
              <a:rPr lang="ru-RU" b="1" dirty="0"/>
              <a:t> </a:t>
            </a:r>
            <a:r>
              <a:rPr lang="ru-RU" b="1" dirty="0" err="1"/>
              <a:t>суб’єктів</a:t>
            </a:r>
            <a:r>
              <a:rPr lang="ru-RU" b="1" dirty="0"/>
              <a:t> малого </a:t>
            </a:r>
            <a:r>
              <a:rPr lang="ru-RU" b="1" dirty="0" err="1"/>
              <a:t>підприємництва</a:t>
            </a:r>
            <a:r>
              <a:rPr lang="ru-RU" b="1" dirty="0"/>
              <a:t> на </a:t>
            </a:r>
            <a:r>
              <a:rPr lang="ru-RU" b="1" dirty="0" err="1"/>
              <a:t>виконання</a:t>
            </a:r>
            <a:r>
              <a:rPr lang="ru-RU" b="1" dirty="0"/>
              <a:t> </a:t>
            </a:r>
            <a:r>
              <a:rPr lang="ru-RU" b="1" dirty="0" err="1"/>
              <a:t>регулювання</a:t>
            </a:r>
            <a:r>
              <a:rPr lang="ru-RU" b="1" dirty="0"/>
              <a:t> (В). ТИПОВІ БІЗНЕС-ПРОЦЕСИ:</a:t>
            </a:r>
          </a:p>
          <a:p>
            <a:endParaRPr lang="ru-RU" sz="1000" dirty="0"/>
          </a:p>
          <a:p>
            <a:r>
              <a:rPr lang="ru-RU" sz="2000" b="1" dirty="0">
                <a:solidFill>
                  <a:srgbClr val="C00000"/>
                </a:solidFill>
              </a:rPr>
              <a:t>4. </a:t>
            </a:r>
            <a:r>
              <a:rPr lang="ru-RU" sz="2000" b="1" dirty="0" err="1">
                <a:solidFill>
                  <a:srgbClr val="C00000"/>
                </a:solidFill>
              </a:rPr>
              <a:t>Процедури</a:t>
            </a:r>
            <a:r>
              <a:rPr lang="ru-RU" sz="2000" b="1" dirty="0">
                <a:solidFill>
                  <a:srgbClr val="C00000"/>
                </a:solidFill>
              </a:rPr>
              <a:t> </a:t>
            </a:r>
            <a:r>
              <a:rPr lang="ru-RU" sz="2000" b="1" dirty="0" err="1">
                <a:solidFill>
                  <a:srgbClr val="C00000"/>
                </a:solidFill>
              </a:rPr>
              <a:t>обслуговування</a:t>
            </a:r>
            <a:r>
              <a:rPr lang="ru-RU" sz="2000" b="1" dirty="0">
                <a:solidFill>
                  <a:srgbClr val="C00000"/>
                </a:solidFill>
              </a:rPr>
              <a:t> </a:t>
            </a:r>
            <a:r>
              <a:rPr lang="ru-RU" sz="2000" b="1" dirty="0" err="1">
                <a:solidFill>
                  <a:srgbClr val="C00000"/>
                </a:solidFill>
              </a:rPr>
              <a:t>обладнання</a:t>
            </a:r>
            <a:r>
              <a:rPr lang="ru-RU" sz="2000" b="1" dirty="0">
                <a:solidFill>
                  <a:srgbClr val="C00000"/>
                </a:solidFill>
              </a:rPr>
              <a:t> (</a:t>
            </a:r>
            <a:r>
              <a:rPr lang="ru-RU" sz="2000" b="1" dirty="0" err="1">
                <a:solidFill>
                  <a:srgbClr val="C00000"/>
                </a:solidFill>
              </a:rPr>
              <a:t>технічне</a:t>
            </a:r>
            <a:r>
              <a:rPr lang="ru-RU" sz="2000" b="1" dirty="0">
                <a:solidFill>
                  <a:srgbClr val="C00000"/>
                </a:solidFill>
              </a:rPr>
              <a:t> </a:t>
            </a:r>
            <a:r>
              <a:rPr lang="ru-RU" sz="2000" b="1" dirty="0" err="1">
                <a:solidFill>
                  <a:srgbClr val="C00000"/>
                </a:solidFill>
              </a:rPr>
              <a:t>обслуговування</a:t>
            </a:r>
            <a:r>
              <a:rPr lang="ru-RU" sz="2000" b="1" dirty="0">
                <a:solidFill>
                  <a:srgbClr val="C00000"/>
                </a:solidFill>
              </a:rPr>
              <a:t>)</a:t>
            </a:r>
          </a:p>
          <a:p>
            <a:r>
              <a:rPr lang="ru-RU" sz="1600" i="1" dirty="0"/>
              <a:t>Формула: </a:t>
            </a:r>
            <a:r>
              <a:rPr lang="ru-RU" sz="1600" i="1" dirty="0" err="1"/>
              <a:t>оцінка</a:t>
            </a:r>
            <a:r>
              <a:rPr lang="ru-RU" sz="1600" i="1" dirty="0"/>
              <a:t> </a:t>
            </a:r>
            <a:r>
              <a:rPr lang="ru-RU" sz="1600" i="1" dirty="0" err="1"/>
              <a:t>вартості</a:t>
            </a:r>
            <a:r>
              <a:rPr lang="ru-RU" sz="1600" i="1" dirty="0"/>
              <a:t> </a:t>
            </a:r>
            <a:r>
              <a:rPr lang="ru-RU" sz="1600" i="1" dirty="0" err="1"/>
              <a:t>процедури</a:t>
            </a:r>
            <a:r>
              <a:rPr lang="ru-RU" sz="1600" i="1" dirty="0"/>
              <a:t> </a:t>
            </a:r>
            <a:r>
              <a:rPr lang="ru-RU" sz="1600" i="1" dirty="0" err="1"/>
              <a:t>обслуговування</a:t>
            </a:r>
            <a:r>
              <a:rPr lang="ru-RU" sz="1600" i="1" dirty="0"/>
              <a:t> </a:t>
            </a:r>
            <a:r>
              <a:rPr lang="ru-RU" sz="1600" i="1" dirty="0" err="1"/>
              <a:t>обладнання</a:t>
            </a:r>
            <a:r>
              <a:rPr lang="ru-RU" sz="1600" i="1" dirty="0"/>
              <a:t> (на </a:t>
            </a:r>
            <a:r>
              <a:rPr lang="ru-RU" sz="1600" i="1" dirty="0" err="1"/>
              <a:t>одиницю</a:t>
            </a:r>
            <a:r>
              <a:rPr lang="ru-RU" sz="1600" i="1" dirty="0"/>
              <a:t> </a:t>
            </a:r>
            <a:r>
              <a:rPr lang="ru-RU" sz="1600" i="1" dirty="0" err="1"/>
              <a:t>обладнання</a:t>
            </a:r>
            <a:r>
              <a:rPr lang="ru-RU" sz="1600" i="1" dirty="0"/>
              <a:t>) Х  </a:t>
            </a:r>
            <a:r>
              <a:rPr lang="ru-RU" sz="1600" i="1" dirty="0" err="1"/>
              <a:t>кількість</a:t>
            </a:r>
            <a:r>
              <a:rPr lang="ru-RU" sz="1600" i="1" dirty="0"/>
              <a:t> процедур  </a:t>
            </a:r>
            <a:r>
              <a:rPr lang="ru-RU" sz="1600" i="1" dirty="0" err="1"/>
              <a:t>технічного</a:t>
            </a:r>
            <a:r>
              <a:rPr lang="ru-RU" sz="1600" i="1" dirty="0"/>
              <a:t> </a:t>
            </a:r>
            <a:r>
              <a:rPr lang="ru-RU" sz="1600" i="1" dirty="0" err="1"/>
              <a:t>обслуговування</a:t>
            </a:r>
            <a:r>
              <a:rPr lang="ru-RU" sz="1600" i="1" dirty="0"/>
              <a:t> на </a:t>
            </a:r>
            <a:r>
              <a:rPr lang="ru-RU" sz="1600" i="1" dirty="0" err="1"/>
              <a:t>рік</a:t>
            </a:r>
            <a:r>
              <a:rPr lang="ru-RU" sz="1600" i="1" dirty="0"/>
              <a:t> </a:t>
            </a:r>
            <a:r>
              <a:rPr lang="ru-RU" sz="1600" i="1" dirty="0" err="1"/>
              <a:t>на</a:t>
            </a:r>
            <a:r>
              <a:rPr lang="ru-RU" sz="1600" i="1" dirty="0"/>
              <a:t> </a:t>
            </a:r>
            <a:r>
              <a:rPr lang="ru-RU" sz="1600" i="1" dirty="0" err="1"/>
              <a:t>одиницю</a:t>
            </a:r>
            <a:r>
              <a:rPr lang="ru-RU" sz="1600" i="1" dirty="0"/>
              <a:t> </a:t>
            </a:r>
            <a:r>
              <a:rPr lang="ru-RU" sz="1600" i="1" dirty="0" err="1"/>
              <a:t>обладнання</a:t>
            </a:r>
            <a:r>
              <a:rPr lang="ru-RU" sz="1600" i="1" dirty="0"/>
              <a:t> Х  </a:t>
            </a:r>
            <a:r>
              <a:rPr lang="ru-RU" sz="1600" i="1" dirty="0" err="1"/>
              <a:t>кількість</a:t>
            </a:r>
            <a:r>
              <a:rPr lang="ru-RU" sz="1600" i="1" dirty="0"/>
              <a:t> </a:t>
            </a:r>
            <a:r>
              <a:rPr lang="ru-RU" sz="1600" i="1" dirty="0" err="1"/>
              <a:t>необхідних</a:t>
            </a:r>
            <a:r>
              <a:rPr lang="ru-RU" sz="1600" i="1" dirty="0"/>
              <a:t> </a:t>
            </a:r>
            <a:r>
              <a:rPr lang="ru-RU" sz="1600" i="1" dirty="0" err="1"/>
              <a:t>одиниць</a:t>
            </a:r>
            <a:r>
              <a:rPr lang="ru-RU" sz="1600" i="1" dirty="0"/>
              <a:t> </a:t>
            </a:r>
            <a:r>
              <a:rPr lang="ru-RU" sz="1600" i="1" dirty="0" err="1"/>
              <a:t>обладнання</a:t>
            </a:r>
            <a:r>
              <a:rPr lang="ru-RU" sz="1600" i="1" dirty="0"/>
              <a:t> одному </a:t>
            </a:r>
            <a:r>
              <a:rPr lang="ru-RU" sz="1600" i="1" dirty="0" err="1"/>
              <a:t>суб’єкту</a:t>
            </a:r>
            <a:r>
              <a:rPr lang="ru-RU" sz="1600" i="1" dirty="0"/>
              <a:t> малого </a:t>
            </a:r>
            <a:r>
              <a:rPr lang="ru-RU" sz="1600" i="1" dirty="0" err="1"/>
              <a:t>підприємництва</a:t>
            </a:r>
            <a:endParaRPr lang="ru-RU" sz="1600" i="1" dirty="0"/>
          </a:p>
          <a:p>
            <a:endParaRPr lang="ru-RU" sz="1000" dirty="0"/>
          </a:p>
          <a:p>
            <a:r>
              <a:rPr lang="ru-RU" sz="2000" b="1" dirty="0">
                <a:solidFill>
                  <a:srgbClr val="C00000"/>
                </a:solidFill>
              </a:rPr>
              <a:t>5. </a:t>
            </a:r>
            <a:r>
              <a:rPr lang="ru-RU" sz="2000" b="1" dirty="0" err="1">
                <a:solidFill>
                  <a:srgbClr val="C00000"/>
                </a:solidFill>
              </a:rPr>
              <a:t>Інші</a:t>
            </a:r>
            <a:r>
              <a:rPr lang="ru-RU" sz="2000" b="1" dirty="0">
                <a:solidFill>
                  <a:srgbClr val="C00000"/>
                </a:solidFill>
              </a:rPr>
              <a:t> </a:t>
            </a:r>
            <a:r>
              <a:rPr lang="ru-RU" sz="2000" b="1" dirty="0" err="1">
                <a:solidFill>
                  <a:srgbClr val="C00000"/>
                </a:solidFill>
              </a:rPr>
              <a:t>процедури</a:t>
            </a:r>
            <a:r>
              <a:rPr lang="ru-RU" sz="2000" b="1" dirty="0">
                <a:solidFill>
                  <a:srgbClr val="C00000"/>
                </a:solidFill>
              </a:rPr>
              <a:t> (</a:t>
            </a:r>
            <a:r>
              <a:rPr lang="ru-RU" sz="2000" b="1" dirty="0" err="1">
                <a:solidFill>
                  <a:srgbClr val="C00000"/>
                </a:solidFill>
              </a:rPr>
              <a:t>уточнити</a:t>
            </a:r>
            <a:r>
              <a:rPr lang="ru-RU" sz="2000" b="1" dirty="0">
                <a:solidFill>
                  <a:srgbClr val="C00000"/>
                </a:solidFill>
              </a:rPr>
              <a:t>)</a:t>
            </a:r>
          </a:p>
          <a:p>
            <a:endParaRPr lang="ru-RU" sz="1000" dirty="0"/>
          </a:p>
          <a:p>
            <a:r>
              <a:rPr lang="ru-RU" dirty="0">
                <a:solidFill>
                  <a:srgbClr val="C00000"/>
                </a:solidFill>
              </a:rPr>
              <a:t>6. Разом</a:t>
            </a:r>
            <a:r>
              <a:rPr lang="ru-RU" dirty="0"/>
              <a:t>, </a:t>
            </a:r>
            <a:r>
              <a:rPr lang="ru-RU" dirty="0" err="1"/>
              <a:t>гривень</a:t>
            </a:r>
            <a:endParaRPr lang="ru-RU" dirty="0"/>
          </a:p>
          <a:p>
            <a:r>
              <a:rPr lang="ru-RU" sz="1600" i="1" dirty="0"/>
              <a:t>Формула: (сума </a:t>
            </a:r>
            <a:r>
              <a:rPr lang="ru-RU" sz="1600" i="1" dirty="0" err="1"/>
              <a:t>рядків</a:t>
            </a:r>
            <a:r>
              <a:rPr lang="ru-RU" sz="1600" i="1" dirty="0"/>
              <a:t> 1 + 2 + 3 + 4 + 5)</a:t>
            </a:r>
          </a:p>
          <a:p>
            <a:endParaRPr lang="ru-RU" sz="1000" dirty="0"/>
          </a:p>
          <a:p>
            <a:r>
              <a:rPr lang="ru-RU" dirty="0">
                <a:solidFill>
                  <a:srgbClr val="C00000"/>
                </a:solidFill>
              </a:rPr>
              <a:t>7. </a:t>
            </a:r>
            <a:r>
              <a:rPr lang="ru-RU" dirty="0" err="1">
                <a:solidFill>
                  <a:srgbClr val="C00000"/>
                </a:solidFill>
              </a:rPr>
              <a:t>Кількість</a:t>
            </a:r>
            <a:r>
              <a:rPr lang="ru-RU" dirty="0">
                <a:solidFill>
                  <a:srgbClr val="C00000"/>
                </a:solidFill>
              </a:rPr>
              <a:t> </a:t>
            </a:r>
            <a:r>
              <a:rPr lang="ru-RU" dirty="0" err="1">
                <a:solidFill>
                  <a:srgbClr val="C00000"/>
                </a:solidFill>
              </a:rPr>
              <a:t>суб’єктів</a:t>
            </a:r>
            <a:r>
              <a:rPr lang="ru-RU" dirty="0">
                <a:solidFill>
                  <a:srgbClr val="C00000"/>
                </a:solidFill>
              </a:rPr>
              <a:t> </a:t>
            </a:r>
            <a:r>
              <a:rPr lang="ru-RU" dirty="0" err="1">
                <a:solidFill>
                  <a:srgbClr val="C00000"/>
                </a:solidFill>
              </a:rPr>
              <a:t>господарювання</a:t>
            </a:r>
            <a:r>
              <a:rPr lang="ru-RU" dirty="0">
                <a:solidFill>
                  <a:srgbClr val="C00000"/>
                </a:solidFill>
              </a:rPr>
              <a:t>, </a:t>
            </a:r>
            <a:r>
              <a:rPr lang="ru-RU" dirty="0" err="1">
                <a:solidFill>
                  <a:srgbClr val="C00000"/>
                </a:solidFill>
              </a:rPr>
              <a:t>що</a:t>
            </a:r>
            <a:r>
              <a:rPr lang="ru-RU" dirty="0">
                <a:solidFill>
                  <a:srgbClr val="C00000"/>
                </a:solidFill>
              </a:rPr>
              <a:t> </a:t>
            </a:r>
            <a:r>
              <a:rPr lang="ru-RU" dirty="0" err="1">
                <a:solidFill>
                  <a:srgbClr val="C00000"/>
                </a:solidFill>
              </a:rPr>
              <a:t>повинні</a:t>
            </a:r>
            <a:r>
              <a:rPr lang="ru-RU" dirty="0">
                <a:solidFill>
                  <a:srgbClr val="C00000"/>
                </a:solidFill>
              </a:rPr>
              <a:t> </a:t>
            </a:r>
            <a:r>
              <a:rPr lang="ru-RU" dirty="0" err="1">
                <a:solidFill>
                  <a:srgbClr val="C00000"/>
                </a:solidFill>
              </a:rPr>
              <a:t>виконати</a:t>
            </a:r>
            <a:r>
              <a:rPr lang="ru-RU" dirty="0">
                <a:solidFill>
                  <a:srgbClr val="C00000"/>
                </a:solidFill>
              </a:rPr>
              <a:t> </a:t>
            </a:r>
            <a:r>
              <a:rPr lang="ru-RU" dirty="0" err="1">
                <a:solidFill>
                  <a:srgbClr val="C00000"/>
                </a:solidFill>
              </a:rPr>
              <a:t>вимоги</a:t>
            </a:r>
            <a:r>
              <a:rPr lang="ru-RU" dirty="0">
                <a:solidFill>
                  <a:srgbClr val="C00000"/>
                </a:solidFill>
              </a:rPr>
              <a:t> </a:t>
            </a:r>
            <a:r>
              <a:rPr lang="ru-RU" dirty="0" err="1">
                <a:solidFill>
                  <a:srgbClr val="C00000"/>
                </a:solidFill>
              </a:rPr>
              <a:t>регулювання</a:t>
            </a:r>
            <a:r>
              <a:rPr lang="ru-RU" dirty="0">
                <a:solidFill>
                  <a:srgbClr val="C00000"/>
                </a:solidFill>
              </a:rPr>
              <a:t>, </a:t>
            </a:r>
            <a:r>
              <a:rPr lang="ru-RU" dirty="0" err="1">
                <a:solidFill>
                  <a:srgbClr val="C00000"/>
                </a:solidFill>
              </a:rPr>
              <a:t>одиниць</a:t>
            </a:r>
            <a:endParaRPr lang="ru-RU" dirty="0">
              <a:solidFill>
                <a:srgbClr val="C00000"/>
              </a:solidFill>
            </a:endParaRPr>
          </a:p>
          <a:p>
            <a:endParaRPr lang="ru-RU" sz="1000" dirty="0"/>
          </a:p>
          <a:p>
            <a:r>
              <a:rPr lang="ru-RU" dirty="0">
                <a:solidFill>
                  <a:srgbClr val="C00000"/>
                </a:solidFill>
              </a:rPr>
              <a:t>8. </a:t>
            </a:r>
            <a:r>
              <a:rPr lang="ru-RU" dirty="0" err="1">
                <a:solidFill>
                  <a:srgbClr val="C00000"/>
                </a:solidFill>
              </a:rPr>
              <a:t>Сумарно</a:t>
            </a:r>
            <a:r>
              <a:rPr lang="ru-RU" dirty="0"/>
              <a:t>, </a:t>
            </a:r>
            <a:r>
              <a:rPr lang="ru-RU" dirty="0" err="1"/>
              <a:t>гривень</a:t>
            </a:r>
            <a:endParaRPr lang="ru-RU" dirty="0"/>
          </a:p>
          <a:p>
            <a:r>
              <a:rPr lang="ru-RU" sz="1600" i="1" dirty="0"/>
              <a:t>Формула: </a:t>
            </a:r>
            <a:r>
              <a:rPr lang="ru-RU" sz="1600" i="1" dirty="0" err="1"/>
              <a:t>відповідний</a:t>
            </a:r>
            <a:r>
              <a:rPr lang="ru-RU" sz="1600" i="1" dirty="0"/>
              <a:t> </a:t>
            </a:r>
            <a:r>
              <a:rPr lang="ru-RU" sz="1600" i="1" dirty="0" err="1"/>
              <a:t>стовпчик</a:t>
            </a:r>
            <a:r>
              <a:rPr lang="ru-RU" sz="1600" i="1" dirty="0"/>
              <a:t> “разом” Х  </a:t>
            </a:r>
            <a:r>
              <a:rPr lang="ru-RU" sz="1600" i="1" dirty="0" err="1"/>
              <a:t>кількість</a:t>
            </a:r>
            <a:r>
              <a:rPr lang="ru-RU" sz="1600" i="1" dirty="0"/>
              <a:t> </a:t>
            </a:r>
            <a:r>
              <a:rPr lang="ru-RU" sz="1600" i="1" dirty="0" err="1"/>
              <a:t>суб’єктів</a:t>
            </a:r>
            <a:r>
              <a:rPr lang="ru-RU" sz="1600" i="1" dirty="0"/>
              <a:t> малого </a:t>
            </a:r>
            <a:r>
              <a:rPr lang="ru-RU" sz="1600" i="1" dirty="0" err="1"/>
              <a:t>підприємництва</a:t>
            </a:r>
            <a:r>
              <a:rPr lang="ru-RU" sz="1600" i="1" dirty="0"/>
              <a:t>, </a:t>
            </a:r>
            <a:r>
              <a:rPr lang="ru-RU" sz="1600" i="1" dirty="0" err="1"/>
              <a:t>що</a:t>
            </a:r>
            <a:r>
              <a:rPr lang="ru-RU" sz="1600" i="1" dirty="0"/>
              <a:t> </a:t>
            </a:r>
            <a:r>
              <a:rPr lang="ru-RU" sz="1600" i="1" dirty="0" err="1"/>
              <a:t>повинні</a:t>
            </a:r>
            <a:r>
              <a:rPr lang="ru-RU" sz="1600" i="1" dirty="0"/>
              <a:t> </a:t>
            </a:r>
            <a:r>
              <a:rPr lang="ru-RU" sz="1600" i="1" dirty="0" err="1"/>
              <a:t>виконати</a:t>
            </a:r>
            <a:r>
              <a:rPr lang="ru-RU" sz="1600" i="1" dirty="0"/>
              <a:t> </a:t>
            </a:r>
            <a:r>
              <a:rPr lang="ru-RU" sz="1600" i="1" dirty="0" err="1"/>
              <a:t>вимоги</a:t>
            </a:r>
            <a:r>
              <a:rPr lang="ru-RU" sz="1600" i="1" dirty="0"/>
              <a:t> </a:t>
            </a:r>
            <a:r>
              <a:rPr lang="ru-RU" sz="1600" i="1" dirty="0" err="1"/>
              <a:t>регулювання</a:t>
            </a:r>
            <a:r>
              <a:rPr lang="ru-RU" sz="1600" i="1" dirty="0"/>
              <a:t> (рядок 6 Х рядок 7)</a:t>
            </a:r>
            <a:endParaRPr lang="en-US" sz="1600" i="1" dirty="0"/>
          </a:p>
        </p:txBody>
      </p:sp>
    </p:spTree>
  </p:cSld>
  <p:clrMapOvr>
    <a:masterClrMapping/>
  </p:clrMapOvr>
  <p:transition spd="slow">
    <p:cover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41</a:t>
            </a:fld>
            <a:endParaRPr lang="en-US"/>
          </a:p>
        </p:txBody>
      </p:sp>
      <p:sp>
        <p:nvSpPr>
          <p:cNvPr id="7" name="TextBox 6"/>
          <p:cNvSpPr txBox="1"/>
          <p:nvPr/>
        </p:nvSpPr>
        <p:spPr>
          <a:xfrm>
            <a:off x="457200" y="2362200"/>
            <a:ext cx="8382000" cy="3416320"/>
          </a:xfrm>
          <a:prstGeom prst="rect">
            <a:avLst/>
          </a:prstGeom>
          <a:noFill/>
        </p:spPr>
        <p:txBody>
          <a:bodyPr wrap="square" rtlCol="0">
            <a:spAutoFit/>
          </a:bodyPr>
          <a:lstStyle/>
          <a:p>
            <a:pPr marL="342900" indent="-342900">
              <a:buAutoNum type="arabicParenBoth"/>
            </a:pPr>
            <a:r>
              <a:rPr lang="uk-UA" sz="2000" b="1" dirty="0">
                <a:solidFill>
                  <a:srgbClr val="336699"/>
                </a:solidFill>
              </a:rPr>
              <a:t>Оцінка </a:t>
            </a:r>
            <a:r>
              <a:rPr lang="uk-UA" sz="2000" b="1" dirty="0" err="1">
                <a:solidFill>
                  <a:srgbClr val="336699"/>
                </a:solidFill>
              </a:rPr>
              <a:t>“прямих”</a:t>
            </a:r>
            <a:r>
              <a:rPr lang="uk-UA" sz="2000" b="1" dirty="0">
                <a:solidFill>
                  <a:srgbClr val="336699"/>
                </a:solidFill>
              </a:rPr>
              <a:t> витрат суб’єктів малого підприємництва на виконання регулювання</a:t>
            </a:r>
          </a:p>
          <a:p>
            <a:pPr marL="342900" indent="-342900">
              <a:buAutoNum type="arabicParenBoth"/>
            </a:pPr>
            <a:endParaRPr lang="uk-UA" sz="2000" b="1" dirty="0">
              <a:solidFill>
                <a:srgbClr val="002060"/>
              </a:solidFill>
            </a:endParaRPr>
          </a:p>
          <a:p>
            <a:pPr marL="342900" indent="-342900">
              <a:buAutoNum type="arabicParenBoth"/>
            </a:pPr>
            <a:r>
              <a:rPr lang="uk-UA" sz="3200" b="1" dirty="0">
                <a:solidFill>
                  <a:srgbClr val="002060"/>
                </a:solidFill>
              </a:rPr>
              <a:t> Оцінка вартості адміністративних процедур суб’єктів малого підприємництва щодо виконання регулювання та звітування</a:t>
            </a:r>
          </a:p>
          <a:p>
            <a:pPr marL="342900" indent="-342900">
              <a:buAutoNum type="arabicParenBoth"/>
            </a:pPr>
            <a:endParaRPr lang="uk-UA" sz="2000" b="1" dirty="0">
              <a:solidFill>
                <a:srgbClr val="336699"/>
              </a:solidFill>
            </a:endParaRPr>
          </a:p>
          <a:p>
            <a:pPr marL="342900" indent="-342900">
              <a:buAutoNum type="arabicParenBoth"/>
            </a:pPr>
            <a:r>
              <a:rPr lang="uk-UA" sz="2000" b="1" dirty="0">
                <a:solidFill>
                  <a:srgbClr val="336699"/>
                </a:solidFill>
              </a:rPr>
              <a:t>Бюджетні витрати на адміністрування регулювання суб’єктів малого підприємництва</a:t>
            </a:r>
          </a:p>
        </p:txBody>
      </p:sp>
    </p:spTree>
  </p:cSld>
  <p:clrMapOvr>
    <a:masterClrMapping/>
  </p:clrMapOvr>
  <p:transition spd="slow">
    <p:cover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42</a:t>
            </a:fld>
            <a:endParaRPr lang="en-US"/>
          </a:p>
        </p:txBody>
      </p:sp>
      <p:sp>
        <p:nvSpPr>
          <p:cNvPr id="7" name="TextBox 6"/>
          <p:cNvSpPr txBox="1"/>
          <p:nvPr/>
        </p:nvSpPr>
        <p:spPr>
          <a:xfrm>
            <a:off x="160360" y="1244224"/>
            <a:ext cx="8915400" cy="5539978"/>
          </a:xfrm>
          <a:prstGeom prst="rect">
            <a:avLst/>
          </a:prstGeom>
          <a:noFill/>
        </p:spPr>
        <p:txBody>
          <a:bodyPr wrap="square" rtlCol="0">
            <a:spAutoFit/>
          </a:bodyPr>
          <a:lstStyle/>
          <a:p>
            <a:r>
              <a:rPr lang="ru-RU" b="1" dirty="0"/>
              <a:t>(2) </a:t>
            </a:r>
            <a:r>
              <a:rPr lang="ru-RU" b="1" dirty="0" err="1"/>
              <a:t>Оцінка</a:t>
            </a:r>
            <a:r>
              <a:rPr lang="ru-RU" b="1" dirty="0"/>
              <a:t> </a:t>
            </a:r>
            <a:r>
              <a:rPr lang="ru-RU" b="1" dirty="0" err="1"/>
              <a:t>вартості</a:t>
            </a:r>
            <a:r>
              <a:rPr lang="ru-RU" b="1" dirty="0"/>
              <a:t> </a:t>
            </a:r>
            <a:r>
              <a:rPr lang="ru-RU" b="1" dirty="0" err="1"/>
              <a:t>адміністративних</a:t>
            </a:r>
            <a:r>
              <a:rPr lang="ru-RU" b="1" dirty="0"/>
              <a:t> процедур </a:t>
            </a:r>
            <a:r>
              <a:rPr lang="ru-RU" b="1" dirty="0" err="1"/>
              <a:t>суб’єктів</a:t>
            </a:r>
            <a:r>
              <a:rPr lang="ru-RU" b="1" dirty="0"/>
              <a:t> малого </a:t>
            </a:r>
            <a:r>
              <a:rPr lang="ru-RU" b="1" dirty="0" err="1"/>
              <a:t>підприємництва</a:t>
            </a:r>
            <a:r>
              <a:rPr lang="ru-RU" b="1" dirty="0"/>
              <a:t> </a:t>
            </a:r>
            <a:r>
              <a:rPr lang="ru-RU" b="1" dirty="0" err="1"/>
              <a:t>щодо</a:t>
            </a:r>
            <a:r>
              <a:rPr lang="ru-RU" b="1" dirty="0"/>
              <a:t> </a:t>
            </a:r>
            <a:r>
              <a:rPr lang="ru-RU" b="1" dirty="0" err="1"/>
              <a:t>виконання</a:t>
            </a:r>
            <a:r>
              <a:rPr lang="ru-RU" b="1" dirty="0"/>
              <a:t> </a:t>
            </a:r>
            <a:r>
              <a:rPr lang="ru-RU" b="1" dirty="0" err="1"/>
              <a:t>регулювання</a:t>
            </a:r>
            <a:r>
              <a:rPr lang="ru-RU" b="1" dirty="0"/>
              <a:t> та </a:t>
            </a:r>
            <a:r>
              <a:rPr lang="ru-RU" b="1" dirty="0" err="1"/>
              <a:t>звітування</a:t>
            </a:r>
            <a:r>
              <a:rPr lang="ru-RU" b="1" dirty="0"/>
              <a:t> (А)</a:t>
            </a:r>
          </a:p>
          <a:p>
            <a:endParaRPr lang="ru-RU" sz="1000" dirty="0"/>
          </a:p>
          <a:p>
            <a:r>
              <a:rPr lang="ru-RU" sz="2000" b="1" dirty="0">
                <a:solidFill>
                  <a:srgbClr val="C00000"/>
                </a:solidFill>
              </a:rPr>
              <a:t>9. </a:t>
            </a:r>
            <a:r>
              <a:rPr lang="ru-RU" sz="2000" b="1" dirty="0" err="1">
                <a:solidFill>
                  <a:srgbClr val="C00000"/>
                </a:solidFill>
              </a:rPr>
              <a:t>Процедури</a:t>
            </a:r>
            <a:r>
              <a:rPr lang="ru-RU" sz="2000" b="1" dirty="0">
                <a:solidFill>
                  <a:srgbClr val="C00000"/>
                </a:solidFill>
              </a:rPr>
              <a:t> </a:t>
            </a:r>
            <a:r>
              <a:rPr lang="ru-RU" sz="2000" b="1" dirty="0" err="1">
                <a:solidFill>
                  <a:srgbClr val="C00000"/>
                </a:solidFill>
              </a:rPr>
              <a:t>отримання</a:t>
            </a:r>
            <a:r>
              <a:rPr lang="ru-RU" sz="2000" b="1" dirty="0">
                <a:solidFill>
                  <a:srgbClr val="C00000"/>
                </a:solidFill>
              </a:rPr>
              <a:t> </a:t>
            </a:r>
            <a:r>
              <a:rPr lang="ru-RU" sz="2000" b="1" dirty="0" err="1">
                <a:solidFill>
                  <a:srgbClr val="C00000"/>
                </a:solidFill>
              </a:rPr>
              <a:t>первинної</a:t>
            </a:r>
            <a:r>
              <a:rPr lang="ru-RU" sz="2000" b="1" dirty="0">
                <a:solidFill>
                  <a:srgbClr val="C00000"/>
                </a:solidFill>
              </a:rPr>
              <a:t> </a:t>
            </a:r>
            <a:r>
              <a:rPr lang="ru-RU" sz="2000" b="1" dirty="0" err="1">
                <a:solidFill>
                  <a:srgbClr val="C00000"/>
                </a:solidFill>
              </a:rPr>
              <a:t>інформації</a:t>
            </a:r>
            <a:r>
              <a:rPr lang="ru-RU" sz="2000" b="1" dirty="0">
                <a:solidFill>
                  <a:srgbClr val="C00000"/>
                </a:solidFill>
              </a:rPr>
              <a:t> про </a:t>
            </a:r>
            <a:r>
              <a:rPr lang="ru-RU" sz="2000" b="1" dirty="0" err="1">
                <a:solidFill>
                  <a:srgbClr val="C00000"/>
                </a:solidFill>
              </a:rPr>
              <a:t>вимоги</a:t>
            </a:r>
            <a:r>
              <a:rPr lang="ru-RU" sz="2000" b="1" dirty="0">
                <a:solidFill>
                  <a:srgbClr val="C00000"/>
                </a:solidFill>
              </a:rPr>
              <a:t> </a:t>
            </a:r>
            <a:r>
              <a:rPr lang="ru-RU" sz="2000" b="1" dirty="0" err="1">
                <a:solidFill>
                  <a:srgbClr val="C00000"/>
                </a:solidFill>
              </a:rPr>
              <a:t>регулювання</a:t>
            </a:r>
            <a:endParaRPr lang="ru-RU" sz="2000" b="1" dirty="0">
              <a:solidFill>
                <a:srgbClr val="C00000"/>
              </a:solidFill>
            </a:endParaRPr>
          </a:p>
          <a:p>
            <a:r>
              <a:rPr lang="ru-RU" sz="1600" i="1" dirty="0"/>
              <a:t>Формула: </a:t>
            </a:r>
            <a:r>
              <a:rPr lang="ru-RU" sz="1600" i="1" dirty="0" err="1"/>
              <a:t>витрати</a:t>
            </a:r>
            <a:r>
              <a:rPr lang="ru-RU" sz="1600" i="1" dirty="0"/>
              <a:t> часу на </a:t>
            </a:r>
            <a:r>
              <a:rPr lang="ru-RU" sz="1600" i="1" dirty="0" err="1"/>
              <a:t>отримання</a:t>
            </a:r>
            <a:r>
              <a:rPr lang="ru-RU" sz="1600" i="1" dirty="0"/>
              <a:t> </a:t>
            </a:r>
            <a:r>
              <a:rPr lang="ru-RU" sz="1600" i="1" dirty="0" err="1"/>
              <a:t>інформації</a:t>
            </a:r>
            <a:r>
              <a:rPr lang="ru-RU" sz="1600" i="1" dirty="0"/>
              <a:t> про </a:t>
            </a:r>
            <a:r>
              <a:rPr lang="ru-RU" sz="1600" i="1" dirty="0" err="1"/>
              <a:t>регулювання</a:t>
            </a:r>
            <a:r>
              <a:rPr lang="ru-RU" sz="1600" i="1" dirty="0"/>
              <a:t>, </a:t>
            </a:r>
            <a:r>
              <a:rPr lang="ru-RU" sz="1600" i="1" dirty="0" err="1"/>
              <a:t>отримання</a:t>
            </a:r>
            <a:r>
              <a:rPr lang="ru-RU" sz="1600" i="1" dirty="0"/>
              <a:t> </a:t>
            </a:r>
            <a:r>
              <a:rPr lang="ru-RU" sz="1600" i="1" dirty="0" err="1"/>
              <a:t>необхідних</a:t>
            </a:r>
            <a:r>
              <a:rPr lang="ru-RU" sz="1600" i="1" dirty="0"/>
              <a:t> форм та заявок Х </a:t>
            </a:r>
            <a:r>
              <a:rPr lang="ru-RU" sz="1600" i="1" dirty="0" err="1"/>
              <a:t>вартість</a:t>
            </a:r>
            <a:r>
              <a:rPr lang="ru-RU" sz="1600" i="1" dirty="0"/>
              <a:t> часу </a:t>
            </a:r>
            <a:r>
              <a:rPr lang="ru-RU" sz="1600" i="1" dirty="0" err="1"/>
              <a:t>суб’єкта</a:t>
            </a:r>
            <a:r>
              <a:rPr lang="ru-RU" sz="1600" i="1" dirty="0"/>
              <a:t> малого </a:t>
            </a:r>
            <a:r>
              <a:rPr lang="ru-RU" sz="1600" i="1" dirty="0" err="1"/>
              <a:t>підприємництва</a:t>
            </a:r>
            <a:r>
              <a:rPr lang="ru-RU" sz="1600" i="1" dirty="0"/>
              <a:t> (</a:t>
            </a:r>
            <a:r>
              <a:rPr lang="ru-RU" sz="1600" i="1" dirty="0" err="1"/>
              <a:t>заробітна</a:t>
            </a:r>
            <a:r>
              <a:rPr lang="ru-RU" sz="1600" i="1" dirty="0"/>
              <a:t> плата) Х </a:t>
            </a:r>
            <a:r>
              <a:rPr lang="ru-RU" sz="1600" i="1" dirty="0" err="1"/>
              <a:t>оціночна</a:t>
            </a:r>
            <a:r>
              <a:rPr lang="ru-RU" sz="1600" i="1" dirty="0"/>
              <a:t> </a:t>
            </a:r>
            <a:r>
              <a:rPr lang="ru-RU" sz="1600" i="1" dirty="0" err="1"/>
              <a:t>кількість</a:t>
            </a:r>
            <a:r>
              <a:rPr lang="ru-RU" sz="1600" i="1" dirty="0"/>
              <a:t> форм</a:t>
            </a:r>
          </a:p>
          <a:p>
            <a:endParaRPr lang="ru-RU" sz="1000" dirty="0"/>
          </a:p>
          <a:p>
            <a:r>
              <a:rPr lang="ru-RU" sz="2000" b="1" dirty="0">
                <a:solidFill>
                  <a:srgbClr val="C00000"/>
                </a:solidFill>
              </a:rPr>
              <a:t>10. </a:t>
            </a:r>
            <a:r>
              <a:rPr lang="ru-RU" sz="2000" b="1" dirty="0" err="1">
                <a:solidFill>
                  <a:srgbClr val="C00000"/>
                </a:solidFill>
              </a:rPr>
              <a:t>Процедури</a:t>
            </a:r>
            <a:r>
              <a:rPr lang="ru-RU" sz="2000" b="1" dirty="0">
                <a:solidFill>
                  <a:srgbClr val="C00000"/>
                </a:solidFill>
              </a:rPr>
              <a:t> </a:t>
            </a:r>
            <a:r>
              <a:rPr lang="ru-RU" sz="2000" b="1" dirty="0" err="1">
                <a:solidFill>
                  <a:srgbClr val="C00000"/>
                </a:solidFill>
              </a:rPr>
              <a:t>організації</a:t>
            </a:r>
            <a:r>
              <a:rPr lang="ru-RU" sz="2000" b="1" dirty="0">
                <a:solidFill>
                  <a:srgbClr val="C00000"/>
                </a:solidFill>
              </a:rPr>
              <a:t> </a:t>
            </a:r>
            <a:r>
              <a:rPr lang="ru-RU" sz="2000" b="1" dirty="0" err="1">
                <a:solidFill>
                  <a:srgbClr val="C00000"/>
                </a:solidFill>
              </a:rPr>
              <a:t>виконання</a:t>
            </a:r>
            <a:r>
              <a:rPr lang="ru-RU" sz="2000" b="1" dirty="0">
                <a:solidFill>
                  <a:srgbClr val="C00000"/>
                </a:solidFill>
              </a:rPr>
              <a:t> </a:t>
            </a:r>
            <a:r>
              <a:rPr lang="ru-RU" sz="2000" b="1" dirty="0" err="1">
                <a:solidFill>
                  <a:srgbClr val="C00000"/>
                </a:solidFill>
              </a:rPr>
              <a:t>вимог</a:t>
            </a:r>
            <a:r>
              <a:rPr lang="ru-RU" sz="2000" b="1" dirty="0">
                <a:solidFill>
                  <a:srgbClr val="C00000"/>
                </a:solidFill>
              </a:rPr>
              <a:t> </a:t>
            </a:r>
            <a:r>
              <a:rPr lang="ru-RU" sz="2000" b="1" dirty="0" err="1">
                <a:solidFill>
                  <a:srgbClr val="C00000"/>
                </a:solidFill>
              </a:rPr>
              <a:t>регулювання</a:t>
            </a:r>
            <a:endParaRPr lang="ru-RU" sz="2000" b="1" dirty="0">
              <a:solidFill>
                <a:srgbClr val="C00000"/>
              </a:solidFill>
            </a:endParaRPr>
          </a:p>
          <a:p>
            <a:r>
              <a:rPr lang="ru-RU" sz="1600" i="1" dirty="0"/>
              <a:t>Формула: </a:t>
            </a:r>
            <a:r>
              <a:rPr lang="ru-RU" sz="1600" i="1" dirty="0" err="1"/>
              <a:t>витрати</a:t>
            </a:r>
            <a:r>
              <a:rPr lang="ru-RU" sz="1600" i="1" dirty="0"/>
              <a:t> часу на </a:t>
            </a:r>
            <a:r>
              <a:rPr lang="ru-RU" sz="1600" i="1" dirty="0" err="1"/>
              <a:t>розроблення</a:t>
            </a:r>
            <a:r>
              <a:rPr lang="ru-RU" sz="1600" i="1" dirty="0"/>
              <a:t> та </a:t>
            </a:r>
            <a:r>
              <a:rPr lang="ru-RU" sz="1600" i="1" dirty="0" err="1"/>
              <a:t>впровадження</a:t>
            </a:r>
            <a:r>
              <a:rPr lang="ru-RU" sz="1600" i="1" dirty="0"/>
              <a:t> </a:t>
            </a:r>
            <a:r>
              <a:rPr lang="ru-RU" sz="1600" i="1" dirty="0" err="1"/>
              <a:t>внутрішніх</a:t>
            </a:r>
            <a:r>
              <a:rPr lang="ru-RU" sz="1600" i="1" dirty="0"/>
              <a:t> для </a:t>
            </a:r>
            <a:r>
              <a:rPr lang="ru-RU" sz="1600" i="1" dirty="0" err="1"/>
              <a:t>суб’єкта</a:t>
            </a:r>
            <a:r>
              <a:rPr lang="ru-RU" sz="1600" i="1" dirty="0"/>
              <a:t> малого </a:t>
            </a:r>
            <a:r>
              <a:rPr lang="ru-RU" sz="1600" i="1" dirty="0" err="1"/>
              <a:t>підприємництва</a:t>
            </a:r>
            <a:r>
              <a:rPr lang="ru-RU" sz="1600" i="1" dirty="0"/>
              <a:t> процедур на </a:t>
            </a:r>
            <a:r>
              <a:rPr lang="ru-RU" sz="1600" i="1" dirty="0" err="1"/>
              <a:t>впровадження</a:t>
            </a:r>
            <a:r>
              <a:rPr lang="ru-RU" sz="1600" i="1" dirty="0"/>
              <a:t> </a:t>
            </a:r>
            <a:r>
              <a:rPr lang="ru-RU" sz="1600" i="1" dirty="0" err="1"/>
              <a:t>вимог</a:t>
            </a:r>
            <a:r>
              <a:rPr lang="ru-RU" sz="1600" i="1" dirty="0"/>
              <a:t> </a:t>
            </a:r>
            <a:r>
              <a:rPr lang="ru-RU" sz="1600" i="1" dirty="0" err="1"/>
              <a:t>регулювання</a:t>
            </a:r>
            <a:r>
              <a:rPr lang="ru-RU" sz="1600" i="1" dirty="0"/>
              <a:t> Х </a:t>
            </a:r>
            <a:r>
              <a:rPr lang="ru-RU" sz="1600" i="1" dirty="0" err="1"/>
              <a:t>вартість</a:t>
            </a:r>
            <a:r>
              <a:rPr lang="ru-RU" sz="1600" i="1" dirty="0"/>
              <a:t> часу </a:t>
            </a:r>
            <a:r>
              <a:rPr lang="ru-RU" sz="1600" i="1" dirty="0" err="1"/>
              <a:t>суб’єкта</a:t>
            </a:r>
            <a:r>
              <a:rPr lang="ru-RU" sz="1600" i="1" dirty="0"/>
              <a:t> малого </a:t>
            </a:r>
            <a:r>
              <a:rPr lang="ru-RU" sz="1600" i="1" dirty="0" err="1"/>
              <a:t>підприємництва</a:t>
            </a:r>
            <a:r>
              <a:rPr lang="ru-RU" sz="1600" i="1" dirty="0"/>
              <a:t> (</a:t>
            </a:r>
            <a:r>
              <a:rPr lang="ru-RU" sz="1600" i="1" dirty="0" err="1"/>
              <a:t>заробітна</a:t>
            </a:r>
            <a:r>
              <a:rPr lang="ru-RU" sz="1600" i="1" dirty="0"/>
              <a:t> плата) Х </a:t>
            </a:r>
            <a:r>
              <a:rPr lang="ru-RU" sz="1600" i="1" dirty="0" err="1"/>
              <a:t>оціночна</a:t>
            </a:r>
            <a:r>
              <a:rPr lang="ru-RU" sz="1600" i="1" dirty="0"/>
              <a:t> </a:t>
            </a:r>
            <a:r>
              <a:rPr lang="ru-RU" sz="1600" i="1" dirty="0" err="1"/>
              <a:t>кількість</a:t>
            </a:r>
            <a:r>
              <a:rPr lang="ru-RU" sz="1600" i="1" dirty="0"/>
              <a:t> </a:t>
            </a:r>
            <a:r>
              <a:rPr lang="ru-RU" sz="1600" i="1" dirty="0" err="1"/>
              <a:t>внутрішніх</a:t>
            </a:r>
            <a:r>
              <a:rPr lang="ru-RU" sz="1600" i="1" dirty="0"/>
              <a:t> процедур</a:t>
            </a:r>
          </a:p>
          <a:p>
            <a:endParaRPr lang="ru-RU" sz="1000" dirty="0"/>
          </a:p>
          <a:p>
            <a:r>
              <a:rPr lang="ru-RU" sz="2000" b="1" dirty="0">
                <a:solidFill>
                  <a:srgbClr val="C00000"/>
                </a:solidFill>
              </a:rPr>
              <a:t>11. </a:t>
            </a:r>
            <a:r>
              <a:rPr lang="ru-RU" sz="2000" b="1" dirty="0" err="1">
                <a:solidFill>
                  <a:srgbClr val="C00000"/>
                </a:solidFill>
              </a:rPr>
              <a:t>Процедури</a:t>
            </a:r>
            <a:r>
              <a:rPr lang="ru-RU" sz="2000" b="1" dirty="0">
                <a:solidFill>
                  <a:srgbClr val="C00000"/>
                </a:solidFill>
              </a:rPr>
              <a:t> </a:t>
            </a:r>
            <a:r>
              <a:rPr lang="ru-RU" sz="2000" b="1" dirty="0" err="1">
                <a:solidFill>
                  <a:srgbClr val="C00000"/>
                </a:solidFill>
              </a:rPr>
              <a:t>офіційного</a:t>
            </a:r>
            <a:r>
              <a:rPr lang="ru-RU" sz="2000" b="1" dirty="0">
                <a:solidFill>
                  <a:srgbClr val="C00000"/>
                </a:solidFill>
              </a:rPr>
              <a:t> </a:t>
            </a:r>
            <a:r>
              <a:rPr lang="ru-RU" sz="2000" b="1" dirty="0" err="1">
                <a:solidFill>
                  <a:srgbClr val="C00000"/>
                </a:solidFill>
              </a:rPr>
              <a:t>звітування</a:t>
            </a:r>
            <a:endParaRPr lang="ru-RU" sz="2000" b="1" dirty="0">
              <a:solidFill>
                <a:srgbClr val="C00000"/>
              </a:solidFill>
            </a:endParaRPr>
          </a:p>
          <a:p>
            <a:r>
              <a:rPr lang="ru-RU" sz="1600" i="1" dirty="0"/>
              <a:t>Формула: </a:t>
            </a:r>
            <a:r>
              <a:rPr lang="ru-RU" sz="1600" i="1" dirty="0" err="1"/>
              <a:t>витрати</a:t>
            </a:r>
            <a:r>
              <a:rPr lang="ru-RU" sz="1600" i="1" dirty="0"/>
              <a:t> часу на </a:t>
            </a:r>
            <a:r>
              <a:rPr lang="ru-RU" sz="1600" i="1" dirty="0" err="1"/>
              <a:t>отримання</a:t>
            </a:r>
            <a:r>
              <a:rPr lang="ru-RU" sz="1600" i="1" dirty="0"/>
              <a:t> </a:t>
            </a:r>
            <a:r>
              <a:rPr lang="ru-RU" sz="1600" i="1" dirty="0" err="1"/>
              <a:t>інформації</a:t>
            </a:r>
            <a:r>
              <a:rPr lang="ru-RU" sz="1600" i="1" dirty="0"/>
              <a:t> про порядок </a:t>
            </a:r>
            <a:r>
              <a:rPr lang="ru-RU" sz="1600" i="1" dirty="0" err="1"/>
              <a:t>звітування</a:t>
            </a:r>
            <a:r>
              <a:rPr lang="ru-RU" sz="1600" i="1" dirty="0"/>
              <a:t> , </a:t>
            </a:r>
            <a:r>
              <a:rPr lang="ru-RU" sz="1600" i="1" dirty="0" err="1"/>
              <a:t>отримання</a:t>
            </a:r>
            <a:r>
              <a:rPr lang="ru-RU" sz="1600" i="1" dirty="0"/>
              <a:t> </a:t>
            </a:r>
            <a:r>
              <a:rPr lang="ru-RU" sz="1600" i="1" dirty="0" err="1"/>
              <a:t>необхідних</a:t>
            </a:r>
            <a:r>
              <a:rPr lang="ru-RU" sz="1600" i="1" dirty="0"/>
              <a:t> форм та </a:t>
            </a:r>
            <a:r>
              <a:rPr lang="ru-RU" sz="1600" i="1" dirty="0" err="1"/>
              <a:t>визначення</a:t>
            </a:r>
            <a:r>
              <a:rPr lang="ru-RU" sz="1600" i="1" dirty="0"/>
              <a:t> органу, </a:t>
            </a:r>
            <a:r>
              <a:rPr lang="ru-RU" sz="1600" i="1" dirty="0" err="1"/>
              <a:t>що</a:t>
            </a:r>
            <a:r>
              <a:rPr lang="ru-RU" sz="1600" i="1" dirty="0"/>
              <a:t> </a:t>
            </a:r>
            <a:r>
              <a:rPr lang="ru-RU" sz="1600" i="1" dirty="0" err="1"/>
              <a:t>приймає</a:t>
            </a:r>
            <a:r>
              <a:rPr lang="ru-RU" sz="1600" i="1" dirty="0"/>
              <a:t> </a:t>
            </a:r>
            <a:r>
              <a:rPr lang="ru-RU" sz="1600" i="1" dirty="0" err="1"/>
              <a:t>звіти</a:t>
            </a:r>
            <a:r>
              <a:rPr lang="ru-RU" sz="1600" i="1" dirty="0"/>
              <a:t> та </a:t>
            </a:r>
            <a:r>
              <a:rPr lang="ru-RU" sz="1600" i="1" dirty="0" err="1"/>
              <a:t>місця</a:t>
            </a:r>
            <a:r>
              <a:rPr lang="ru-RU" sz="1600" i="1" dirty="0"/>
              <a:t> </a:t>
            </a:r>
            <a:r>
              <a:rPr lang="ru-RU" sz="1600" i="1" dirty="0" err="1"/>
              <a:t>звітності</a:t>
            </a:r>
            <a:r>
              <a:rPr lang="ru-RU" sz="1600" i="1" dirty="0"/>
              <a:t> + </a:t>
            </a:r>
            <a:r>
              <a:rPr lang="ru-RU" sz="1600" i="1" dirty="0" err="1"/>
              <a:t>витрати</a:t>
            </a:r>
            <a:r>
              <a:rPr lang="ru-RU" sz="1600" i="1" dirty="0"/>
              <a:t> часу на </a:t>
            </a:r>
            <a:r>
              <a:rPr lang="ru-RU" sz="1600" i="1" dirty="0" err="1"/>
              <a:t>заповнення</a:t>
            </a:r>
            <a:r>
              <a:rPr lang="ru-RU" sz="1600" i="1" dirty="0"/>
              <a:t> </a:t>
            </a:r>
            <a:r>
              <a:rPr lang="ru-RU" sz="1600" i="1" dirty="0" err="1"/>
              <a:t>звітних</a:t>
            </a:r>
            <a:r>
              <a:rPr lang="ru-RU" sz="1600" i="1" dirty="0"/>
              <a:t> форм + </a:t>
            </a:r>
            <a:r>
              <a:rPr lang="ru-RU" sz="1600" i="1" dirty="0" err="1"/>
              <a:t>витрати</a:t>
            </a:r>
            <a:r>
              <a:rPr lang="ru-RU" sz="1600" i="1" dirty="0"/>
              <a:t> часу на передачу </a:t>
            </a:r>
            <a:r>
              <a:rPr lang="ru-RU" sz="1600" i="1" dirty="0" err="1"/>
              <a:t>звітних</a:t>
            </a:r>
            <a:r>
              <a:rPr lang="ru-RU" sz="1600" i="1" dirty="0"/>
              <a:t> форм + </a:t>
            </a:r>
            <a:r>
              <a:rPr lang="ru-RU" sz="1600" i="1" dirty="0" err="1"/>
              <a:t>оцінка</a:t>
            </a:r>
            <a:r>
              <a:rPr lang="ru-RU" sz="1600" i="1" dirty="0"/>
              <a:t> </a:t>
            </a:r>
            <a:r>
              <a:rPr lang="ru-RU" sz="1600" i="1" dirty="0" err="1"/>
              <a:t>витрат</a:t>
            </a:r>
            <a:r>
              <a:rPr lang="ru-RU" sz="1600" i="1" dirty="0"/>
              <a:t> часу на </a:t>
            </a:r>
            <a:r>
              <a:rPr lang="ru-RU" sz="1600" i="1" dirty="0" err="1"/>
              <a:t>корегування</a:t>
            </a:r>
            <a:r>
              <a:rPr lang="ru-RU" sz="1600" i="1" dirty="0"/>
              <a:t> (</a:t>
            </a:r>
            <a:r>
              <a:rPr lang="ru-RU" sz="1600" i="1" dirty="0" err="1"/>
              <a:t>оцінка</a:t>
            </a:r>
            <a:r>
              <a:rPr lang="ru-RU" sz="1600" i="1" dirty="0"/>
              <a:t> природного </a:t>
            </a:r>
            <a:r>
              <a:rPr lang="ru-RU" sz="1600" i="1" dirty="0" err="1"/>
              <a:t>рівня</a:t>
            </a:r>
            <a:r>
              <a:rPr lang="ru-RU" sz="1600" i="1" dirty="0"/>
              <a:t> </a:t>
            </a:r>
            <a:r>
              <a:rPr lang="ru-RU" sz="1600" i="1" dirty="0" err="1"/>
              <a:t>помилок</a:t>
            </a:r>
            <a:r>
              <a:rPr lang="ru-RU" sz="1600" i="1" dirty="0"/>
              <a:t>)) Х </a:t>
            </a:r>
            <a:r>
              <a:rPr lang="ru-RU" sz="1600" i="1" dirty="0" err="1"/>
              <a:t>вартість</a:t>
            </a:r>
            <a:r>
              <a:rPr lang="ru-RU" sz="1600" i="1" dirty="0"/>
              <a:t> часу </a:t>
            </a:r>
            <a:r>
              <a:rPr lang="ru-RU" sz="1600" i="1" dirty="0" err="1"/>
              <a:t>суб’єкта</a:t>
            </a:r>
            <a:r>
              <a:rPr lang="ru-RU" sz="1600" i="1" dirty="0"/>
              <a:t> малого </a:t>
            </a:r>
            <a:r>
              <a:rPr lang="ru-RU" sz="1600" i="1" dirty="0" err="1"/>
              <a:t>підприємництва</a:t>
            </a:r>
            <a:r>
              <a:rPr lang="ru-RU" sz="1600" i="1" dirty="0"/>
              <a:t> (</a:t>
            </a:r>
            <a:r>
              <a:rPr lang="ru-RU" sz="1600" i="1" dirty="0" err="1"/>
              <a:t>заробітна</a:t>
            </a:r>
            <a:r>
              <a:rPr lang="ru-RU" sz="1600" i="1" dirty="0"/>
              <a:t> плата) Х </a:t>
            </a:r>
            <a:r>
              <a:rPr lang="ru-RU" sz="1600" i="1" dirty="0" err="1"/>
              <a:t>оціночна</a:t>
            </a:r>
            <a:r>
              <a:rPr lang="ru-RU" sz="1600" i="1" dirty="0"/>
              <a:t> </a:t>
            </a:r>
            <a:r>
              <a:rPr lang="ru-RU" sz="1600" i="1" dirty="0" err="1"/>
              <a:t>кількість</a:t>
            </a:r>
            <a:r>
              <a:rPr lang="ru-RU" sz="1600" i="1" dirty="0"/>
              <a:t> </a:t>
            </a:r>
            <a:r>
              <a:rPr lang="ru-RU" sz="1600" i="1" dirty="0" err="1"/>
              <a:t>оригінальних</a:t>
            </a:r>
            <a:r>
              <a:rPr lang="ru-RU" sz="1600" i="1" dirty="0"/>
              <a:t> </a:t>
            </a:r>
            <a:r>
              <a:rPr lang="ru-RU" sz="1600" i="1" dirty="0" err="1"/>
              <a:t>звітів</a:t>
            </a:r>
            <a:r>
              <a:rPr lang="ru-RU" sz="1600" i="1" dirty="0"/>
              <a:t> Х </a:t>
            </a:r>
            <a:r>
              <a:rPr lang="ru-RU" sz="1600" i="1" dirty="0" err="1"/>
              <a:t>кількість</a:t>
            </a:r>
            <a:r>
              <a:rPr lang="ru-RU" sz="1600" i="1" dirty="0"/>
              <a:t> </a:t>
            </a:r>
            <a:r>
              <a:rPr lang="ru-RU" sz="1600" i="1" dirty="0" err="1"/>
              <a:t>періодів</a:t>
            </a:r>
            <a:r>
              <a:rPr lang="ru-RU" sz="1600" i="1" dirty="0"/>
              <a:t> </a:t>
            </a:r>
            <a:r>
              <a:rPr lang="ru-RU" sz="1600" i="1" dirty="0" err="1"/>
              <a:t>звітності</a:t>
            </a:r>
            <a:r>
              <a:rPr lang="ru-RU" sz="1600" i="1" dirty="0"/>
              <a:t> за </a:t>
            </a:r>
            <a:r>
              <a:rPr lang="ru-RU" sz="1600" i="1" dirty="0" err="1"/>
              <a:t>рік</a:t>
            </a:r>
            <a:endParaRPr lang="ru-RU" sz="1600" i="1" dirty="0"/>
          </a:p>
        </p:txBody>
      </p:sp>
    </p:spTree>
  </p:cSld>
  <p:clrMapOvr>
    <a:masterClrMapping/>
  </p:clrMapOvr>
  <p:transition spd="slow">
    <p:cover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43</a:t>
            </a:fld>
            <a:endParaRPr lang="en-US"/>
          </a:p>
        </p:txBody>
      </p:sp>
      <p:sp>
        <p:nvSpPr>
          <p:cNvPr id="7" name="TextBox 6"/>
          <p:cNvSpPr txBox="1"/>
          <p:nvPr/>
        </p:nvSpPr>
        <p:spPr>
          <a:xfrm>
            <a:off x="228600" y="1371600"/>
            <a:ext cx="8915400" cy="4647426"/>
          </a:xfrm>
          <a:prstGeom prst="rect">
            <a:avLst/>
          </a:prstGeom>
          <a:noFill/>
        </p:spPr>
        <p:txBody>
          <a:bodyPr wrap="square" rtlCol="0">
            <a:spAutoFit/>
          </a:bodyPr>
          <a:lstStyle/>
          <a:p>
            <a:r>
              <a:rPr lang="ru-RU" b="1" dirty="0"/>
              <a:t>(2) </a:t>
            </a:r>
            <a:r>
              <a:rPr lang="ru-RU" b="1" dirty="0" err="1"/>
              <a:t>Оцінка</a:t>
            </a:r>
            <a:r>
              <a:rPr lang="ru-RU" b="1" dirty="0"/>
              <a:t> </a:t>
            </a:r>
            <a:r>
              <a:rPr lang="ru-RU" b="1" dirty="0" err="1"/>
              <a:t>вартості</a:t>
            </a:r>
            <a:r>
              <a:rPr lang="ru-RU" b="1" dirty="0"/>
              <a:t> </a:t>
            </a:r>
            <a:r>
              <a:rPr lang="ru-RU" b="1" dirty="0" err="1"/>
              <a:t>адміністративних</a:t>
            </a:r>
            <a:r>
              <a:rPr lang="ru-RU" b="1" dirty="0"/>
              <a:t> процедур </a:t>
            </a:r>
            <a:r>
              <a:rPr lang="ru-RU" b="1" dirty="0" err="1"/>
              <a:t>суб’єктів</a:t>
            </a:r>
            <a:r>
              <a:rPr lang="ru-RU" b="1" dirty="0"/>
              <a:t> малого </a:t>
            </a:r>
            <a:r>
              <a:rPr lang="ru-RU" b="1" dirty="0" err="1"/>
              <a:t>підприємництва</a:t>
            </a:r>
            <a:r>
              <a:rPr lang="ru-RU" b="1" dirty="0"/>
              <a:t> </a:t>
            </a:r>
            <a:r>
              <a:rPr lang="ru-RU" b="1" dirty="0" err="1"/>
              <a:t>щодо</a:t>
            </a:r>
            <a:r>
              <a:rPr lang="ru-RU" b="1" dirty="0"/>
              <a:t> </a:t>
            </a:r>
            <a:r>
              <a:rPr lang="ru-RU" b="1" dirty="0" err="1"/>
              <a:t>виконання</a:t>
            </a:r>
            <a:r>
              <a:rPr lang="ru-RU" b="1" dirty="0"/>
              <a:t> </a:t>
            </a:r>
            <a:r>
              <a:rPr lang="ru-RU" b="1" dirty="0" err="1"/>
              <a:t>регулювання</a:t>
            </a:r>
            <a:r>
              <a:rPr lang="ru-RU" b="1" dirty="0"/>
              <a:t> та </a:t>
            </a:r>
            <a:r>
              <a:rPr lang="ru-RU" b="1" dirty="0" err="1"/>
              <a:t>звітування</a:t>
            </a:r>
            <a:r>
              <a:rPr lang="ru-RU" b="1" dirty="0"/>
              <a:t> (В)</a:t>
            </a:r>
          </a:p>
          <a:p>
            <a:endParaRPr lang="ru-RU" sz="1000" dirty="0"/>
          </a:p>
          <a:p>
            <a:r>
              <a:rPr lang="ru-RU" sz="2000" b="1" dirty="0">
                <a:solidFill>
                  <a:srgbClr val="C00000"/>
                </a:solidFill>
              </a:rPr>
              <a:t>12. </a:t>
            </a:r>
            <a:r>
              <a:rPr lang="ru-RU" sz="2000" b="1" dirty="0" err="1">
                <a:solidFill>
                  <a:srgbClr val="C00000"/>
                </a:solidFill>
              </a:rPr>
              <a:t>Процедури</a:t>
            </a:r>
            <a:r>
              <a:rPr lang="ru-RU" sz="2000" b="1" dirty="0">
                <a:solidFill>
                  <a:srgbClr val="C00000"/>
                </a:solidFill>
              </a:rPr>
              <a:t> </a:t>
            </a:r>
            <a:r>
              <a:rPr lang="ru-RU" sz="2000" b="1" dirty="0" err="1">
                <a:solidFill>
                  <a:srgbClr val="C00000"/>
                </a:solidFill>
              </a:rPr>
              <a:t>щодо</a:t>
            </a:r>
            <a:r>
              <a:rPr lang="ru-RU" sz="2000" b="1" dirty="0">
                <a:solidFill>
                  <a:srgbClr val="C00000"/>
                </a:solidFill>
              </a:rPr>
              <a:t> </a:t>
            </a:r>
            <a:r>
              <a:rPr lang="ru-RU" sz="2000" b="1" dirty="0" err="1">
                <a:solidFill>
                  <a:srgbClr val="C00000"/>
                </a:solidFill>
              </a:rPr>
              <a:t>забезпечення</a:t>
            </a:r>
            <a:r>
              <a:rPr lang="ru-RU" sz="2000" b="1" dirty="0">
                <a:solidFill>
                  <a:srgbClr val="C00000"/>
                </a:solidFill>
              </a:rPr>
              <a:t> </a:t>
            </a:r>
            <a:r>
              <a:rPr lang="ru-RU" sz="2000" b="1" dirty="0" err="1">
                <a:solidFill>
                  <a:srgbClr val="C00000"/>
                </a:solidFill>
              </a:rPr>
              <a:t>процесу</a:t>
            </a:r>
            <a:r>
              <a:rPr lang="ru-RU" sz="2000" b="1" dirty="0">
                <a:solidFill>
                  <a:srgbClr val="C00000"/>
                </a:solidFill>
              </a:rPr>
              <a:t> </a:t>
            </a:r>
            <a:r>
              <a:rPr lang="ru-RU" sz="2000" b="1" dirty="0" err="1">
                <a:solidFill>
                  <a:srgbClr val="C00000"/>
                </a:solidFill>
              </a:rPr>
              <a:t>перевірок</a:t>
            </a:r>
            <a:endParaRPr lang="ru-RU" sz="2000" b="1" dirty="0">
              <a:solidFill>
                <a:srgbClr val="C00000"/>
              </a:solidFill>
            </a:endParaRPr>
          </a:p>
          <a:p>
            <a:r>
              <a:rPr lang="ru-RU" sz="1600" i="1" dirty="0"/>
              <a:t>Формула: </a:t>
            </a:r>
            <a:r>
              <a:rPr lang="ru-RU" sz="1600" i="1" dirty="0" err="1"/>
              <a:t>витрати</a:t>
            </a:r>
            <a:r>
              <a:rPr lang="ru-RU" sz="1600" i="1" dirty="0"/>
              <a:t> часу на </a:t>
            </a:r>
            <a:r>
              <a:rPr lang="ru-RU" sz="1600" i="1" dirty="0" err="1"/>
              <a:t>забезпечення</a:t>
            </a:r>
            <a:r>
              <a:rPr lang="ru-RU" sz="1600" i="1" dirty="0"/>
              <a:t> </a:t>
            </a:r>
            <a:r>
              <a:rPr lang="ru-RU" sz="1600" i="1" dirty="0" err="1"/>
              <a:t>процесу</a:t>
            </a:r>
            <a:r>
              <a:rPr lang="ru-RU" sz="1600" i="1" dirty="0"/>
              <a:t> </a:t>
            </a:r>
            <a:r>
              <a:rPr lang="ru-RU" sz="1600" i="1" dirty="0" err="1"/>
              <a:t>перевірок</a:t>
            </a:r>
            <a:r>
              <a:rPr lang="ru-RU" sz="1600" i="1" dirty="0"/>
              <a:t> </a:t>
            </a:r>
            <a:r>
              <a:rPr lang="ru-RU" sz="1600" i="1" dirty="0" err="1"/>
              <a:t>з</a:t>
            </a:r>
            <a:r>
              <a:rPr lang="ru-RU" sz="1600" i="1" dirty="0"/>
              <a:t> боку </a:t>
            </a:r>
            <a:r>
              <a:rPr lang="ru-RU" sz="1600" i="1" dirty="0" err="1"/>
              <a:t>контролюючих</a:t>
            </a:r>
            <a:r>
              <a:rPr lang="ru-RU" sz="1600" i="1" dirty="0"/>
              <a:t> </a:t>
            </a:r>
            <a:r>
              <a:rPr lang="ru-RU" sz="1600" i="1" dirty="0" err="1"/>
              <a:t>органів</a:t>
            </a:r>
            <a:r>
              <a:rPr lang="ru-RU" sz="1600" i="1" dirty="0"/>
              <a:t> Х </a:t>
            </a:r>
            <a:r>
              <a:rPr lang="ru-RU" sz="1600" i="1" dirty="0" err="1"/>
              <a:t>вартість</a:t>
            </a:r>
            <a:r>
              <a:rPr lang="ru-RU" sz="1600" i="1" dirty="0"/>
              <a:t> часу </a:t>
            </a:r>
            <a:r>
              <a:rPr lang="ru-RU" sz="1600" i="1" dirty="0" err="1"/>
              <a:t>суб’єкта</a:t>
            </a:r>
            <a:r>
              <a:rPr lang="ru-RU" sz="1600" i="1" dirty="0"/>
              <a:t> малого </a:t>
            </a:r>
            <a:r>
              <a:rPr lang="ru-RU" sz="1600" i="1" dirty="0" err="1"/>
              <a:t>підприємництва</a:t>
            </a:r>
            <a:r>
              <a:rPr lang="ru-RU" sz="1600" i="1" dirty="0"/>
              <a:t> (</a:t>
            </a:r>
            <a:r>
              <a:rPr lang="ru-RU" sz="1600" i="1" dirty="0" err="1"/>
              <a:t>заробітна</a:t>
            </a:r>
            <a:r>
              <a:rPr lang="ru-RU" sz="1600" i="1" dirty="0"/>
              <a:t> плата) Х </a:t>
            </a:r>
            <a:r>
              <a:rPr lang="ru-RU" sz="1600" i="1" dirty="0" err="1"/>
              <a:t>оціночна</a:t>
            </a:r>
            <a:r>
              <a:rPr lang="ru-RU" sz="1600" i="1" dirty="0"/>
              <a:t> </a:t>
            </a:r>
            <a:r>
              <a:rPr lang="ru-RU" sz="1600" i="1" dirty="0" err="1"/>
              <a:t>кількість</a:t>
            </a:r>
            <a:r>
              <a:rPr lang="ru-RU" sz="1600" i="1" dirty="0"/>
              <a:t> </a:t>
            </a:r>
            <a:r>
              <a:rPr lang="ru-RU" sz="1600" i="1" dirty="0" err="1"/>
              <a:t>перевірок</a:t>
            </a:r>
            <a:r>
              <a:rPr lang="ru-RU" sz="1600" i="1" dirty="0"/>
              <a:t> за </a:t>
            </a:r>
            <a:r>
              <a:rPr lang="ru-RU" sz="1600" i="1" dirty="0" err="1"/>
              <a:t>рік</a:t>
            </a:r>
            <a:endParaRPr lang="ru-RU" sz="1600" i="1" dirty="0"/>
          </a:p>
          <a:p>
            <a:endParaRPr lang="ru-RU" sz="1000" i="1" dirty="0"/>
          </a:p>
          <a:p>
            <a:r>
              <a:rPr lang="ru-RU" sz="2000" b="1" dirty="0">
                <a:solidFill>
                  <a:srgbClr val="C00000"/>
                </a:solidFill>
              </a:rPr>
              <a:t>13. </a:t>
            </a:r>
            <a:r>
              <a:rPr lang="ru-RU" sz="2000" b="1" dirty="0" err="1">
                <a:solidFill>
                  <a:srgbClr val="C00000"/>
                </a:solidFill>
              </a:rPr>
              <a:t>Інші</a:t>
            </a:r>
            <a:r>
              <a:rPr lang="ru-RU" sz="2000" b="1" dirty="0">
                <a:solidFill>
                  <a:srgbClr val="C00000"/>
                </a:solidFill>
              </a:rPr>
              <a:t> </a:t>
            </a:r>
            <a:r>
              <a:rPr lang="ru-RU" sz="2000" b="1" dirty="0" err="1">
                <a:solidFill>
                  <a:srgbClr val="C00000"/>
                </a:solidFill>
              </a:rPr>
              <a:t>процедури</a:t>
            </a:r>
            <a:r>
              <a:rPr lang="ru-RU" sz="2000" b="1" dirty="0">
                <a:solidFill>
                  <a:srgbClr val="C00000"/>
                </a:solidFill>
              </a:rPr>
              <a:t> (</a:t>
            </a:r>
            <a:r>
              <a:rPr lang="ru-RU" sz="2000" b="1" dirty="0" err="1">
                <a:solidFill>
                  <a:srgbClr val="C00000"/>
                </a:solidFill>
              </a:rPr>
              <a:t>уточнити</a:t>
            </a:r>
            <a:r>
              <a:rPr lang="ru-RU" sz="2000" b="1" dirty="0">
                <a:solidFill>
                  <a:srgbClr val="C00000"/>
                </a:solidFill>
              </a:rPr>
              <a:t>)</a:t>
            </a:r>
          </a:p>
          <a:p>
            <a:endParaRPr lang="ru-RU" sz="1000" dirty="0"/>
          </a:p>
          <a:p>
            <a:r>
              <a:rPr lang="ru-RU" dirty="0">
                <a:solidFill>
                  <a:srgbClr val="C00000"/>
                </a:solidFill>
              </a:rPr>
              <a:t>14. Разом</a:t>
            </a:r>
            <a:r>
              <a:rPr lang="ru-RU" dirty="0"/>
              <a:t>, </a:t>
            </a:r>
            <a:r>
              <a:rPr lang="ru-RU" dirty="0" err="1"/>
              <a:t>гривень</a:t>
            </a:r>
            <a:endParaRPr lang="ru-RU" dirty="0"/>
          </a:p>
          <a:p>
            <a:r>
              <a:rPr lang="ru-RU" sz="1600" i="1" dirty="0"/>
              <a:t>Формула: (сума </a:t>
            </a:r>
            <a:r>
              <a:rPr lang="ru-RU" sz="1600" i="1" dirty="0" err="1"/>
              <a:t>рядків</a:t>
            </a:r>
            <a:r>
              <a:rPr lang="ru-RU" sz="1600" i="1" dirty="0"/>
              <a:t> 9 + 10 + 11 + 12 + 13)</a:t>
            </a:r>
          </a:p>
          <a:p>
            <a:endParaRPr lang="ru-RU" sz="1000" dirty="0"/>
          </a:p>
          <a:p>
            <a:r>
              <a:rPr lang="ru-RU" dirty="0">
                <a:solidFill>
                  <a:srgbClr val="C00000"/>
                </a:solidFill>
              </a:rPr>
              <a:t>15. </a:t>
            </a:r>
            <a:r>
              <a:rPr lang="ru-RU" dirty="0" err="1">
                <a:solidFill>
                  <a:srgbClr val="C00000"/>
                </a:solidFill>
              </a:rPr>
              <a:t>Кількість</a:t>
            </a:r>
            <a:r>
              <a:rPr lang="ru-RU" dirty="0">
                <a:solidFill>
                  <a:srgbClr val="C00000"/>
                </a:solidFill>
              </a:rPr>
              <a:t> </a:t>
            </a:r>
            <a:r>
              <a:rPr lang="ru-RU" dirty="0" err="1">
                <a:solidFill>
                  <a:srgbClr val="C00000"/>
                </a:solidFill>
              </a:rPr>
              <a:t>суб’єктів</a:t>
            </a:r>
            <a:r>
              <a:rPr lang="ru-RU" dirty="0">
                <a:solidFill>
                  <a:srgbClr val="C00000"/>
                </a:solidFill>
              </a:rPr>
              <a:t> малого </a:t>
            </a:r>
            <a:r>
              <a:rPr lang="ru-RU" dirty="0" err="1">
                <a:solidFill>
                  <a:srgbClr val="C00000"/>
                </a:solidFill>
              </a:rPr>
              <a:t>підприємництва</a:t>
            </a:r>
            <a:r>
              <a:rPr lang="ru-RU" dirty="0">
                <a:solidFill>
                  <a:srgbClr val="C00000"/>
                </a:solidFill>
              </a:rPr>
              <a:t>, </a:t>
            </a:r>
            <a:r>
              <a:rPr lang="ru-RU" dirty="0" err="1">
                <a:solidFill>
                  <a:srgbClr val="C00000"/>
                </a:solidFill>
              </a:rPr>
              <a:t>що</a:t>
            </a:r>
            <a:r>
              <a:rPr lang="ru-RU" dirty="0">
                <a:solidFill>
                  <a:srgbClr val="C00000"/>
                </a:solidFill>
              </a:rPr>
              <a:t> </a:t>
            </a:r>
            <a:r>
              <a:rPr lang="ru-RU" dirty="0" err="1">
                <a:solidFill>
                  <a:srgbClr val="C00000"/>
                </a:solidFill>
              </a:rPr>
              <a:t>повинні</a:t>
            </a:r>
            <a:r>
              <a:rPr lang="ru-RU" dirty="0">
                <a:solidFill>
                  <a:srgbClr val="C00000"/>
                </a:solidFill>
              </a:rPr>
              <a:t> </a:t>
            </a:r>
            <a:r>
              <a:rPr lang="ru-RU" dirty="0" err="1">
                <a:solidFill>
                  <a:srgbClr val="C00000"/>
                </a:solidFill>
              </a:rPr>
              <a:t>виконати</a:t>
            </a:r>
            <a:r>
              <a:rPr lang="ru-RU" dirty="0">
                <a:solidFill>
                  <a:srgbClr val="C00000"/>
                </a:solidFill>
              </a:rPr>
              <a:t> </a:t>
            </a:r>
            <a:r>
              <a:rPr lang="ru-RU" dirty="0" err="1">
                <a:solidFill>
                  <a:srgbClr val="C00000"/>
                </a:solidFill>
              </a:rPr>
              <a:t>вимоги</a:t>
            </a:r>
            <a:r>
              <a:rPr lang="ru-RU" dirty="0">
                <a:solidFill>
                  <a:srgbClr val="C00000"/>
                </a:solidFill>
              </a:rPr>
              <a:t> </a:t>
            </a:r>
            <a:r>
              <a:rPr lang="ru-RU" dirty="0" err="1">
                <a:solidFill>
                  <a:srgbClr val="C00000"/>
                </a:solidFill>
              </a:rPr>
              <a:t>регулювання</a:t>
            </a:r>
            <a:r>
              <a:rPr lang="ru-RU" dirty="0"/>
              <a:t>, </a:t>
            </a:r>
            <a:r>
              <a:rPr lang="ru-RU" dirty="0" err="1"/>
              <a:t>одиниць</a:t>
            </a:r>
            <a:endParaRPr lang="ru-RU" dirty="0"/>
          </a:p>
          <a:p>
            <a:endParaRPr lang="ru-RU" sz="1000" dirty="0"/>
          </a:p>
          <a:p>
            <a:r>
              <a:rPr lang="ru-RU" dirty="0">
                <a:solidFill>
                  <a:srgbClr val="C00000"/>
                </a:solidFill>
              </a:rPr>
              <a:t>16. </a:t>
            </a:r>
            <a:r>
              <a:rPr lang="ru-RU" dirty="0" err="1">
                <a:solidFill>
                  <a:srgbClr val="C00000"/>
                </a:solidFill>
              </a:rPr>
              <a:t>Сумарно</a:t>
            </a:r>
            <a:r>
              <a:rPr lang="ru-RU" dirty="0"/>
              <a:t>, </a:t>
            </a:r>
            <a:r>
              <a:rPr lang="ru-RU" dirty="0" err="1"/>
              <a:t>гривень</a:t>
            </a:r>
            <a:endParaRPr lang="ru-RU" dirty="0"/>
          </a:p>
          <a:p>
            <a:r>
              <a:rPr lang="ru-RU" sz="1600" i="1" dirty="0"/>
              <a:t>Формула: </a:t>
            </a:r>
            <a:r>
              <a:rPr lang="ru-RU" sz="1600" i="1" dirty="0" err="1"/>
              <a:t>відповідний</a:t>
            </a:r>
            <a:r>
              <a:rPr lang="ru-RU" sz="1600" i="1" dirty="0"/>
              <a:t> </a:t>
            </a:r>
            <a:r>
              <a:rPr lang="ru-RU" sz="1600" i="1" dirty="0" err="1"/>
              <a:t>стовпчик</a:t>
            </a:r>
            <a:r>
              <a:rPr lang="ru-RU" sz="1600" i="1" dirty="0"/>
              <a:t> “разом” Х </a:t>
            </a:r>
            <a:r>
              <a:rPr lang="ru-RU" sz="1600" i="1" dirty="0" err="1"/>
              <a:t>кількість</a:t>
            </a:r>
            <a:r>
              <a:rPr lang="ru-RU" sz="1600" i="1" dirty="0"/>
              <a:t> </a:t>
            </a:r>
            <a:r>
              <a:rPr lang="ru-RU" sz="1600" i="1" dirty="0" err="1"/>
              <a:t>суб’єктів</a:t>
            </a:r>
            <a:r>
              <a:rPr lang="ru-RU" sz="1600" i="1" dirty="0"/>
              <a:t> малого </a:t>
            </a:r>
            <a:r>
              <a:rPr lang="ru-RU" sz="1600" i="1" dirty="0" err="1"/>
              <a:t>підприємництва</a:t>
            </a:r>
            <a:r>
              <a:rPr lang="ru-RU" sz="1600" i="1" dirty="0"/>
              <a:t>, </a:t>
            </a:r>
            <a:r>
              <a:rPr lang="ru-RU" sz="1600" i="1" dirty="0" err="1"/>
              <a:t>що</a:t>
            </a:r>
            <a:r>
              <a:rPr lang="ru-RU" sz="1600" i="1" dirty="0"/>
              <a:t> </a:t>
            </a:r>
            <a:r>
              <a:rPr lang="ru-RU" sz="1600" i="1" dirty="0" err="1"/>
              <a:t>повинні</a:t>
            </a:r>
            <a:r>
              <a:rPr lang="ru-RU" sz="1600" i="1" dirty="0"/>
              <a:t> </a:t>
            </a:r>
            <a:r>
              <a:rPr lang="ru-RU" sz="1600" i="1" dirty="0" err="1"/>
              <a:t>виконати</a:t>
            </a:r>
            <a:r>
              <a:rPr lang="ru-RU" sz="1600" i="1" dirty="0"/>
              <a:t> </a:t>
            </a:r>
            <a:r>
              <a:rPr lang="ru-RU" sz="1600" i="1" dirty="0" err="1"/>
              <a:t>вимоги</a:t>
            </a:r>
            <a:r>
              <a:rPr lang="ru-RU" sz="1600" i="1" dirty="0"/>
              <a:t> </a:t>
            </a:r>
            <a:r>
              <a:rPr lang="ru-RU" sz="1600" i="1" dirty="0" err="1"/>
              <a:t>регулювання</a:t>
            </a:r>
            <a:r>
              <a:rPr lang="ru-RU" sz="1600" i="1" dirty="0"/>
              <a:t> (рядок 14 Х рядок 15)</a:t>
            </a:r>
            <a:endParaRPr lang="en-US" sz="1600" i="1" dirty="0"/>
          </a:p>
        </p:txBody>
      </p:sp>
    </p:spTree>
  </p:cSld>
  <p:clrMapOvr>
    <a:masterClrMapping/>
  </p:clrMapOvr>
  <p:transition spd="slow">
    <p:cover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0" y="2057400"/>
          <a:ext cx="9144000" cy="1188720"/>
        </p:xfrm>
        <a:graphic>
          <a:graphicData uri="http://schemas.openxmlformats.org/drawingml/2006/table">
            <a:tbl>
              <a:tblPr/>
              <a:tblGrid>
                <a:gridCol w="1196036">
                  <a:extLst>
                    <a:ext uri="{9D8B030D-6E8A-4147-A177-3AD203B41FA5}">
                      <a16:colId xmlns:a16="http://schemas.microsoft.com/office/drawing/2014/main" val="20000"/>
                    </a:ext>
                  </a:extLst>
                </a:gridCol>
                <a:gridCol w="3162320">
                  <a:extLst>
                    <a:ext uri="{9D8B030D-6E8A-4147-A177-3AD203B41FA5}">
                      <a16:colId xmlns:a16="http://schemas.microsoft.com/office/drawing/2014/main" val="20001"/>
                    </a:ext>
                  </a:extLst>
                </a:gridCol>
                <a:gridCol w="2089994">
                  <a:extLst>
                    <a:ext uri="{9D8B030D-6E8A-4147-A177-3AD203B41FA5}">
                      <a16:colId xmlns:a16="http://schemas.microsoft.com/office/drawing/2014/main" val="20002"/>
                    </a:ext>
                  </a:extLst>
                </a:gridCol>
                <a:gridCol w="1210665">
                  <a:extLst>
                    <a:ext uri="{9D8B030D-6E8A-4147-A177-3AD203B41FA5}">
                      <a16:colId xmlns:a16="http://schemas.microsoft.com/office/drawing/2014/main" val="20003"/>
                    </a:ext>
                  </a:extLst>
                </a:gridCol>
                <a:gridCol w="1484985">
                  <a:extLst>
                    <a:ext uri="{9D8B030D-6E8A-4147-A177-3AD203B41FA5}">
                      <a16:colId xmlns:a16="http://schemas.microsoft.com/office/drawing/2014/main" val="20004"/>
                    </a:ext>
                  </a:extLst>
                </a:gridCol>
              </a:tblGrid>
              <a:tr h="0">
                <a:tc>
                  <a:txBody>
                    <a:bodyPr/>
                    <a:lstStyle/>
                    <a:p>
                      <a:pPr algn="ctr">
                        <a:spcAft>
                          <a:spcPts val="0"/>
                        </a:spcAft>
                      </a:pPr>
                      <a:r>
                        <a:rPr lang="uk-UA" sz="1800" dirty="0">
                          <a:latin typeface="Times New Roman"/>
                          <a:ea typeface="Calibri"/>
                          <a:cs typeface="Times New Roman"/>
                        </a:rPr>
                        <a:t>Порядковий номер</a:t>
                      </a:r>
                      <a:endParaRPr lang="en-US" sz="1800" dirty="0">
                        <a:latin typeface="Times New Roman"/>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dirty="0">
                          <a:latin typeface="Times New Roman"/>
                          <a:ea typeface="Calibri"/>
                          <a:cs typeface="Times New Roman"/>
                        </a:rPr>
                        <a:t>Найменування оцінки</a:t>
                      </a:r>
                      <a:endParaRPr lang="en-US" sz="1800" dirty="0">
                        <a:latin typeface="Times New Roman"/>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dirty="0">
                          <a:latin typeface="Times New Roman"/>
                          <a:ea typeface="Calibri"/>
                          <a:cs typeface="Times New Roman"/>
                        </a:rPr>
                        <a:t>У перший рік (стартовий рік впровадження регулювання)</a:t>
                      </a:r>
                      <a:endParaRPr lang="en-US" sz="1800" dirty="0">
                        <a:latin typeface="Times New Roman"/>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dirty="0">
                          <a:latin typeface="Times New Roman"/>
                          <a:ea typeface="Calibri"/>
                          <a:cs typeface="Times New Roman"/>
                        </a:rPr>
                        <a:t>Періодичні (за наступний рік)</a:t>
                      </a:r>
                      <a:endParaRPr lang="en-US" sz="1800" dirty="0">
                        <a:latin typeface="Times New Roman"/>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dirty="0">
                          <a:latin typeface="Times New Roman"/>
                          <a:ea typeface="Calibri"/>
                          <a:cs typeface="Times New Roman"/>
                        </a:rPr>
                        <a:t>Витрати за </a:t>
                      </a:r>
                      <a:br>
                        <a:rPr lang="uk-UA" sz="1800" dirty="0">
                          <a:latin typeface="Times New Roman"/>
                          <a:ea typeface="Calibri"/>
                          <a:cs typeface="Times New Roman"/>
                        </a:rPr>
                      </a:br>
                      <a:r>
                        <a:rPr lang="uk-UA" sz="1800" dirty="0">
                          <a:latin typeface="Times New Roman"/>
                          <a:ea typeface="Calibri"/>
                          <a:cs typeface="Times New Roman"/>
                        </a:rPr>
                        <a:t>п’ять років</a:t>
                      </a:r>
                      <a:endParaRPr lang="en-US" sz="1800" dirty="0">
                        <a:latin typeface="Times New Roman"/>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0353" name="Rectangle 1"/>
          <p:cNvSpPr>
            <a:spLocks noChangeArrowheads="1"/>
          </p:cNvSpPr>
          <p:nvPr/>
        </p:nvSpPr>
        <p:spPr bwMode="auto">
          <a:xfrm>
            <a:off x="533400" y="1295400"/>
            <a:ext cx="8077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a:ln>
                  <a:noFill/>
                </a:ln>
                <a:solidFill>
                  <a:schemeClr val="tx1"/>
                </a:solidFill>
                <a:effectLst/>
                <a:latin typeface="Arial" pitchFamily="34" charset="0"/>
                <a:ea typeface="Calibri" pitchFamily="34" charset="0"/>
                <a:cs typeface="Times New Roman" pitchFamily="18" charset="0"/>
              </a:rPr>
              <a:t>Розрахунок витрат суб’єктів малого підприємництва на виконання вимог регулювання</a:t>
            </a:r>
            <a:endParaRPr kumimoji="0" lang="uk-UA" sz="2000" b="1"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543224365"/>
              </p:ext>
            </p:extLst>
          </p:nvPr>
        </p:nvGraphicFramePr>
        <p:xfrm>
          <a:off x="0" y="3347112"/>
          <a:ext cx="9144000" cy="1127760"/>
        </p:xfrm>
        <a:graphic>
          <a:graphicData uri="http://schemas.openxmlformats.org/drawingml/2006/table">
            <a:tbl>
              <a:tblPr/>
              <a:tblGrid>
                <a:gridCol w="1196036">
                  <a:extLst>
                    <a:ext uri="{9D8B030D-6E8A-4147-A177-3AD203B41FA5}">
                      <a16:colId xmlns:a16="http://schemas.microsoft.com/office/drawing/2014/main" val="20000"/>
                    </a:ext>
                  </a:extLst>
                </a:gridCol>
                <a:gridCol w="3162320">
                  <a:extLst>
                    <a:ext uri="{9D8B030D-6E8A-4147-A177-3AD203B41FA5}">
                      <a16:colId xmlns:a16="http://schemas.microsoft.com/office/drawing/2014/main" val="20001"/>
                    </a:ext>
                  </a:extLst>
                </a:gridCol>
                <a:gridCol w="2089994">
                  <a:extLst>
                    <a:ext uri="{9D8B030D-6E8A-4147-A177-3AD203B41FA5}">
                      <a16:colId xmlns:a16="http://schemas.microsoft.com/office/drawing/2014/main" val="20002"/>
                    </a:ext>
                  </a:extLst>
                </a:gridCol>
                <a:gridCol w="1210665">
                  <a:extLst>
                    <a:ext uri="{9D8B030D-6E8A-4147-A177-3AD203B41FA5}">
                      <a16:colId xmlns:a16="http://schemas.microsoft.com/office/drawing/2014/main" val="20003"/>
                    </a:ext>
                  </a:extLst>
                </a:gridCol>
                <a:gridCol w="1484985">
                  <a:extLst>
                    <a:ext uri="{9D8B030D-6E8A-4147-A177-3AD203B41FA5}">
                      <a16:colId xmlns:a16="http://schemas.microsoft.com/office/drawing/2014/main" val="20004"/>
                    </a:ext>
                  </a:extLst>
                </a:gridCol>
              </a:tblGrid>
              <a:tr h="0">
                <a:tc>
                  <a:txBody>
                    <a:bodyPr/>
                    <a:lstStyle/>
                    <a:p>
                      <a:pPr algn="ctr">
                        <a:spcAft>
                          <a:spcPts val="0"/>
                        </a:spcAft>
                      </a:pP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uk-UA" sz="2000" b="1" dirty="0">
                          <a:solidFill>
                            <a:srgbClr val="C00000"/>
                          </a:solidFill>
                          <a:latin typeface="Times New Roman"/>
                          <a:ea typeface="Calibri"/>
                          <a:cs typeface="Times New Roman"/>
                        </a:rPr>
                        <a:t>“ПРЯМІ” ВИТРАТИ</a:t>
                      </a:r>
                      <a:endParaRPr lang="en-US" sz="2000" b="1" dirty="0">
                        <a:solidFill>
                          <a:srgbClr val="C00000"/>
                        </a:solidFill>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Aft>
                          <a:spcPts val="0"/>
                        </a:spcAft>
                      </a:pP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uk-UA" sz="1800" dirty="0">
                          <a:latin typeface="Times New Roman"/>
                          <a:ea typeface="Calibri"/>
                          <a:cs typeface="Times New Roman"/>
                        </a:rPr>
                        <a:t>Для одного </a:t>
                      </a:r>
                      <a:r>
                        <a:rPr lang="uk-UA" sz="1800" dirty="0" err="1">
                          <a:latin typeface="Times New Roman"/>
                          <a:ea typeface="Calibri"/>
                          <a:cs typeface="Times New Roman"/>
                        </a:rPr>
                        <a:t>суб</a:t>
                      </a:r>
                      <a:r>
                        <a:rPr lang="en-US" sz="1800" dirty="0">
                          <a:latin typeface="Times New Roman"/>
                          <a:ea typeface="Calibri"/>
                          <a:cs typeface="Times New Roman"/>
                        </a:rPr>
                        <a:t>’</a:t>
                      </a:r>
                      <a:r>
                        <a:rPr lang="uk-UA" sz="1800" dirty="0" err="1">
                          <a:latin typeface="Times New Roman"/>
                          <a:ea typeface="Calibri"/>
                          <a:cs typeface="Times New Roman"/>
                        </a:rPr>
                        <a:t>єкта</a:t>
                      </a:r>
                      <a:r>
                        <a:rPr lang="uk-UA" sz="1800" dirty="0">
                          <a:latin typeface="Times New Roman"/>
                          <a:ea typeface="Calibri"/>
                          <a:cs typeface="Times New Roman"/>
                        </a:rPr>
                        <a:t> МБ</a:t>
                      </a: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b="1" dirty="0">
                          <a:solidFill>
                            <a:srgbClr val="FF0000"/>
                          </a:solidFill>
                          <a:effectLst>
                            <a:outerShdw blurRad="38100" dist="38100" dir="2700000" algn="tl">
                              <a:srgbClr val="000000">
                                <a:alpha val="43137"/>
                              </a:srgbClr>
                            </a:outerShdw>
                          </a:effectLst>
                          <a:latin typeface="Times New Roman"/>
                          <a:ea typeface="Calibri"/>
                          <a:cs typeface="Times New Roman"/>
                        </a:rPr>
                        <a:t>А</a:t>
                      </a:r>
                      <a:endParaRPr lang="en-US" sz="1800" b="1" dirty="0">
                        <a:solidFill>
                          <a:srgbClr val="FF0000"/>
                        </a:solidFill>
                        <a:effectLst>
                          <a:outerShdw blurRad="38100" dist="38100" dir="2700000" algn="tl">
                            <a:srgbClr val="000000">
                              <a:alpha val="43137"/>
                            </a:srgbClr>
                          </a:outerShdw>
                        </a:effectLst>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b="1" dirty="0">
                          <a:solidFill>
                            <a:srgbClr val="FF0000"/>
                          </a:solidFill>
                          <a:latin typeface="Times New Roman"/>
                          <a:ea typeface="Calibri"/>
                          <a:cs typeface="Times New Roman"/>
                        </a:rPr>
                        <a:t>А1</a:t>
                      </a:r>
                      <a:endParaRPr lang="en-US" sz="1800" b="1" dirty="0">
                        <a:solidFill>
                          <a:srgbClr val="FF0000"/>
                        </a:solidFill>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b="1" dirty="0">
                          <a:solidFill>
                            <a:srgbClr val="FF0000"/>
                          </a:solidFill>
                          <a:latin typeface="Times New Roman"/>
                          <a:ea typeface="Calibri"/>
                          <a:cs typeface="Times New Roman"/>
                        </a:rPr>
                        <a:t>= А + 4 *</a:t>
                      </a:r>
                      <a:r>
                        <a:rPr lang="uk-UA" sz="1800" b="1" baseline="0" dirty="0">
                          <a:solidFill>
                            <a:srgbClr val="FF0000"/>
                          </a:solidFill>
                          <a:latin typeface="Times New Roman"/>
                          <a:ea typeface="Calibri"/>
                          <a:cs typeface="Times New Roman"/>
                        </a:rPr>
                        <a:t> А1</a:t>
                      </a:r>
                      <a:endParaRPr lang="en-US" sz="1800" b="1" dirty="0">
                        <a:solidFill>
                          <a:srgbClr val="FF0000"/>
                        </a:solidFill>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Aft>
                          <a:spcPts val="0"/>
                        </a:spcAft>
                      </a:pP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uk-UA" sz="1800" dirty="0">
                          <a:latin typeface="Times New Roman"/>
                          <a:ea typeface="Calibri"/>
                          <a:cs typeface="Times New Roman"/>
                        </a:rPr>
                        <a:t>Кількість </a:t>
                      </a:r>
                      <a:r>
                        <a:rPr lang="uk-UA" sz="1800" dirty="0" err="1">
                          <a:latin typeface="Times New Roman"/>
                          <a:ea typeface="Calibri"/>
                          <a:cs typeface="Times New Roman"/>
                        </a:rPr>
                        <a:t>суб</a:t>
                      </a:r>
                      <a:r>
                        <a:rPr lang="en-US" sz="1800" dirty="0">
                          <a:latin typeface="Times New Roman"/>
                          <a:ea typeface="Calibri"/>
                          <a:cs typeface="Times New Roman"/>
                        </a:rPr>
                        <a:t>’</a:t>
                      </a:r>
                      <a:r>
                        <a:rPr lang="uk-UA" sz="1800" dirty="0" err="1">
                          <a:latin typeface="Times New Roman"/>
                          <a:ea typeface="Calibri"/>
                          <a:cs typeface="Times New Roman"/>
                        </a:rPr>
                        <a:t>єктів</a:t>
                      </a: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b="1" dirty="0">
                          <a:solidFill>
                            <a:srgbClr val="FF0000"/>
                          </a:solidFill>
                          <a:effectLst>
                            <a:outerShdw blurRad="38100" dist="38100" dir="2700000" algn="tl">
                              <a:srgbClr val="000000">
                                <a:alpha val="43137"/>
                              </a:srgbClr>
                            </a:outerShdw>
                          </a:effectLst>
                          <a:latin typeface="Times New Roman"/>
                          <a:ea typeface="Calibri"/>
                          <a:cs typeface="Times New Roman"/>
                        </a:rPr>
                        <a:t>Б</a:t>
                      </a:r>
                      <a:endParaRPr lang="en-US" sz="1800" b="1" dirty="0">
                        <a:solidFill>
                          <a:srgbClr val="FF0000"/>
                        </a:solidFill>
                        <a:effectLst>
                          <a:outerShdw blurRad="38100" dist="38100" dir="2700000" algn="tl">
                            <a:srgbClr val="000000">
                              <a:alpha val="43137"/>
                            </a:srgbClr>
                          </a:outerShdw>
                        </a:effectLst>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b="1" dirty="0">
                          <a:solidFill>
                            <a:srgbClr val="FF0000"/>
                          </a:solidFill>
                          <a:latin typeface="Times New Roman"/>
                          <a:ea typeface="Calibri"/>
                          <a:cs typeface="Times New Roman"/>
                        </a:rPr>
                        <a:t>Б1</a:t>
                      </a:r>
                      <a:endParaRPr lang="en-US" sz="1800" b="1" dirty="0">
                        <a:solidFill>
                          <a:srgbClr val="FF0000"/>
                        </a:solidFill>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dirty="0">
                          <a:solidFill>
                            <a:srgbClr val="FF0000"/>
                          </a:solidFill>
                          <a:latin typeface="Times New Roman"/>
                          <a:ea typeface="Calibri"/>
                          <a:cs typeface="Times New Roman"/>
                        </a:rPr>
                        <a:t>= Б + 4 *</a:t>
                      </a:r>
                      <a:r>
                        <a:rPr lang="uk-UA" sz="1800" b="1" baseline="0" dirty="0">
                          <a:solidFill>
                            <a:srgbClr val="FF0000"/>
                          </a:solidFill>
                          <a:latin typeface="Times New Roman"/>
                          <a:ea typeface="Calibri"/>
                          <a:cs typeface="Times New Roman"/>
                        </a:rPr>
                        <a:t> Б1</a:t>
                      </a:r>
                      <a:endParaRPr lang="en-US" sz="1800" b="1" dirty="0">
                        <a:solidFill>
                          <a:srgbClr val="FF0000"/>
                        </a:solidFill>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Aft>
                          <a:spcPts val="0"/>
                        </a:spcAft>
                      </a:pP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uk-UA" sz="1800" dirty="0">
                          <a:latin typeface="Times New Roman"/>
                          <a:ea typeface="Calibri"/>
                          <a:cs typeface="Times New Roman"/>
                        </a:rPr>
                        <a:t>Сума </a:t>
                      </a:r>
                      <a:r>
                        <a:rPr lang="uk-UA" sz="1800" b="1" dirty="0">
                          <a:latin typeface="Times New Roman"/>
                          <a:ea typeface="Calibri"/>
                          <a:cs typeface="Times New Roman"/>
                        </a:rPr>
                        <a:t>(</a:t>
                      </a:r>
                      <a:r>
                        <a:rPr lang="en-US" sz="1800" b="1" dirty="0">
                          <a:latin typeface="Times New Roman"/>
                          <a:ea typeface="Calibri"/>
                          <a:cs typeface="Times New Roman"/>
                        </a:rPr>
                        <a:t>C)</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b="1" dirty="0">
                          <a:solidFill>
                            <a:srgbClr val="FF0000"/>
                          </a:solidFill>
                          <a:effectLst>
                            <a:outerShdw blurRad="38100" dist="38100" dir="2700000" algn="tl">
                              <a:srgbClr val="000000">
                                <a:alpha val="43137"/>
                              </a:srgbClr>
                            </a:outerShdw>
                          </a:effectLst>
                          <a:latin typeface="Times New Roman"/>
                          <a:ea typeface="Calibri"/>
                          <a:cs typeface="Times New Roman"/>
                        </a:rPr>
                        <a:t>= А *</a:t>
                      </a:r>
                      <a:r>
                        <a:rPr lang="uk-UA" sz="1800" b="1" baseline="0" dirty="0">
                          <a:solidFill>
                            <a:srgbClr val="FF0000"/>
                          </a:solidFill>
                          <a:effectLst>
                            <a:outerShdw blurRad="38100" dist="38100" dir="2700000" algn="tl">
                              <a:srgbClr val="000000">
                                <a:alpha val="43137"/>
                              </a:srgbClr>
                            </a:outerShdw>
                          </a:effectLst>
                          <a:latin typeface="Times New Roman"/>
                          <a:ea typeface="Calibri"/>
                          <a:cs typeface="Times New Roman"/>
                        </a:rPr>
                        <a:t> Б</a:t>
                      </a:r>
                      <a:endParaRPr lang="en-US" sz="1800" b="1" dirty="0">
                        <a:solidFill>
                          <a:srgbClr val="FF0000"/>
                        </a:solidFill>
                        <a:effectLst>
                          <a:outerShdw blurRad="38100" dist="38100" dir="2700000" algn="tl">
                            <a:srgbClr val="000000">
                              <a:alpha val="43137"/>
                            </a:srgbClr>
                          </a:outerShdw>
                        </a:effectLst>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dirty="0">
                          <a:solidFill>
                            <a:srgbClr val="FF0000"/>
                          </a:solidFill>
                          <a:latin typeface="Times New Roman"/>
                          <a:ea typeface="Calibri"/>
                          <a:cs typeface="Times New Roman"/>
                        </a:rPr>
                        <a:t>= А1 *</a:t>
                      </a:r>
                      <a:r>
                        <a:rPr lang="uk-UA" sz="1800" b="1" baseline="0" dirty="0">
                          <a:solidFill>
                            <a:srgbClr val="FF0000"/>
                          </a:solidFill>
                          <a:latin typeface="Times New Roman"/>
                          <a:ea typeface="Calibri"/>
                          <a:cs typeface="Times New Roman"/>
                        </a:rPr>
                        <a:t> Б1</a:t>
                      </a:r>
                      <a:endParaRPr lang="en-US" sz="1800" b="1" dirty="0">
                        <a:solidFill>
                          <a:srgbClr val="FF0000"/>
                        </a:solidFill>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b="1" dirty="0">
                          <a:solidFill>
                            <a:srgbClr val="FF0000"/>
                          </a:solidFill>
                          <a:latin typeface="Times New Roman"/>
                          <a:ea typeface="Calibri"/>
                          <a:cs typeface="Times New Roman"/>
                        </a:rPr>
                        <a:t>….</a:t>
                      </a:r>
                      <a:endParaRPr lang="en-US" sz="1800" b="1" dirty="0">
                        <a:solidFill>
                          <a:srgbClr val="FF0000"/>
                        </a:solidFill>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4122720599"/>
              </p:ext>
            </p:extLst>
          </p:nvPr>
        </p:nvGraphicFramePr>
        <p:xfrm>
          <a:off x="0" y="4572000"/>
          <a:ext cx="9144000" cy="1432560"/>
        </p:xfrm>
        <a:graphic>
          <a:graphicData uri="http://schemas.openxmlformats.org/drawingml/2006/table">
            <a:tbl>
              <a:tblPr/>
              <a:tblGrid>
                <a:gridCol w="1196036">
                  <a:extLst>
                    <a:ext uri="{9D8B030D-6E8A-4147-A177-3AD203B41FA5}">
                      <a16:colId xmlns:a16="http://schemas.microsoft.com/office/drawing/2014/main" val="20000"/>
                    </a:ext>
                  </a:extLst>
                </a:gridCol>
                <a:gridCol w="3162320">
                  <a:extLst>
                    <a:ext uri="{9D8B030D-6E8A-4147-A177-3AD203B41FA5}">
                      <a16:colId xmlns:a16="http://schemas.microsoft.com/office/drawing/2014/main" val="20001"/>
                    </a:ext>
                  </a:extLst>
                </a:gridCol>
                <a:gridCol w="2089994">
                  <a:extLst>
                    <a:ext uri="{9D8B030D-6E8A-4147-A177-3AD203B41FA5}">
                      <a16:colId xmlns:a16="http://schemas.microsoft.com/office/drawing/2014/main" val="20002"/>
                    </a:ext>
                  </a:extLst>
                </a:gridCol>
                <a:gridCol w="1210665">
                  <a:extLst>
                    <a:ext uri="{9D8B030D-6E8A-4147-A177-3AD203B41FA5}">
                      <a16:colId xmlns:a16="http://schemas.microsoft.com/office/drawing/2014/main" val="20003"/>
                    </a:ext>
                  </a:extLst>
                </a:gridCol>
                <a:gridCol w="1484985">
                  <a:extLst>
                    <a:ext uri="{9D8B030D-6E8A-4147-A177-3AD203B41FA5}">
                      <a16:colId xmlns:a16="http://schemas.microsoft.com/office/drawing/2014/main" val="20004"/>
                    </a:ext>
                  </a:extLst>
                </a:gridCol>
              </a:tblGrid>
              <a:tr h="0">
                <a:tc>
                  <a:txBody>
                    <a:bodyPr/>
                    <a:lstStyle/>
                    <a:p>
                      <a:pPr algn="ctr">
                        <a:spcAft>
                          <a:spcPts val="0"/>
                        </a:spcAft>
                      </a:pP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uk-UA" sz="2000" b="1" dirty="0">
                          <a:solidFill>
                            <a:srgbClr val="C00000"/>
                          </a:solidFill>
                          <a:latin typeface="Times New Roman"/>
                          <a:ea typeface="Calibri"/>
                          <a:cs typeface="Times New Roman"/>
                        </a:rPr>
                        <a:t>“АДМІНІСТРАТИВНІ” ВИТРАТИ</a:t>
                      </a:r>
                      <a:endParaRPr lang="en-US" sz="2000" b="1" dirty="0">
                        <a:solidFill>
                          <a:srgbClr val="C00000"/>
                        </a:solidFill>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Aft>
                          <a:spcPts val="0"/>
                        </a:spcAft>
                      </a:pP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uk-UA" sz="1800" dirty="0">
                          <a:latin typeface="Times New Roman"/>
                          <a:ea typeface="Calibri"/>
                          <a:cs typeface="Times New Roman"/>
                        </a:rPr>
                        <a:t>Для одного </a:t>
                      </a:r>
                      <a:r>
                        <a:rPr lang="uk-UA" sz="1800" dirty="0" err="1">
                          <a:latin typeface="Times New Roman"/>
                          <a:ea typeface="Calibri"/>
                          <a:cs typeface="Times New Roman"/>
                        </a:rPr>
                        <a:t>суб</a:t>
                      </a:r>
                      <a:r>
                        <a:rPr lang="en-US" sz="1800" dirty="0">
                          <a:latin typeface="Times New Roman"/>
                          <a:ea typeface="Calibri"/>
                          <a:cs typeface="Times New Roman"/>
                        </a:rPr>
                        <a:t>’</a:t>
                      </a:r>
                      <a:r>
                        <a:rPr lang="uk-UA" sz="1800" dirty="0" err="1">
                          <a:latin typeface="Times New Roman"/>
                          <a:ea typeface="Calibri"/>
                          <a:cs typeface="Times New Roman"/>
                        </a:rPr>
                        <a:t>єкта</a:t>
                      </a:r>
                      <a:r>
                        <a:rPr lang="uk-UA" sz="1800" dirty="0">
                          <a:latin typeface="Times New Roman"/>
                          <a:ea typeface="Calibri"/>
                          <a:cs typeface="Times New Roman"/>
                        </a:rPr>
                        <a:t> МБ</a:t>
                      </a: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b="1" dirty="0">
                          <a:solidFill>
                            <a:srgbClr val="FF0000"/>
                          </a:solidFill>
                          <a:effectLst>
                            <a:outerShdw blurRad="38100" dist="38100" dir="2700000" algn="tl">
                              <a:srgbClr val="000000">
                                <a:alpha val="43137"/>
                              </a:srgbClr>
                            </a:outerShdw>
                          </a:effectLst>
                          <a:latin typeface="Times New Roman"/>
                          <a:ea typeface="Calibri"/>
                          <a:cs typeface="Times New Roman"/>
                        </a:rPr>
                        <a:t>В</a:t>
                      </a:r>
                      <a:endParaRPr lang="en-US" sz="1800" b="1" dirty="0">
                        <a:solidFill>
                          <a:srgbClr val="FF0000"/>
                        </a:solidFill>
                        <a:effectLst>
                          <a:outerShdw blurRad="38100" dist="38100" dir="2700000" algn="tl">
                            <a:srgbClr val="000000">
                              <a:alpha val="43137"/>
                            </a:srgbClr>
                          </a:outerShdw>
                        </a:effectLst>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b="1" dirty="0">
                          <a:solidFill>
                            <a:srgbClr val="FF0000"/>
                          </a:solidFill>
                          <a:latin typeface="Times New Roman"/>
                          <a:ea typeface="Calibri"/>
                          <a:cs typeface="Times New Roman"/>
                        </a:rPr>
                        <a:t>В1</a:t>
                      </a:r>
                      <a:endParaRPr lang="en-US" sz="1800" b="1" dirty="0">
                        <a:solidFill>
                          <a:srgbClr val="FF0000"/>
                        </a:solidFill>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b="1" dirty="0">
                          <a:solidFill>
                            <a:srgbClr val="FF0000"/>
                          </a:solidFill>
                          <a:latin typeface="Times New Roman"/>
                          <a:ea typeface="Calibri"/>
                          <a:cs typeface="Times New Roman"/>
                        </a:rPr>
                        <a:t>= В + 4 *</a:t>
                      </a:r>
                      <a:r>
                        <a:rPr lang="uk-UA" sz="1800" b="1" baseline="0" dirty="0">
                          <a:solidFill>
                            <a:srgbClr val="FF0000"/>
                          </a:solidFill>
                          <a:latin typeface="Times New Roman"/>
                          <a:ea typeface="Calibri"/>
                          <a:cs typeface="Times New Roman"/>
                        </a:rPr>
                        <a:t> В1</a:t>
                      </a:r>
                      <a:endParaRPr lang="en-US" sz="1800" b="1" dirty="0">
                        <a:solidFill>
                          <a:srgbClr val="FF0000"/>
                        </a:solidFill>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Aft>
                          <a:spcPts val="0"/>
                        </a:spcAft>
                      </a:pP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uk-UA" sz="1800" dirty="0">
                          <a:latin typeface="Times New Roman"/>
                          <a:ea typeface="Calibri"/>
                          <a:cs typeface="Times New Roman"/>
                        </a:rPr>
                        <a:t>Кількість </a:t>
                      </a:r>
                      <a:r>
                        <a:rPr lang="uk-UA" sz="1800" dirty="0" err="1">
                          <a:latin typeface="Times New Roman"/>
                          <a:ea typeface="Calibri"/>
                          <a:cs typeface="Times New Roman"/>
                        </a:rPr>
                        <a:t>суб</a:t>
                      </a:r>
                      <a:r>
                        <a:rPr lang="en-US" sz="1800" dirty="0">
                          <a:latin typeface="Times New Roman"/>
                          <a:ea typeface="Calibri"/>
                          <a:cs typeface="Times New Roman"/>
                        </a:rPr>
                        <a:t>’</a:t>
                      </a:r>
                      <a:r>
                        <a:rPr lang="uk-UA" sz="1800" dirty="0" err="1">
                          <a:latin typeface="Times New Roman"/>
                          <a:ea typeface="Calibri"/>
                          <a:cs typeface="Times New Roman"/>
                        </a:rPr>
                        <a:t>єктів</a:t>
                      </a: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b="1" dirty="0">
                          <a:solidFill>
                            <a:srgbClr val="FF0000"/>
                          </a:solidFill>
                          <a:effectLst>
                            <a:outerShdw blurRad="38100" dist="38100" dir="2700000" algn="tl">
                              <a:srgbClr val="000000">
                                <a:alpha val="43137"/>
                              </a:srgbClr>
                            </a:outerShdw>
                          </a:effectLst>
                          <a:latin typeface="Times New Roman"/>
                          <a:ea typeface="Calibri"/>
                          <a:cs typeface="Times New Roman"/>
                        </a:rPr>
                        <a:t>Г</a:t>
                      </a:r>
                      <a:endParaRPr lang="en-US" sz="1800" b="1" dirty="0">
                        <a:solidFill>
                          <a:srgbClr val="FF0000"/>
                        </a:solidFill>
                        <a:effectLst>
                          <a:outerShdw blurRad="38100" dist="38100" dir="2700000" algn="tl">
                            <a:srgbClr val="000000">
                              <a:alpha val="43137"/>
                            </a:srgbClr>
                          </a:outerShdw>
                        </a:effectLst>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b="1" dirty="0">
                          <a:solidFill>
                            <a:srgbClr val="FF0000"/>
                          </a:solidFill>
                          <a:latin typeface="Times New Roman"/>
                          <a:ea typeface="Calibri"/>
                          <a:cs typeface="Times New Roman"/>
                        </a:rPr>
                        <a:t>Г1</a:t>
                      </a:r>
                      <a:endParaRPr lang="en-US" sz="1800" b="1" dirty="0">
                        <a:solidFill>
                          <a:srgbClr val="FF0000"/>
                        </a:solidFill>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dirty="0">
                          <a:solidFill>
                            <a:srgbClr val="FF0000"/>
                          </a:solidFill>
                          <a:latin typeface="Times New Roman"/>
                          <a:ea typeface="Calibri"/>
                          <a:cs typeface="Times New Roman"/>
                        </a:rPr>
                        <a:t>= Г + 4 *</a:t>
                      </a:r>
                      <a:r>
                        <a:rPr lang="uk-UA" sz="1800" b="1" baseline="0" dirty="0">
                          <a:solidFill>
                            <a:srgbClr val="FF0000"/>
                          </a:solidFill>
                          <a:latin typeface="Times New Roman"/>
                          <a:ea typeface="Calibri"/>
                          <a:cs typeface="Times New Roman"/>
                        </a:rPr>
                        <a:t> Г1</a:t>
                      </a:r>
                      <a:endParaRPr lang="en-US" sz="1800" b="1" dirty="0">
                        <a:solidFill>
                          <a:srgbClr val="FF0000"/>
                        </a:solidFill>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Aft>
                          <a:spcPts val="0"/>
                        </a:spcAft>
                      </a:pPr>
                      <a:endParaRPr lang="en-US" sz="18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uk-UA" sz="1800" dirty="0">
                          <a:latin typeface="Times New Roman"/>
                          <a:ea typeface="Calibri"/>
                          <a:cs typeface="Times New Roman"/>
                        </a:rPr>
                        <a:t>Сума</a:t>
                      </a:r>
                      <a:r>
                        <a:rPr lang="en-US" sz="1800" dirty="0">
                          <a:latin typeface="Times New Roman"/>
                          <a:ea typeface="Calibri"/>
                          <a:cs typeface="Times New Roman"/>
                        </a:rPr>
                        <a:t> </a:t>
                      </a:r>
                      <a:r>
                        <a:rPr lang="en-US" sz="1800" b="1" dirty="0">
                          <a:latin typeface="Times New Roman"/>
                          <a:ea typeface="Calibri"/>
                          <a:cs typeface="Times New Roman"/>
                        </a:rPr>
                        <a:t>(D)</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b="1" dirty="0">
                          <a:solidFill>
                            <a:srgbClr val="FF0000"/>
                          </a:solidFill>
                          <a:effectLst>
                            <a:outerShdw blurRad="38100" dist="38100" dir="2700000" algn="tl">
                              <a:srgbClr val="000000">
                                <a:alpha val="43137"/>
                              </a:srgbClr>
                            </a:outerShdw>
                          </a:effectLst>
                          <a:latin typeface="Times New Roman"/>
                          <a:ea typeface="Calibri"/>
                          <a:cs typeface="Times New Roman"/>
                        </a:rPr>
                        <a:t>= В *</a:t>
                      </a:r>
                      <a:r>
                        <a:rPr lang="uk-UA" sz="1800" b="1" baseline="0" dirty="0">
                          <a:solidFill>
                            <a:srgbClr val="FF0000"/>
                          </a:solidFill>
                          <a:effectLst>
                            <a:outerShdw blurRad="38100" dist="38100" dir="2700000" algn="tl">
                              <a:srgbClr val="000000">
                                <a:alpha val="43137"/>
                              </a:srgbClr>
                            </a:outerShdw>
                          </a:effectLst>
                          <a:latin typeface="Times New Roman"/>
                          <a:ea typeface="Calibri"/>
                          <a:cs typeface="Times New Roman"/>
                        </a:rPr>
                        <a:t> Г</a:t>
                      </a:r>
                      <a:endParaRPr lang="en-US" sz="1800" b="1" dirty="0">
                        <a:solidFill>
                          <a:srgbClr val="FF0000"/>
                        </a:solidFill>
                        <a:effectLst>
                          <a:outerShdw blurRad="38100" dist="38100" dir="2700000" algn="tl">
                            <a:srgbClr val="000000">
                              <a:alpha val="43137"/>
                            </a:srgbClr>
                          </a:outerShdw>
                        </a:effectLst>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dirty="0">
                          <a:solidFill>
                            <a:srgbClr val="FF0000"/>
                          </a:solidFill>
                          <a:latin typeface="Times New Roman"/>
                          <a:ea typeface="Calibri"/>
                          <a:cs typeface="Times New Roman"/>
                        </a:rPr>
                        <a:t>= В1 *</a:t>
                      </a:r>
                      <a:r>
                        <a:rPr lang="uk-UA" sz="1800" b="1" baseline="0" dirty="0">
                          <a:solidFill>
                            <a:srgbClr val="FF0000"/>
                          </a:solidFill>
                          <a:latin typeface="Times New Roman"/>
                          <a:ea typeface="Calibri"/>
                          <a:cs typeface="Times New Roman"/>
                        </a:rPr>
                        <a:t> Г1</a:t>
                      </a:r>
                      <a:endParaRPr lang="en-US" sz="1800" b="1" dirty="0">
                        <a:solidFill>
                          <a:srgbClr val="FF0000"/>
                        </a:solidFill>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800" b="1" dirty="0">
                          <a:solidFill>
                            <a:srgbClr val="FF0000"/>
                          </a:solidFill>
                          <a:latin typeface="Times New Roman"/>
                          <a:ea typeface="Calibri"/>
                          <a:cs typeface="Times New Roman"/>
                        </a:rPr>
                        <a:t>….</a:t>
                      </a:r>
                      <a:endParaRPr lang="en-US" sz="1800" b="1" dirty="0">
                        <a:solidFill>
                          <a:srgbClr val="FF0000"/>
                        </a:solidFill>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TextBox 9"/>
          <p:cNvSpPr txBox="1"/>
          <p:nvPr/>
        </p:nvSpPr>
        <p:spPr>
          <a:xfrm>
            <a:off x="1219200" y="6172200"/>
            <a:ext cx="7696200" cy="400110"/>
          </a:xfrm>
          <a:prstGeom prst="rect">
            <a:avLst/>
          </a:prstGeom>
          <a:noFill/>
        </p:spPr>
        <p:txBody>
          <a:bodyPr wrap="square" rtlCol="0">
            <a:spAutoFit/>
          </a:bodyPr>
          <a:lstStyle/>
          <a:p>
            <a:r>
              <a:rPr lang="uk-UA" sz="2000" b="1" dirty="0">
                <a:solidFill>
                  <a:srgbClr val="CC0000"/>
                </a:solidFill>
                <a:effectLst>
                  <a:outerShdw blurRad="38100" dist="38100" dir="2700000" algn="tl">
                    <a:srgbClr val="000000">
                      <a:alpha val="43137"/>
                    </a:srgbClr>
                  </a:outerShdw>
                </a:effectLst>
              </a:rPr>
              <a:t>СУМА = </a:t>
            </a:r>
            <a:r>
              <a:rPr lang="en-US" sz="2000" b="1" dirty="0">
                <a:solidFill>
                  <a:srgbClr val="CC0000"/>
                </a:solidFill>
                <a:effectLst>
                  <a:outerShdw blurRad="38100" dist="38100" dir="2700000" algn="tl">
                    <a:srgbClr val="000000">
                      <a:alpha val="43137"/>
                    </a:srgbClr>
                  </a:outerShdw>
                </a:effectLst>
              </a:rPr>
              <a:t>C + D     </a:t>
            </a:r>
            <a:r>
              <a:rPr lang="en-US" dirty="0"/>
              <a:t>- </a:t>
            </a:r>
            <a:r>
              <a:rPr lang="uk-UA" dirty="0"/>
              <a:t>Розрахункові витрати на виконання регулювання</a:t>
            </a:r>
            <a:endParaRPr lang="en-US" dirty="0"/>
          </a:p>
        </p:txBody>
      </p:sp>
      <mc:AlternateContent xmlns:mc="http://schemas.openxmlformats.org/markup-compatibility/2006" xmlns:p14="http://schemas.microsoft.com/office/powerpoint/2010/main">
        <mc:Choice Requires="p14">
          <p:contentPart p14:bwMode="auto" r:id="rId2">
            <p14:nvContentPartPr>
              <p14:cNvPr id="2" name="Рукописный ввод 1"/>
              <p14:cNvContentPartPr/>
              <p14:nvPr/>
            </p14:nvContentPartPr>
            <p14:xfrm>
              <a:off x="4981320" y="4234680"/>
              <a:ext cx="915840" cy="167400"/>
            </p14:xfrm>
          </p:contentPart>
        </mc:Choice>
        <mc:Fallback xmlns="">
          <p:pic>
            <p:nvPicPr>
              <p:cNvPr id="2" name="Рукописный ввод 1"/>
              <p:cNvPicPr/>
              <p:nvPr/>
            </p:nvPicPr>
            <p:blipFill>
              <a:blip r:embed="rId3"/>
              <a:stretch>
                <a:fillRect/>
              </a:stretch>
            </p:blipFill>
            <p:spPr>
              <a:xfrm>
                <a:off x="4965480" y="4170960"/>
                <a:ext cx="9475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Рукописный ввод 2"/>
              <p14:cNvContentPartPr/>
              <p14:nvPr/>
            </p14:nvContentPartPr>
            <p14:xfrm>
              <a:off x="5007960" y="5819400"/>
              <a:ext cx="897840" cy="132120"/>
            </p14:xfrm>
          </p:contentPart>
        </mc:Choice>
        <mc:Fallback xmlns="">
          <p:pic>
            <p:nvPicPr>
              <p:cNvPr id="3" name="Рукописный ввод 2"/>
              <p:cNvPicPr/>
              <p:nvPr/>
            </p:nvPicPr>
            <p:blipFill>
              <a:blip r:embed="rId5"/>
              <a:stretch>
                <a:fillRect/>
              </a:stretch>
            </p:blipFill>
            <p:spPr>
              <a:xfrm>
                <a:off x="4992120" y="5755680"/>
                <a:ext cx="9295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Рукописный ввод 3"/>
              <p14:cNvContentPartPr/>
              <p14:nvPr/>
            </p14:nvContentPartPr>
            <p14:xfrm>
              <a:off x="1223640" y="6259320"/>
              <a:ext cx="1672200" cy="255960"/>
            </p14:xfrm>
          </p:contentPart>
        </mc:Choice>
        <mc:Fallback xmlns="">
          <p:pic>
            <p:nvPicPr>
              <p:cNvPr id="4" name="Рукописный ввод 3"/>
              <p:cNvPicPr/>
              <p:nvPr/>
            </p:nvPicPr>
            <p:blipFill>
              <a:blip r:embed="rId7"/>
              <a:stretch>
                <a:fillRect/>
              </a:stretch>
            </p:blipFill>
            <p:spPr>
              <a:xfrm>
                <a:off x="1207440" y="6195960"/>
                <a:ext cx="170460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Рукописный ввод 5"/>
              <p14:cNvContentPartPr/>
              <p14:nvPr/>
            </p14:nvContentPartPr>
            <p14:xfrm>
              <a:off x="4937400" y="4190760"/>
              <a:ext cx="1029960" cy="361080"/>
            </p14:xfrm>
          </p:contentPart>
        </mc:Choice>
        <mc:Fallback xmlns="">
          <p:pic>
            <p:nvPicPr>
              <p:cNvPr id="6" name="Рукописный ввод 5"/>
              <p:cNvPicPr/>
              <p:nvPr/>
            </p:nvPicPr>
            <p:blipFill>
              <a:blip r:embed="rId9"/>
              <a:stretch>
                <a:fillRect/>
              </a:stretch>
            </p:blipFill>
            <p:spPr>
              <a:xfrm>
                <a:off x="4921560" y="4127040"/>
                <a:ext cx="106164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Рукописный ввод 6"/>
              <p14:cNvContentPartPr/>
              <p14:nvPr/>
            </p14:nvContentPartPr>
            <p14:xfrm>
              <a:off x="5007960" y="5784120"/>
              <a:ext cx="897840" cy="352440"/>
            </p14:xfrm>
          </p:contentPart>
        </mc:Choice>
        <mc:Fallback xmlns="">
          <p:pic>
            <p:nvPicPr>
              <p:cNvPr id="7" name="Рукописный ввод 6"/>
              <p:cNvPicPr/>
              <p:nvPr/>
            </p:nvPicPr>
            <p:blipFill>
              <a:blip r:embed="rId11"/>
              <a:stretch>
                <a:fillRect/>
              </a:stretch>
            </p:blipFill>
            <p:spPr>
              <a:xfrm>
                <a:off x="4992120" y="5720400"/>
                <a:ext cx="929520" cy="479520"/>
              </a:xfrm>
              <a:prstGeom prst="rect">
                <a:avLst/>
              </a:prstGeom>
            </p:spPr>
          </p:pic>
        </mc:Fallback>
      </mc:AlternateContent>
    </p:spTree>
  </p:cSld>
  <p:clrMapOvr>
    <a:masterClrMapping/>
  </p:clrMapOvr>
  <p:transition spd="slow">
    <p:cover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45</a:t>
            </a:fld>
            <a:endParaRPr lang="en-US"/>
          </a:p>
        </p:txBody>
      </p:sp>
      <p:sp>
        <p:nvSpPr>
          <p:cNvPr id="7" name="TextBox 6"/>
          <p:cNvSpPr txBox="1"/>
          <p:nvPr/>
        </p:nvSpPr>
        <p:spPr>
          <a:xfrm>
            <a:off x="533400" y="1413133"/>
            <a:ext cx="8077200" cy="3277820"/>
          </a:xfrm>
          <a:prstGeom prst="rect">
            <a:avLst/>
          </a:prstGeom>
          <a:noFill/>
        </p:spPr>
        <p:txBody>
          <a:bodyPr wrap="square" rtlCol="0">
            <a:spAutoFit/>
          </a:bodyPr>
          <a:lstStyle/>
          <a:p>
            <a:r>
              <a:rPr lang="uk-UA" sz="2800" b="1" dirty="0"/>
              <a:t>Ключові параметри, які визначають сумарну вартість регулювання</a:t>
            </a:r>
            <a:r>
              <a:rPr lang="uk-UA" sz="2800" dirty="0"/>
              <a:t>:</a:t>
            </a:r>
          </a:p>
          <a:p>
            <a:r>
              <a:rPr lang="uk-UA" sz="1100" i="1" dirty="0">
                <a:solidFill>
                  <a:srgbClr val="FF0000"/>
                </a:solidFill>
              </a:rPr>
              <a:t> </a:t>
            </a:r>
            <a:endParaRPr lang="en-US" sz="1100" i="1" dirty="0">
              <a:solidFill>
                <a:srgbClr val="FF0000"/>
              </a:solidFill>
            </a:endParaRPr>
          </a:p>
          <a:p>
            <a:r>
              <a:rPr lang="uk-UA" sz="2800" b="1" dirty="0"/>
              <a:t>Часові витрати </a:t>
            </a:r>
            <a:r>
              <a:rPr lang="ru-RU" sz="2800" b="1" dirty="0"/>
              <a:t>малого </a:t>
            </a:r>
            <a:r>
              <a:rPr lang="uk-UA" sz="2800" dirty="0"/>
              <a:t>бізнесу на виконання вимог регулювання </a:t>
            </a:r>
            <a:r>
              <a:rPr lang="ru-RU" sz="2800" i="1" dirty="0">
                <a:solidFill>
                  <a:srgbClr val="800000"/>
                </a:solidFill>
              </a:rPr>
              <a:t>(</a:t>
            </a:r>
            <a:r>
              <a:rPr lang="en-US" sz="2800" i="1" dirty="0">
                <a:solidFill>
                  <a:srgbClr val="800000"/>
                </a:solidFill>
              </a:rPr>
              <a:t>variable</a:t>
            </a:r>
            <a:r>
              <a:rPr lang="ru-RU" sz="2800" i="1" dirty="0">
                <a:solidFill>
                  <a:srgbClr val="800000"/>
                </a:solidFill>
              </a:rPr>
              <a:t>) </a:t>
            </a:r>
            <a:r>
              <a:rPr lang="uk-UA" sz="2800" dirty="0"/>
              <a:t>, </a:t>
            </a:r>
          </a:p>
          <a:p>
            <a:r>
              <a:rPr lang="uk-UA" sz="2800" b="1" dirty="0"/>
              <a:t>Загальна кількість </a:t>
            </a:r>
            <a:r>
              <a:rPr lang="uk-UA" sz="2800" b="1" dirty="0" err="1"/>
              <a:t>суб</a:t>
            </a:r>
            <a:r>
              <a:rPr lang="en-US" sz="2800" b="1" dirty="0"/>
              <a:t>’</a:t>
            </a:r>
            <a:r>
              <a:rPr lang="uk-UA" sz="2800" b="1" dirty="0" err="1"/>
              <a:t>єктів</a:t>
            </a:r>
            <a:r>
              <a:rPr lang="uk-UA" sz="2800" b="1" dirty="0"/>
              <a:t> </a:t>
            </a:r>
            <a:r>
              <a:rPr lang="uk-UA" sz="2800" dirty="0"/>
              <a:t>малого бізнесу, що мають виконати вимоги регулювання </a:t>
            </a:r>
            <a:r>
              <a:rPr lang="uk-UA" sz="2800" i="1" dirty="0">
                <a:solidFill>
                  <a:srgbClr val="800000"/>
                </a:solidFill>
              </a:rPr>
              <a:t>(</a:t>
            </a:r>
            <a:r>
              <a:rPr lang="en-US" sz="2800" i="1" dirty="0">
                <a:solidFill>
                  <a:srgbClr val="800000"/>
                </a:solidFill>
              </a:rPr>
              <a:t>constant</a:t>
            </a:r>
            <a:r>
              <a:rPr lang="uk-UA" sz="2800" i="1" dirty="0">
                <a:solidFill>
                  <a:srgbClr val="800000"/>
                </a:solidFill>
              </a:rPr>
              <a:t>) </a:t>
            </a:r>
            <a:r>
              <a:rPr lang="uk-UA" sz="2800" dirty="0"/>
              <a:t>,</a:t>
            </a:r>
          </a:p>
          <a:p>
            <a:r>
              <a:rPr lang="uk-UA" sz="2800" b="1" dirty="0"/>
              <a:t>Вартість 1 людино/години </a:t>
            </a:r>
            <a:r>
              <a:rPr lang="uk-UA" sz="2800" i="1" dirty="0">
                <a:solidFill>
                  <a:srgbClr val="800000"/>
                </a:solidFill>
              </a:rPr>
              <a:t>(</a:t>
            </a:r>
            <a:r>
              <a:rPr lang="en-US" sz="2800" i="1" dirty="0">
                <a:solidFill>
                  <a:srgbClr val="800000"/>
                </a:solidFill>
              </a:rPr>
              <a:t>constant</a:t>
            </a:r>
            <a:r>
              <a:rPr lang="uk-UA" sz="2800" i="1" dirty="0">
                <a:solidFill>
                  <a:srgbClr val="800000"/>
                </a:solidFill>
              </a:rPr>
              <a:t>) </a:t>
            </a:r>
            <a:r>
              <a:rPr lang="uk-UA" sz="2800" dirty="0"/>
              <a:t>.</a:t>
            </a:r>
          </a:p>
        </p:txBody>
      </p:sp>
      <p:sp>
        <p:nvSpPr>
          <p:cNvPr id="2" name="TextBox 1"/>
          <p:cNvSpPr txBox="1"/>
          <p:nvPr/>
        </p:nvSpPr>
        <p:spPr>
          <a:xfrm>
            <a:off x="533400" y="4874816"/>
            <a:ext cx="7924800" cy="1846659"/>
          </a:xfrm>
          <a:prstGeom prst="rect">
            <a:avLst/>
          </a:prstGeom>
          <a:noFill/>
        </p:spPr>
        <p:txBody>
          <a:bodyPr wrap="square" rtlCol="0">
            <a:spAutoFit/>
          </a:bodyPr>
          <a:lstStyle/>
          <a:p>
            <a:pPr algn="r"/>
            <a:r>
              <a:rPr lang="uk-UA" sz="3200" b="1" dirty="0">
                <a:solidFill>
                  <a:srgbClr val="800000"/>
                </a:solidFill>
              </a:rPr>
              <a:t>ЗМЕНШЕННЯ СУМАРНОЇ ВАРТОСТІ РЕГУЛЮВАННЯ можливо </a:t>
            </a:r>
            <a:r>
              <a:rPr lang="uk-UA" sz="3200" b="1" dirty="0">
                <a:solidFill>
                  <a:srgbClr val="FF0000"/>
                </a:solidFill>
              </a:rPr>
              <a:t>лише</a:t>
            </a:r>
            <a:r>
              <a:rPr lang="uk-UA" sz="3200" b="1" dirty="0">
                <a:solidFill>
                  <a:srgbClr val="800000"/>
                </a:solidFill>
              </a:rPr>
              <a:t> шляхом зменшення «Часових витрат». </a:t>
            </a:r>
            <a:endParaRPr lang="en-US" sz="3200" b="1" dirty="0">
              <a:solidFill>
                <a:srgbClr val="800000"/>
              </a:solidFill>
            </a:endParaRPr>
          </a:p>
          <a:p>
            <a:endParaRPr lang="ru-RU" dirty="0"/>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46</a:t>
            </a:fld>
            <a:endParaRPr lang="en-US"/>
          </a:p>
        </p:txBody>
      </p:sp>
      <p:sp>
        <p:nvSpPr>
          <p:cNvPr id="7" name="TextBox 6"/>
          <p:cNvSpPr txBox="1"/>
          <p:nvPr/>
        </p:nvSpPr>
        <p:spPr>
          <a:xfrm>
            <a:off x="457200" y="2362200"/>
            <a:ext cx="8382000" cy="3416320"/>
          </a:xfrm>
          <a:prstGeom prst="rect">
            <a:avLst/>
          </a:prstGeom>
          <a:noFill/>
        </p:spPr>
        <p:txBody>
          <a:bodyPr wrap="square" rtlCol="0">
            <a:spAutoFit/>
          </a:bodyPr>
          <a:lstStyle/>
          <a:p>
            <a:pPr marL="342900" indent="-342900">
              <a:buAutoNum type="arabicParenBoth"/>
            </a:pPr>
            <a:r>
              <a:rPr lang="uk-UA" sz="2000" b="1" dirty="0">
                <a:solidFill>
                  <a:srgbClr val="336699"/>
                </a:solidFill>
              </a:rPr>
              <a:t>Оцінка </a:t>
            </a:r>
            <a:r>
              <a:rPr lang="uk-UA" sz="2000" b="1" dirty="0" err="1">
                <a:solidFill>
                  <a:srgbClr val="336699"/>
                </a:solidFill>
              </a:rPr>
              <a:t>“прямих”</a:t>
            </a:r>
            <a:r>
              <a:rPr lang="uk-UA" sz="2000" b="1" dirty="0">
                <a:solidFill>
                  <a:srgbClr val="336699"/>
                </a:solidFill>
              </a:rPr>
              <a:t> витрат суб’єктів малого підприємництва на виконання регулювання</a:t>
            </a:r>
          </a:p>
          <a:p>
            <a:pPr marL="342900" indent="-342900">
              <a:buAutoNum type="arabicParenBoth"/>
            </a:pPr>
            <a:endParaRPr lang="uk-UA" sz="2000" b="1" dirty="0">
              <a:solidFill>
                <a:srgbClr val="002060"/>
              </a:solidFill>
            </a:endParaRPr>
          </a:p>
          <a:p>
            <a:pPr marL="342900" indent="-342900">
              <a:buAutoNum type="arabicParenBoth"/>
            </a:pPr>
            <a:r>
              <a:rPr lang="uk-UA" sz="2000" b="1" dirty="0">
                <a:solidFill>
                  <a:srgbClr val="336699"/>
                </a:solidFill>
              </a:rPr>
              <a:t>Оцінка вартості адміністративних процедур суб’єктів малого підприємництва щодо виконання регулювання та звітування</a:t>
            </a:r>
          </a:p>
          <a:p>
            <a:pPr marL="342900" indent="-342900">
              <a:buAutoNum type="arabicParenBoth"/>
            </a:pPr>
            <a:endParaRPr lang="uk-UA" sz="2000" b="1" dirty="0">
              <a:solidFill>
                <a:srgbClr val="336699"/>
              </a:solidFill>
            </a:endParaRPr>
          </a:p>
          <a:p>
            <a:pPr marL="342900" indent="-342900">
              <a:buAutoNum type="arabicParenBoth"/>
            </a:pPr>
            <a:r>
              <a:rPr lang="uk-UA" sz="3200" b="1" dirty="0">
                <a:solidFill>
                  <a:srgbClr val="002060"/>
                </a:solidFill>
              </a:rPr>
              <a:t>Бюджетні витрати на адміністрування регулювання суб’єктів малого підприємництва</a:t>
            </a:r>
          </a:p>
        </p:txBody>
      </p:sp>
    </p:spTree>
  </p:cSld>
  <p:clrMapOvr>
    <a:masterClrMapping/>
  </p:clrMapOvr>
  <p:transition spd="slow">
    <p:cover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47</a:t>
            </a:fld>
            <a:endParaRPr lang="en-US"/>
          </a:p>
        </p:txBody>
      </p:sp>
      <p:sp>
        <p:nvSpPr>
          <p:cNvPr id="7" name="TextBox 6"/>
          <p:cNvSpPr txBox="1"/>
          <p:nvPr/>
        </p:nvSpPr>
        <p:spPr>
          <a:xfrm>
            <a:off x="533400" y="1524000"/>
            <a:ext cx="8153400" cy="4616648"/>
          </a:xfrm>
          <a:prstGeom prst="rect">
            <a:avLst/>
          </a:prstGeom>
          <a:noFill/>
        </p:spPr>
        <p:txBody>
          <a:bodyPr wrap="square" rtlCol="0">
            <a:spAutoFit/>
          </a:bodyPr>
          <a:lstStyle/>
          <a:p>
            <a:r>
              <a:rPr lang="ru-RU" sz="2800" b="1" dirty="0" err="1"/>
              <a:t>Розрахунок</a:t>
            </a:r>
            <a:r>
              <a:rPr lang="ru-RU" sz="2800" b="1" dirty="0"/>
              <a:t> </a:t>
            </a:r>
            <a:r>
              <a:rPr lang="ru-RU" sz="2800" b="1" dirty="0" err="1"/>
              <a:t>Бюджетних</a:t>
            </a:r>
            <a:r>
              <a:rPr lang="ru-RU" sz="2800" b="1" dirty="0"/>
              <a:t> </a:t>
            </a:r>
            <a:r>
              <a:rPr lang="ru-RU" sz="2800" b="1" dirty="0" err="1"/>
              <a:t>витрат</a:t>
            </a:r>
            <a:r>
              <a:rPr lang="ru-RU" sz="2800" b="1" dirty="0"/>
              <a:t> на </a:t>
            </a:r>
            <a:r>
              <a:rPr lang="ru-RU" sz="2800" b="1" dirty="0" err="1"/>
              <a:t>адміністрування</a:t>
            </a:r>
            <a:r>
              <a:rPr lang="ru-RU" sz="2800" b="1" dirty="0"/>
              <a:t> </a:t>
            </a:r>
            <a:r>
              <a:rPr lang="ru-RU" sz="2800" b="1" dirty="0" err="1"/>
              <a:t>регулювання</a:t>
            </a:r>
            <a:r>
              <a:rPr lang="ru-RU" sz="2800" b="1" dirty="0"/>
              <a:t> </a:t>
            </a:r>
            <a:r>
              <a:rPr lang="ru-RU" sz="2800" b="1" dirty="0" err="1"/>
              <a:t>суб’єктів</a:t>
            </a:r>
            <a:r>
              <a:rPr lang="ru-RU" sz="2800" b="1" dirty="0"/>
              <a:t> малого </a:t>
            </a:r>
            <a:r>
              <a:rPr lang="ru-RU" sz="2800" b="1" dirty="0" err="1"/>
              <a:t>підприємництва</a:t>
            </a:r>
            <a:r>
              <a:rPr lang="ru-RU" sz="2800" b="1" dirty="0"/>
              <a:t> – </a:t>
            </a:r>
            <a:r>
              <a:rPr lang="ru-RU" sz="2800" b="1" dirty="0" err="1"/>
              <a:t>є</a:t>
            </a:r>
            <a:r>
              <a:rPr lang="ru-RU" sz="2800" b="1" dirty="0"/>
              <a:t> предметно </a:t>
            </a:r>
            <a:r>
              <a:rPr lang="ru-RU" sz="2800" b="1" dirty="0" err="1"/>
              <a:t>симметричним</a:t>
            </a:r>
            <a:r>
              <a:rPr lang="ru-RU" sz="2800" b="1" dirty="0"/>
              <a:t> до </a:t>
            </a:r>
            <a:r>
              <a:rPr lang="ru-RU" sz="2800" b="1" dirty="0" err="1"/>
              <a:t>розрахунку</a:t>
            </a:r>
            <a:r>
              <a:rPr lang="ru-RU" sz="2800" b="1" dirty="0"/>
              <a:t> </a:t>
            </a:r>
            <a:r>
              <a:rPr lang="ru-RU" sz="2800" b="1" dirty="0" err="1"/>
              <a:t>витрат</a:t>
            </a:r>
            <a:r>
              <a:rPr lang="ru-RU" sz="2800" b="1" dirty="0"/>
              <a:t> </a:t>
            </a:r>
            <a:r>
              <a:rPr lang="ru-RU" sz="2800" b="1" dirty="0" err="1"/>
              <a:t>бізнесу</a:t>
            </a:r>
            <a:r>
              <a:rPr lang="ru-RU" sz="2800" b="1" dirty="0"/>
              <a:t> на </a:t>
            </a:r>
            <a:r>
              <a:rPr lang="ru-RU" sz="2800" b="1" dirty="0" err="1"/>
              <a:t>регулювання</a:t>
            </a:r>
            <a:r>
              <a:rPr lang="ru-RU" sz="2800" b="1" dirty="0"/>
              <a:t>.</a:t>
            </a:r>
          </a:p>
          <a:p>
            <a:endParaRPr lang="ru-RU" sz="2800" b="1" dirty="0"/>
          </a:p>
          <a:p>
            <a:r>
              <a:rPr lang="ru-RU" sz="2800" b="1" dirty="0"/>
              <a:t>Мета </a:t>
            </a:r>
            <a:r>
              <a:rPr lang="ru-RU" sz="2800" b="1" dirty="0" err="1"/>
              <a:t>розрахунку</a:t>
            </a:r>
            <a:r>
              <a:rPr lang="ru-RU" sz="2800" b="1" dirty="0"/>
              <a:t> </a:t>
            </a:r>
            <a:r>
              <a:rPr lang="ru-RU" sz="2800" b="1" dirty="0" err="1"/>
              <a:t>бюджетних</a:t>
            </a:r>
            <a:r>
              <a:rPr lang="ru-RU" sz="2800" b="1" dirty="0"/>
              <a:t> </a:t>
            </a:r>
            <a:r>
              <a:rPr lang="ru-RU" sz="2800" b="1" dirty="0" err="1"/>
              <a:t>витрат</a:t>
            </a:r>
            <a:r>
              <a:rPr lang="ru-RU" sz="2800" b="1" dirty="0"/>
              <a:t>:</a:t>
            </a:r>
            <a:endParaRPr lang="en-US" sz="2800" b="1" dirty="0"/>
          </a:p>
          <a:p>
            <a:endParaRPr lang="ru-RU" sz="2800" b="1" dirty="0"/>
          </a:p>
          <a:p>
            <a:pPr marL="342900" indent="-342900">
              <a:lnSpc>
                <a:spcPts val="2800"/>
              </a:lnSpc>
            </a:pPr>
            <a:r>
              <a:rPr lang="ru-RU" sz="2800" dirty="0" err="1"/>
              <a:t>Публічне</a:t>
            </a:r>
            <a:r>
              <a:rPr lang="ru-RU" sz="2800" dirty="0"/>
              <a:t> </a:t>
            </a:r>
            <a:r>
              <a:rPr lang="ru-RU" sz="2800" b="1" dirty="0" err="1">
                <a:solidFill>
                  <a:srgbClr val="CC0000"/>
                </a:solidFill>
              </a:rPr>
              <a:t>визначення</a:t>
            </a:r>
            <a:r>
              <a:rPr lang="ru-RU" sz="2800" b="1" dirty="0">
                <a:solidFill>
                  <a:srgbClr val="CC0000"/>
                </a:solidFill>
              </a:rPr>
              <a:t> </a:t>
            </a:r>
            <a:r>
              <a:rPr lang="ru-RU" sz="2800" b="1" dirty="0" err="1">
                <a:solidFill>
                  <a:srgbClr val="CC0000"/>
                </a:solidFill>
              </a:rPr>
              <a:t>розміру</a:t>
            </a:r>
            <a:r>
              <a:rPr lang="ru-RU" sz="2800" b="1" dirty="0">
                <a:solidFill>
                  <a:srgbClr val="CC0000"/>
                </a:solidFill>
              </a:rPr>
              <a:t> </a:t>
            </a:r>
            <a:r>
              <a:rPr lang="ru-RU" sz="2800" b="1" dirty="0" err="1">
                <a:solidFill>
                  <a:srgbClr val="CC0000"/>
                </a:solidFill>
              </a:rPr>
              <a:t>бюджетних</a:t>
            </a:r>
            <a:r>
              <a:rPr lang="ru-RU" sz="2800" b="1" dirty="0">
                <a:solidFill>
                  <a:srgbClr val="CC0000"/>
                </a:solidFill>
              </a:rPr>
              <a:t> </a:t>
            </a:r>
            <a:r>
              <a:rPr lang="ru-RU" sz="2800" b="1" dirty="0" err="1">
                <a:solidFill>
                  <a:srgbClr val="CC0000"/>
                </a:solidFill>
              </a:rPr>
              <a:t>витрат</a:t>
            </a:r>
            <a:r>
              <a:rPr lang="ru-RU" sz="2800" b="1" dirty="0">
                <a:solidFill>
                  <a:srgbClr val="CC0000"/>
                </a:solidFill>
              </a:rPr>
              <a:t> </a:t>
            </a:r>
            <a:r>
              <a:rPr lang="ru-RU" sz="2800" dirty="0"/>
              <a:t>на </a:t>
            </a:r>
            <a:r>
              <a:rPr lang="ru-RU" sz="2800" dirty="0" err="1"/>
              <a:t>регулювання</a:t>
            </a:r>
            <a:r>
              <a:rPr lang="ru-RU" sz="2800" dirty="0"/>
              <a:t> – як </a:t>
            </a:r>
            <a:r>
              <a:rPr lang="ru-RU" sz="2800" dirty="0" err="1"/>
              <a:t>складова</a:t>
            </a:r>
            <a:r>
              <a:rPr lang="ru-RU" sz="2800" dirty="0"/>
              <a:t> принципу </a:t>
            </a:r>
            <a:r>
              <a:rPr lang="ru-RU" sz="2800" dirty="0" err="1"/>
              <a:t>прозорості</a:t>
            </a:r>
            <a:r>
              <a:rPr lang="ru-RU" sz="2800" dirty="0"/>
              <a:t> </a:t>
            </a:r>
            <a:r>
              <a:rPr lang="ru-RU" sz="2800" dirty="0" err="1"/>
              <a:t>державної</a:t>
            </a:r>
            <a:r>
              <a:rPr lang="ru-RU" sz="2800" dirty="0"/>
              <a:t> </a:t>
            </a:r>
            <a:r>
              <a:rPr lang="ru-RU" sz="2800" dirty="0" err="1"/>
              <a:t>влади</a:t>
            </a:r>
            <a:endParaRPr lang="ru-RU" sz="2800" dirty="0"/>
          </a:p>
        </p:txBody>
      </p:sp>
    </p:spTree>
  </p:cSld>
  <p:clrMapOvr>
    <a:masterClrMapping/>
  </p:clrMapOvr>
  <p:transition spd="slow">
    <p:cover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48</a:t>
            </a:fld>
            <a:endParaRPr lang="en-US"/>
          </a:p>
        </p:txBody>
      </p:sp>
      <p:sp>
        <p:nvSpPr>
          <p:cNvPr id="7" name="TextBox 6"/>
          <p:cNvSpPr txBox="1"/>
          <p:nvPr/>
        </p:nvSpPr>
        <p:spPr>
          <a:xfrm>
            <a:off x="228600" y="1143000"/>
            <a:ext cx="8915400" cy="5570756"/>
          </a:xfrm>
          <a:prstGeom prst="rect">
            <a:avLst/>
          </a:prstGeom>
          <a:noFill/>
        </p:spPr>
        <p:txBody>
          <a:bodyPr wrap="square" rtlCol="0">
            <a:spAutoFit/>
          </a:bodyPr>
          <a:lstStyle/>
          <a:p>
            <a:r>
              <a:rPr lang="ru-RU" b="1" dirty="0"/>
              <a:t>(3) </a:t>
            </a:r>
            <a:r>
              <a:rPr lang="ru-RU" b="1" dirty="0" err="1"/>
              <a:t>Бюджетні</a:t>
            </a:r>
            <a:r>
              <a:rPr lang="ru-RU" b="1" dirty="0"/>
              <a:t> </a:t>
            </a:r>
            <a:r>
              <a:rPr lang="ru-RU" b="1" dirty="0" err="1"/>
              <a:t>витрати</a:t>
            </a:r>
            <a:r>
              <a:rPr lang="ru-RU" b="1" dirty="0"/>
              <a:t> на </a:t>
            </a:r>
            <a:r>
              <a:rPr lang="ru-RU" b="1" dirty="0" err="1"/>
              <a:t>адміністрування</a:t>
            </a:r>
            <a:r>
              <a:rPr lang="ru-RU" b="1" dirty="0"/>
              <a:t> </a:t>
            </a:r>
            <a:r>
              <a:rPr lang="ru-RU" b="1" dirty="0" err="1"/>
              <a:t>регулювання</a:t>
            </a:r>
            <a:r>
              <a:rPr lang="ru-RU" b="1" dirty="0"/>
              <a:t> </a:t>
            </a:r>
            <a:r>
              <a:rPr lang="ru-RU" b="1" dirty="0" err="1"/>
              <a:t>суб’єктів</a:t>
            </a:r>
            <a:r>
              <a:rPr lang="ru-RU" b="1" dirty="0"/>
              <a:t> малого </a:t>
            </a:r>
            <a:r>
              <a:rPr lang="ru-RU" b="1" dirty="0" err="1"/>
              <a:t>підприємництва</a:t>
            </a:r>
            <a:r>
              <a:rPr lang="ru-RU" b="1" dirty="0"/>
              <a:t> (</a:t>
            </a:r>
            <a:r>
              <a:rPr lang="ru-RU" b="1" dirty="0" err="1"/>
              <a:t>стовпчики</a:t>
            </a:r>
            <a:r>
              <a:rPr lang="ru-RU" b="1" dirty="0"/>
              <a:t> таблиц</a:t>
            </a:r>
            <a:r>
              <a:rPr lang="uk-UA" b="1" dirty="0"/>
              <a:t>і) – УПРАВЛІНСЬКІ ПРОЦЕСИ</a:t>
            </a:r>
          </a:p>
          <a:p>
            <a:endParaRPr lang="ru-RU" sz="1000" b="1" dirty="0"/>
          </a:p>
          <a:p>
            <a:r>
              <a:rPr lang="ru-RU" dirty="0" err="1"/>
              <a:t>Розрахунок</a:t>
            </a:r>
            <a:r>
              <a:rPr lang="ru-RU" dirty="0"/>
              <a:t> </a:t>
            </a:r>
            <a:r>
              <a:rPr lang="ru-RU" dirty="0" err="1"/>
              <a:t>бюджетних</a:t>
            </a:r>
            <a:r>
              <a:rPr lang="ru-RU" dirty="0"/>
              <a:t> </a:t>
            </a:r>
            <a:r>
              <a:rPr lang="ru-RU" dirty="0" err="1"/>
              <a:t>витрат</a:t>
            </a:r>
            <a:r>
              <a:rPr lang="ru-RU" dirty="0"/>
              <a:t> на </a:t>
            </a:r>
            <a:r>
              <a:rPr lang="ru-RU" dirty="0" err="1"/>
              <a:t>адміністрування</a:t>
            </a:r>
            <a:r>
              <a:rPr lang="ru-RU" dirty="0"/>
              <a:t> </a:t>
            </a:r>
            <a:r>
              <a:rPr lang="ru-RU" dirty="0" err="1"/>
              <a:t>регулювання</a:t>
            </a:r>
            <a:r>
              <a:rPr lang="ru-RU" dirty="0"/>
              <a:t> </a:t>
            </a:r>
            <a:r>
              <a:rPr lang="ru-RU" dirty="0" err="1"/>
              <a:t>здійснюється</a:t>
            </a:r>
            <a:r>
              <a:rPr lang="ru-RU" dirty="0"/>
              <a:t> </a:t>
            </a:r>
            <a:r>
              <a:rPr lang="ru-RU" dirty="0" err="1"/>
              <a:t>окремо</a:t>
            </a:r>
            <a:r>
              <a:rPr lang="ru-RU" dirty="0"/>
              <a:t> для кожного </a:t>
            </a:r>
            <a:r>
              <a:rPr lang="ru-RU" dirty="0" err="1"/>
              <a:t>відповідного</a:t>
            </a:r>
            <a:r>
              <a:rPr lang="ru-RU" dirty="0"/>
              <a:t> органу </a:t>
            </a:r>
            <a:r>
              <a:rPr lang="ru-RU" dirty="0" err="1"/>
              <a:t>державної</a:t>
            </a:r>
            <a:r>
              <a:rPr lang="ru-RU" dirty="0"/>
              <a:t> </a:t>
            </a:r>
            <a:r>
              <a:rPr lang="ru-RU" dirty="0" err="1"/>
              <a:t>влади</a:t>
            </a:r>
            <a:r>
              <a:rPr lang="ru-RU" dirty="0"/>
              <a:t> </a:t>
            </a:r>
            <a:r>
              <a:rPr lang="ru-RU" dirty="0" err="1"/>
              <a:t>чи</a:t>
            </a:r>
            <a:r>
              <a:rPr lang="ru-RU" dirty="0"/>
              <a:t> </a:t>
            </a:r>
            <a:r>
              <a:rPr lang="ru-RU" dirty="0" err="1"/>
              <a:t>органу</a:t>
            </a:r>
            <a:r>
              <a:rPr lang="ru-RU" dirty="0"/>
              <a:t> </a:t>
            </a:r>
            <a:r>
              <a:rPr lang="ru-RU" dirty="0" err="1"/>
              <a:t>місцевого</a:t>
            </a:r>
            <a:r>
              <a:rPr lang="ru-RU" dirty="0"/>
              <a:t> </a:t>
            </a:r>
            <a:r>
              <a:rPr lang="ru-RU" dirty="0" err="1"/>
              <a:t>самоврядування</a:t>
            </a:r>
            <a:r>
              <a:rPr lang="ru-RU" dirty="0"/>
              <a:t>, </a:t>
            </a:r>
            <a:r>
              <a:rPr lang="ru-RU" dirty="0" err="1"/>
              <a:t>що</a:t>
            </a:r>
            <a:r>
              <a:rPr lang="ru-RU" dirty="0"/>
              <a:t> </a:t>
            </a:r>
            <a:r>
              <a:rPr lang="ru-RU" dirty="0" err="1"/>
              <a:t>залучений</a:t>
            </a:r>
            <a:r>
              <a:rPr lang="ru-RU" dirty="0"/>
              <a:t> до </a:t>
            </a:r>
            <a:r>
              <a:rPr lang="ru-RU" dirty="0" err="1"/>
              <a:t>процесу</a:t>
            </a:r>
            <a:r>
              <a:rPr lang="ru-RU" dirty="0"/>
              <a:t> </a:t>
            </a:r>
            <a:r>
              <a:rPr lang="ru-RU" dirty="0" err="1"/>
              <a:t>регулювання</a:t>
            </a:r>
            <a:r>
              <a:rPr lang="ru-RU" dirty="0"/>
              <a:t>.</a:t>
            </a:r>
          </a:p>
          <a:p>
            <a:r>
              <a:rPr lang="ru-RU" dirty="0" err="1"/>
              <a:t>Державний</a:t>
            </a:r>
            <a:r>
              <a:rPr lang="ru-RU" dirty="0"/>
              <a:t> орган, для </a:t>
            </a:r>
            <a:r>
              <a:rPr lang="ru-RU" dirty="0" err="1"/>
              <a:t>якого</a:t>
            </a:r>
            <a:r>
              <a:rPr lang="ru-RU" dirty="0"/>
              <a:t> </a:t>
            </a:r>
            <a:r>
              <a:rPr lang="ru-RU" dirty="0" err="1"/>
              <a:t>здійснюється</a:t>
            </a:r>
            <a:r>
              <a:rPr lang="ru-RU" dirty="0"/>
              <a:t> </a:t>
            </a:r>
            <a:r>
              <a:rPr lang="ru-RU" dirty="0" err="1"/>
              <a:t>розрахунок</a:t>
            </a:r>
            <a:r>
              <a:rPr lang="ru-RU" dirty="0"/>
              <a:t> </a:t>
            </a:r>
            <a:r>
              <a:rPr lang="ru-RU" dirty="0" err="1"/>
              <a:t>вартості</a:t>
            </a:r>
            <a:r>
              <a:rPr lang="ru-RU" dirty="0"/>
              <a:t> </a:t>
            </a:r>
            <a:r>
              <a:rPr lang="ru-RU" dirty="0" err="1"/>
              <a:t>адміністрування</a:t>
            </a:r>
            <a:r>
              <a:rPr lang="ru-RU" dirty="0"/>
              <a:t> </a:t>
            </a:r>
            <a:r>
              <a:rPr lang="ru-RU" dirty="0" err="1"/>
              <a:t>регулювання</a:t>
            </a:r>
            <a:r>
              <a:rPr lang="ru-RU" dirty="0"/>
              <a:t>: ______________________________________________ </a:t>
            </a:r>
          </a:p>
          <a:p>
            <a:r>
              <a:rPr lang="ru-RU" dirty="0"/>
              <a:t>(СТОВПЧИКИ ТАБЛИЦІ):</a:t>
            </a:r>
          </a:p>
          <a:p>
            <a:pPr>
              <a:lnSpc>
                <a:spcPts val="2400"/>
              </a:lnSpc>
            </a:pPr>
            <a:r>
              <a:rPr lang="ru-RU" dirty="0" err="1">
                <a:solidFill>
                  <a:srgbClr val="C00000"/>
                </a:solidFill>
              </a:rPr>
              <a:t>Планові</a:t>
            </a:r>
            <a:r>
              <a:rPr lang="ru-RU" dirty="0"/>
              <a:t> </a:t>
            </a:r>
            <a:r>
              <a:rPr lang="ru-RU" dirty="0" err="1"/>
              <a:t>витрати</a:t>
            </a:r>
            <a:r>
              <a:rPr lang="ru-RU" dirty="0"/>
              <a:t> часу на процедуру</a:t>
            </a:r>
          </a:p>
          <a:p>
            <a:pPr>
              <a:lnSpc>
                <a:spcPts val="2400"/>
              </a:lnSpc>
            </a:pPr>
            <a:r>
              <a:rPr lang="ru-RU" dirty="0" err="1">
                <a:solidFill>
                  <a:srgbClr val="C00000"/>
                </a:solidFill>
              </a:rPr>
              <a:t>Вартість</a:t>
            </a:r>
            <a:r>
              <a:rPr lang="ru-RU" dirty="0">
                <a:solidFill>
                  <a:srgbClr val="C00000"/>
                </a:solidFill>
              </a:rPr>
              <a:t> часу </a:t>
            </a:r>
            <a:r>
              <a:rPr lang="ru-RU" dirty="0" err="1"/>
              <a:t>співробітника</a:t>
            </a:r>
            <a:r>
              <a:rPr lang="ru-RU" dirty="0"/>
              <a:t> органу </a:t>
            </a:r>
            <a:r>
              <a:rPr lang="ru-RU" dirty="0" err="1"/>
              <a:t>державної</a:t>
            </a:r>
            <a:r>
              <a:rPr lang="ru-RU" dirty="0"/>
              <a:t> </a:t>
            </a:r>
            <a:r>
              <a:rPr lang="ru-RU" dirty="0" err="1"/>
              <a:t>влади</a:t>
            </a:r>
            <a:r>
              <a:rPr lang="ru-RU" dirty="0"/>
              <a:t> </a:t>
            </a:r>
            <a:r>
              <a:rPr lang="ru-RU" dirty="0" err="1"/>
              <a:t>відповідної</a:t>
            </a:r>
            <a:r>
              <a:rPr lang="ru-RU" dirty="0"/>
              <a:t> </a:t>
            </a:r>
            <a:r>
              <a:rPr lang="ru-RU" dirty="0" err="1"/>
              <a:t>категорії</a:t>
            </a:r>
            <a:r>
              <a:rPr lang="ru-RU" dirty="0"/>
              <a:t> (</a:t>
            </a:r>
            <a:r>
              <a:rPr lang="ru-RU" dirty="0" err="1"/>
              <a:t>заробітна</a:t>
            </a:r>
            <a:r>
              <a:rPr lang="ru-RU" dirty="0"/>
              <a:t> плата)</a:t>
            </a:r>
          </a:p>
          <a:p>
            <a:pPr>
              <a:lnSpc>
                <a:spcPts val="2400"/>
              </a:lnSpc>
            </a:pPr>
            <a:r>
              <a:rPr lang="ru-RU" dirty="0" err="1">
                <a:solidFill>
                  <a:srgbClr val="C00000"/>
                </a:solidFill>
              </a:rPr>
              <a:t>Оцінка</a:t>
            </a:r>
            <a:r>
              <a:rPr lang="ru-RU" dirty="0">
                <a:solidFill>
                  <a:srgbClr val="C00000"/>
                </a:solidFill>
              </a:rPr>
              <a:t> </a:t>
            </a:r>
            <a:r>
              <a:rPr lang="ru-RU" dirty="0" err="1">
                <a:solidFill>
                  <a:srgbClr val="C00000"/>
                </a:solidFill>
              </a:rPr>
              <a:t>кількості</a:t>
            </a:r>
            <a:r>
              <a:rPr lang="ru-RU" dirty="0">
                <a:solidFill>
                  <a:srgbClr val="C00000"/>
                </a:solidFill>
              </a:rPr>
              <a:t> процедур</a:t>
            </a:r>
            <a:r>
              <a:rPr lang="ru-RU" dirty="0"/>
              <a:t> за </a:t>
            </a:r>
            <a:r>
              <a:rPr lang="ru-RU" dirty="0" err="1"/>
              <a:t>рік</a:t>
            </a:r>
            <a:r>
              <a:rPr lang="ru-RU" dirty="0"/>
              <a:t>, </a:t>
            </a:r>
            <a:r>
              <a:rPr lang="ru-RU" dirty="0" err="1"/>
              <a:t>що</a:t>
            </a:r>
            <a:r>
              <a:rPr lang="ru-RU" dirty="0"/>
              <a:t> </a:t>
            </a:r>
            <a:r>
              <a:rPr lang="ru-RU" dirty="0" err="1"/>
              <a:t>припадають</a:t>
            </a:r>
            <a:r>
              <a:rPr lang="ru-RU" dirty="0"/>
              <a:t> на одного </a:t>
            </a:r>
            <a:r>
              <a:rPr lang="ru-RU" dirty="0" err="1"/>
              <a:t>суб’єкта</a:t>
            </a:r>
            <a:endParaRPr lang="ru-RU" dirty="0"/>
          </a:p>
          <a:p>
            <a:pPr>
              <a:lnSpc>
                <a:spcPts val="2400"/>
              </a:lnSpc>
            </a:pPr>
            <a:r>
              <a:rPr lang="ru-RU" dirty="0" err="1">
                <a:solidFill>
                  <a:srgbClr val="C00000"/>
                </a:solidFill>
              </a:rPr>
              <a:t>Оцінка</a:t>
            </a:r>
            <a:r>
              <a:rPr lang="ru-RU" dirty="0">
                <a:solidFill>
                  <a:srgbClr val="C00000"/>
                </a:solidFill>
              </a:rPr>
              <a:t> </a:t>
            </a:r>
            <a:r>
              <a:rPr lang="ru-RU" dirty="0" err="1">
                <a:solidFill>
                  <a:srgbClr val="C00000"/>
                </a:solidFill>
              </a:rPr>
              <a:t>кількості</a:t>
            </a:r>
            <a:r>
              <a:rPr lang="ru-RU" dirty="0">
                <a:solidFill>
                  <a:srgbClr val="C00000"/>
                </a:solidFill>
              </a:rPr>
              <a:t>  </a:t>
            </a:r>
            <a:r>
              <a:rPr lang="ru-RU" dirty="0" err="1">
                <a:solidFill>
                  <a:srgbClr val="C00000"/>
                </a:solidFill>
              </a:rPr>
              <a:t>суб’єктів</a:t>
            </a:r>
            <a:r>
              <a:rPr lang="ru-RU" dirty="0"/>
              <a:t>, </a:t>
            </a:r>
            <a:r>
              <a:rPr lang="ru-RU" dirty="0" err="1"/>
              <a:t>що</a:t>
            </a:r>
            <a:r>
              <a:rPr lang="ru-RU" dirty="0"/>
              <a:t> </a:t>
            </a:r>
            <a:r>
              <a:rPr lang="ru-RU" dirty="0" err="1"/>
              <a:t>підпадають</a:t>
            </a:r>
            <a:r>
              <a:rPr lang="ru-RU" dirty="0"/>
              <a:t> </a:t>
            </a:r>
            <a:r>
              <a:rPr lang="ru-RU" dirty="0" err="1"/>
              <a:t>під</a:t>
            </a:r>
            <a:r>
              <a:rPr lang="ru-RU" dirty="0"/>
              <a:t> </a:t>
            </a:r>
            <a:r>
              <a:rPr lang="ru-RU" dirty="0" err="1"/>
              <a:t>дію</a:t>
            </a:r>
            <a:r>
              <a:rPr lang="ru-RU" dirty="0"/>
              <a:t> </a:t>
            </a:r>
            <a:r>
              <a:rPr lang="ru-RU" dirty="0" err="1"/>
              <a:t>процедури</a:t>
            </a:r>
            <a:r>
              <a:rPr lang="ru-RU" dirty="0"/>
              <a:t> </a:t>
            </a:r>
            <a:r>
              <a:rPr lang="ru-RU" dirty="0" err="1"/>
              <a:t>регулювання</a:t>
            </a:r>
            <a:endParaRPr lang="ru-RU" dirty="0"/>
          </a:p>
          <a:p>
            <a:pPr>
              <a:lnSpc>
                <a:spcPts val="2400"/>
              </a:lnSpc>
            </a:pPr>
            <a:r>
              <a:rPr lang="ru-RU" dirty="0" err="1">
                <a:solidFill>
                  <a:srgbClr val="C00000"/>
                </a:solidFill>
              </a:rPr>
              <a:t>Витрати</a:t>
            </a:r>
            <a:r>
              <a:rPr lang="ru-RU" dirty="0"/>
              <a:t> на </a:t>
            </a:r>
            <a:r>
              <a:rPr lang="ru-RU" dirty="0" err="1"/>
              <a:t>адміністрування</a:t>
            </a:r>
            <a:r>
              <a:rPr lang="ru-RU" dirty="0"/>
              <a:t> </a:t>
            </a:r>
            <a:r>
              <a:rPr lang="ru-RU" dirty="0" err="1"/>
              <a:t>регулювання</a:t>
            </a:r>
            <a:r>
              <a:rPr lang="ru-RU" dirty="0"/>
              <a:t>* (за </a:t>
            </a:r>
            <a:r>
              <a:rPr lang="ru-RU" dirty="0" err="1"/>
              <a:t>рік</a:t>
            </a:r>
            <a:r>
              <a:rPr lang="ru-RU" dirty="0"/>
              <a:t>), </a:t>
            </a:r>
            <a:r>
              <a:rPr lang="ru-RU" dirty="0" err="1"/>
              <a:t>гривень</a:t>
            </a:r>
            <a:endParaRPr lang="ru-RU" dirty="0"/>
          </a:p>
          <a:p>
            <a:endParaRPr lang="ru-RU" sz="1000" dirty="0"/>
          </a:p>
          <a:p>
            <a:r>
              <a:rPr lang="ru-RU" sz="1600" i="1" dirty="0"/>
              <a:t>* </a:t>
            </a:r>
            <a:r>
              <a:rPr lang="ru-RU" sz="1600" i="1" dirty="0" err="1"/>
              <a:t>Вартість</a:t>
            </a:r>
            <a:r>
              <a:rPr lang="ru-RU" sz="1600" i="1" dirty="0"/>
              <a:t> </a:t>
            </a:r>
            <a:r>
              <a:rPr lang="ru-RU" sz="1600" i="1" dirty="0" err="1"/>
              <a:t>витрат</a:t>
            </a:r>
            <a:r>
              <a:rPr lang="ru-RU" sz="1600" i="1" dirty="0"/>
              <a:t>, </a:t>
            </a:r>
            <a:r>
              <a:rPr lang="ru-RU" sz="1600" i="1" dirty="0" err="1"/>
              <a:t>пов’язаних</a:t>
            </a:r>
            <a:r>
              <a:rPr lang="ru-RU" sz="1600" i="1" dirty="0"/>
              <a:t> </a:t>
            </a:r>
            <a:r>
              <a:rPr lang="ru-RU" sz="1600" i="1" dirty="0" err="1"/>
              <a:t>з</a:t>
            </a:r>
            <a:r>
              <a:rPr lang="ru-RU" sz="1600" i="1" dirty="0"/>
              <a:t> </a:t>
            </a:r>
            <a:r>
              <a:rPr lang="ru-RU" sz="1600" i="1" dirty="0" err="1"/>
              <a:t>адмініструванням</a:t>
            </a:r>
            <a:r>
              <a:rPr lang="ru-RU" sz="1600" i="1" dirty="0"/>
              <a:t> </a:t>
            </a:r>
            <a:r>
              <a:rPr lang="ru-RU" sz="1600" i="1" dirty="0" err="1"/>
              <a:t>процесу</a:t>
            </a:r>
            <a:r>
              <a:rPr lang="ru-RU" sz="1600" i="1" dirty="0"/>
              <a:t> </a:t>
            </a:r>
            <a:r>
              <a:rPr lang="ru-RU" sz="1600" i="1" dirty="0" err="1"/>
              <a:t>регулювання</a:t>
            </a:r>
            <a:r>
              <a:rPr lang="ru-RU" sz="1600" i="1" dirty="0"/>
              <a:t> </a:t>
            </a:r>
            <a:r>
              <a:rPr lang="ru-RU" sz="1600" i="1" dirty="0" err="1"/>
              <a:t>державними</a:t>
            </a:r>
            <a:r>
              <a:rPr lang="ru-RU" sz="1600" i="1" dirty="0"/>
              <a:t> органами, </a:t>
            </a:r>
            <a:r>
              <a:rPr lang="ru-RU" sz="1600" i="1" dirty="0" err="1"/>
              <a:t>визначається</a:t>
            </a:r>
            <a:r>
              <a:rPr lang="ru-RU" sz="1600" i="1" dirty="0"/>
              <a:t> шляхом </a:t>
            </a:r>
            <a:r>
              <a:rPr lang="ru-RU" sz="1600" i="1" dirty="0" err="1"/>
              <a:t>множення</a:t>
            </a:r>
            <a:r>
              <a:rPr lang="ru-RU" sz="1600" i="1" dirty="0"/>
              <a:t> </a:t>
            </a:r>
            <a:r>
              <a:rPr lang="ru-RU" sz="1600" i="1" dirty="0" err="1"/>
              <a:t>фактичних</a:t>
            </a:r>
            <a:r>
              <a:rPr lang="ru-RU" sz="1600" i="1" dirty="0"/>
              <a:t> </a:t>
            </a:r>
            <a:r>
              <a:rPr lang="ru-RU" sz="1600" i="1" dirty="0" err="1"/>
              <a:t>витрат</a:t>
            </a:r>
            <a:r>
              <a:rPr lang="ru-RU" sz="1600" i="1" dirty="0"/>
              <a:t> часу персоналу на </a:t>
            </a:r>
            <a:r>
              <a:rPr lang="ru-RU" sz="1600" i="1" dirty="0" err="1"/>
              <a:t>заробітну</a:t>
            </a:r>
            <a:r>
              <a:rPr lang="ru-RU" sz="1600" i="1" dirty="0"/>
              <a:t> плату </a:t>
            </a:r>
            <a:r>
              <a:rPr lang="ru-RU" sz="1600" i="1" dirty="0" err="1"/>
              <a:t>спеціаліста</a:t>
            </a:r>
            <a:r>
              <a:rPr lang="ru-RU" sz="1600" i="1" dirty="0"/>
              <a:t> </a:t>
            </a:r>
            <a:r>
              <a:rPr lang="ru-RU" sz="1600" i="1" dirty="0" err="1"/>
              <a:t>відповідної</a:t>
            </a:r>
            <a:r>
              <a:rPr lang="ru-RU" sz="1600" i="1" dirty="0"/>
              <a:t> </a:t>
            </a:r>
            <a:r>
              <a:rPr lang="ru-RU" sz="1600" i="1" dirty="0" err="1"/>
              <a:t>кваліфікації</a:t>
            </a:r>
            <a:r>
              <a:rPr lang="ru-RU" sz="1600" i="1" dirty="0"/>
              <a:t> та на </a:t>
            </a:r>
            <a:r>
              <a:rPr lang="ru-RU" sz="1600" i="1" dirty="0" err="1"/>
              <a:t>кількість</a:t>
            </a:r>
            <a:r>
              <a:rPr lang="ru-RU" sz="1600" i="1" dirty="0"/>
              <a:t> </a:t>
            </a:r>
            <a:r>
              <a:rPr lang="ru-RU" sz="1600" i="1" dirty="0" err="1"/>
              <a:t>суб’єктів</a:t>
            </a:r>
            <a:r>
              <a:rPr lang="ru-RU" sz="1600" i="1" dirty="0"/>
              <a:t>, </a:t>
            </a:r>
            <a:r>
              <a:rPr lang="ru-RU" sz="1600" i="1" dirty="0" err="1"/>
              <a:t>що</a:t>
            </a:r>
            <a:r>
              <a:rPr lang="ru-RU" sz="1600" i="1" dirty="0"/>
              <a:t> </a:t>
            </a:r>
            <a:r>
              <a:rPr lang="ru-RU" sz="1600" i="1" dirty="0" err="1"/>
              <a:t>підпадають</a:t>
            </a:r>
            <a:r>
              <a:rPr lang="ru-RU" sz="1600" i="1" dirty="0"/>
              <a:t> </a:t>
            </a:r>
            <a:r>
              <a:rPr lang="ru-RU" sz="1600" i="1" dirty="0" err="1"/>
              <a:t>під</a:t>
            </a:r>
            <a:r>
              <a:rPr lang="ru-RU" sz="1600" i="1" dirty="0"/>
              <a:t> </a:t>
            </a:r>
            <a:r>
              <a:rPr lang="ru-RU" sz="1600" i="1" dirty="0" err="1"/>
              <a:t>дію</a:t>
            </a:r>
            <a:r>
              <a:rPr lang="ru-RU" sz="1600" i="1" dirty="0"/>
              <a:t> </a:t>
            </a:r>
            <a:r>
              <a:rPr lang="ru-RU" sz="1600" i="1" dirty="0" err="1"/>
              <a:t>процедури</a:t>
            </a:r>
            <a:r>
              <a:rPr lang="ru-RU" sz="1600" i="1" dirty="0"/>
              <a:t> </a:t>
            </a:r>
            <a:r>
              <a:rPr lang="ru-RU" sz="1600" i="1" dirty="0" err="1"/>
              <a:t>регулювання</a:t>
            </a:r>
            <a:r>
              <a:rPr lang="ru-RU" sz="1600" i="1" dirty="0"/>
              <a:t>, та на </a:t>
            </a:r>
            <a:r>
              <a:rPr lang="ru-RU" sz="1600" i="1" dirty="0" err="1"/>
              <a:t>кількість</a:t>
            </a:r>
            <a:r>
              <a:rPr lang="ru-RU" sz="1600" i="1" dirty="0"/>
              <a:t> процедур за </a:t>
            </a:r>
            <a:r>
              <a:rPr lang="ru-RU" sz="1600" i="1" dirty="0" err="1"/>
              <a:t>рік</a:t>
            </a:r>
            <a:r>
              <a:rPr lang="ru-RU" sz="1600" i="1" dirty="0"/>
              <a:t>.</a:t>
            </a:r>
            <a:endParaRPr lang="en-US" sz="1600" i="1" dirty="0"/>
          </a:p>
        </p:txBody>
      </p:sp>
    </p:spTree>
  </p:cSld>
  <p:clrMapOvr>
    <a:masterClrMapping/>
  </p:clrMapOvr>
  <p:transition spd="slow">
    <p:cover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49</a:t>
            </a:fld>
            <a:endParaRPr lang="en-US"/>
          </a:p>
        </p:txBody>
      </p:sp>
      <p:sp>
        <p:nvSpPr>
          <p:cNvPr id="7" name="TextBox 6"/>
          <p:cNvSpPr txBox="1"/>
          <p:nvPr/>
        </p:nvSpPr>
        <p:spPr>
          <a:xfrm>
            <a:off x="228600" y="1143000"/>
            <a:ext cx="8915400" cy="5032147"/>
          </a:xfrm>
          <a:prstGeom prst="rect">
            <a:avLst/>
          </a:prstGeom>
          <a:noFill/>
        </p:spPr>
        <p:txBody>
          <a:bodyPr wrap="square" rtlCol="0">
            <a:spAutoFit/>
          </a:bodyPr>
          <a:lstStyle/>
          <a:p>
            <a:r>
              <a:rPr lang="ru-RU" b="1" dirty="0"/>
              <a:t>(3) </a:t>
            </a:r>
            <a:r>
              <a:rPr lang="ru-RU" b="1" dirty="0" err="1"/>
              <a:t>Бюджетні</a:t>
            </a:r>
            <a:r>
              <a:rPr lang="ru-RU" b="1" dirty="0"/>
              <a:t> </a:t>
            </a:r>
            <a:r>
              <a:rPr lang="ru-RU" b="1" dirty="0" err="1"/>
              <a:t>витрати</a:t>
            </a:r>
            <a:r>
              <a:rPr lang="ru-RU" b="1" dirty="0"/>
              <a:t> на </a:t>
            </a:r>
            <a:r>
              <a:rPr lang="ru-RU" b="1" dirty="0" err="1"/>
              <a:t>адміністрування</a:t>
            </a:r>
            <a:r>
              <a:rPr lang="ru-RU" b="1" dirty="0"/>
              <a:t> </a:t>
            </a:r>
            <a:r>
              <a:rPr lang="ru-RU" b="1" dirty="0" err="1"/>
              <a:t>регулювання</a:t>
            </a:r>
            <a:r>
              <a:rPr lang="ru-RU" b="1" dirty="0"/>
              <a:t> </a:t>
            </a:r>
            <a:r>
              <a:rPr lang="ru-RU" b="1" dirty="0" err="1"/>
              <a:t>суб’єктів</a:t>
            </a:r>
            <a:r>
              <a:rPr lang="ru-RU" b="1" dirty="0"/>
              <a:t> малого </a:t>
            </a:r>
            <a:r>
              <a:rPr lang="ru-RU" b="1" dirty="0" err="1"/>
              <a:t>підприємництва</a:t>
            </a:r>
            <a:r>
              <a:rPr lang="ru-RU" b="1" dirty="0"/>
              <a:t> (2- рядки таблиц</a:t>
            </a:r>
            <a:r>
              <a:rPr lang="uk-UA" b="1" dirty="0"/>
              <a:t>і) - УПРАВЛІНСЬКІ ПРОЦЕСИ</a:t>
            </a:r>
          </a:p>
          <a:p>
            <a:endParaRPr lang="ru-RU" sz="1000" b="1" dirty="0"/>
          </a:p>
          <a:p>
            <a:r>
              <a:rPr lang="ru-RU" dirty="0">
                <a:solidFill>
                  <a:schemeClr val="tx2">
                    <a:lumMod val="75000"/>
                  </a:schemeClr>
                </a:solidFill>
              </a:rPr>
              <a:t>Процедура </a:t>
            </a:r>
            <a:r>
              <a:rPr lang="ru-RU" dirty="0" err="1">
                <a:solidFill>
                  <a:schemeClr val="tx2">
                    <a:lumMod val="75000"/>
                  </a:schemeClr>
                </a:solidFill>
              </a:rPr>
              <a:t>регулювання</a:t>
            </a:r>
            <a:r>
              <a:rPr lang="ru-RU" dirty="0">
                <a:solidFill>
                  <a:schemeClr val="tx2">
                    <a:lumMod val="75000"/>
                  </a:schemeClr>
                </a:solidFill>
              </a:rPr>
              <a:t> </a:t>
            </a:r>
            <a:r>
              <a:rPr lang="ru-RU" dirty="0" err="1">
                <a:solidFill>
                  <a:schemeClr val="tx2">
                    <a:lumMod val="75000"/>
                  </a:schemeClr>
                </a:solidFill>
              </a:rPr>
              <a:t>суб’єктів</a:t>
            </a:r>
            <a:r>
              <a:rPr lang="ru-RU" dirty="0">
                <a:solidFill>
                  <a:schemeClr val="tx2">
                    <a:lumMod val="75000"/>
                  </a:schemeClr>
                </a:solidFill>
              </a:rPr>
              <a:t> малого </a:t>
            </a:r>
            <a:r>
              <a:rPr lang="ru-RU" dirty="0" err="1">
                <a:solidFill>
                  <a:schemeClr val="tx2">
                    <a:lumMod val="75000"/>
                  </a:schemeClr>
                </a:solidFill>
              </a:rPr>
              <a:t>підприємництва</a:t>
            </a:r>
            <a:r>
              <a:rPr lang="ru-RU" dirty="0">
                <a:solidFill>
                  <a:schemeClr val="tx2">
                    <a:lumMod val="75000"/>
                  </a:schemeClr>
                </a:solidFill>
              </a:rPr>
              <a:t> (</a:t>
            </a:r>
            <a:r>
              <a:rPr lang="ru-RU" dirty="0" err="1">
                <a:solidFill>
                  <a:schemeClr val="tx2">
                    <a:lumMod val="75000"/>
                  </a:schemeClr>
                </a:solidFill>
              </a:rPr>
              <a:t>розрахунок</a:t>
            </a:r>
            <a:r>
              <a:rPr lang="ru-RU" dirty="0">
                <a:solidFill>
                  <a:schemeClr val="tx2">
                    <a:lumMod val="75000"/>
                  </a:schemeClr>
                </a:solidFill>
              </a:rPr>
              <a:t> на одного типового </a:t>
            </a:r>
            <a:r>
              <a:rPr lang="ru-RU" dirty="0" err="1">
                <a:solidFill>
                  <a:schemeClr val="tx2">
                    <a:lumMod val="75000"/>
                  </a:schemeClr>
                </a:solidFill>
              </a:rPr>
              <a:t>суб’єкта</a:t>
            </a:r>
            <a:r>
              <a:rPr lang="ru-RU" dirty="0">
                <a:solidFill>
                  <a:schemeClr val="tx2">
                    <a:lumMod val="75000"/>
                  </a:schemeClr>
                </a:solidFill>
              </a:rPr>
              <a:t> </a:t>
            </a:r>
            <a:r>
              <a:rPr lang="ru-RU" dirty="0" err="1">
                <a:solidFill>
                  <a:schemeClr val="tx2">
                    <a:lumMod val="75000"/>
                  </a:schemeClr>
                </a:solidFill>
              </a:rPr>
              <a:t>господарювання</a:t>
            </a:r>
            <a:r>
              <a:rPr lang="ru-RU" dirty="0">
                <a:solidFill>
                  <a:schemeClr val="tx2">
                    <a:lumMod val="75000"/>
                  </a:schemeClr>
                </a:solidFill>
              </a:rPr>
              <a:t> малого </a:t>
            </a:r>
            <a:r>
              <a:rPr lang="ru-RU" dirty="0" err="1">
                <a:solidFill>
                  <a:schemeClr val="tx2">
                    <a:lumMod val="75000"/>
                  </a:schemeClr>
                </a:solidFill>
              </a:rPr>
              <a:t>підприємництва</a:t>
            </a:r>
            <a:r>
              <a:rPr lang="ru-RU" dirty="0">
                <a:solidFill>
                  <a:schemeClr val="tx2">
                    <a:lumMod val="75000"/>
                  </a:schemeClr>
                </a:solidFill>
              </a:rPr>
              <a:t> - за потреби </a:t>
            </a:r>
            <a:r>
              <a:rPr lang="ru-RU" dirty="0" err="1">
                <a:solidFill>
                  <a:schemeClr val="tx2">
                    <a:lumMod val="75000"/>
                  </a:schemeClr>
                </a:solidFill>
              </a:rPr>
              <a:t>окремо</a:t>
            </a:r>
            <a:r>
              <a:rPr lang="ru-RU" dirty="0">
                <a:solidFill>
                  <a:schemeClr val="tx2">
                    <a:lumMod val="75000"/>
                  </a:schemeClr>
                </a:solidFill>
              </a:rPr>
              <a:t> для </a:t>
            </a:r>
            <a:r>
              <a:rPr lang="ru-RU" dirty="0" err="1">
                <a:solidFill>
                  <a:schemeClr val="tx2">
                    <a:lumMod val="75000"/>
                  </a:schemeClr>
                </a:solidFill>
              </a:rPr>
              <a:t>суб’єктів</a:t>
            </a:r>
            <a:r>
              <a:rPr lang="ru-RU" dirty="0">
                <a:solidFill>
                  <a:schemeClr val="tx2">
                    <a:lumMod val="75000"/>
                  </a:schemeClr>
                </a:solidFill>
              </a:rPr>
              <a:t> малого та </a:t>
            </a:r>
            <a:r>
              <a:rPr lang="ru-RU" dirty="0" err="1">
                <a:solidFill>
                  <a:schemeClr val="tx2">
                    <a:lumMod val="75000"/>
                  </a:schemeClr>
                </a:solidFill>
              </a:rPr>
              <a:t>мікро-підприємництв</a:t>
            </a:r>
            <a:r>
              <a:rPr lang="ru-RU" dirty="0">
                <a:solidFill>
                  <a:schemeClr val="tx2">
                    <a:lumMod val="75000"/>
                  </a:schemeClr>
                </a:solidFill>
              </a:rPr>
              <a:t>)</a:t>
            </a:r>
          </a:p>
          <a:p>
            <a:pPr>
              <a:spcBef>
                <a:spcPts val="300"/>
              </a:spcBef>
              <a:spcAft>
                <a:spcPts val="300"/>
              </a:spcAft>
            </a:pPr>
            <a:r>
              <a:rPr lang="ru-RU" dirty="0">
                <a:solidFill>
                  <a:schemeClr val="tx1">
                    <a:lumMod val="75000"/>
                  </a:schemeClr>
                </a:solidFill>
              </a:rPr>
              <a:t>(РЯДКИ ТАБЛИЦІ):</a:t>
            </a:r>
          </a:p>
          <a:p>
            <a:r>
              <a:rPr lang="ru-RU" dirty="0"/>
              <a:t>1. </a:t>
            </a:r>
            <a:r>
              <a:rPr lang="ru-RU" dirty="0" err="1">
                <a:solidFill>
                  <a:srgbClr val="FF0000"/>
                </a:solidFill>
              </a:rPr>
              <a:t>Облік</a:t>
            </a:r>
            <a:r>
              <a:rPr lang="ru-RU" dirty="0"/>
              <a:t> </a:t>
            </a:r>
            <a:r>
              <a:rPr lang="ru-RU" dirty="0" err="1"/>
              <a:t>суб’єкта</a:t>
            </a:r>
            <a:r>
              <a:rPr lang="ru-RU" dirty="0"/>
              <a:t> </a:t>
            </a:r>
            <a:r>
              <a:rPr lang="ru-RU" dirty="0" err="1"/>
              <a:t>господарювання</a:t>
            </a:r>
            <a:r>
              <a:rPr lang="ru-RU" dirty="0"/>
              <a:t>, </a:t>
            </a:r>
            <a:r>
              <a:rPr lang="ru-RU" dirty="0" err="1"/>
              <a:t>що</a:t>
            </a:r>
            <a:r>
              <a:rPr lang="ru-RU" dirty="0"/>
              <a:t> </a:t>
            </a:r>
            <a:r>
              <a:rPr lang="ru-RU" dirty="0" err="1"/>
              <a:t>перебуває</a:t>
            </a:r>
            <a:r>
              <a:rPr lang="ru-RU" dirty="0"/>
              <a:t> у </a:t>
            </a:r>
            <a:r>
              <a:rPr lang="ru-RU" dirty="0" err="1"/>
              <a:t>сфері</a:t>
            </a:r>
            <a:r>
              <a:rPr lang="ru-RU" dirty="0"/>
              <a:t> </a:t>
            </a:r>
            <a:r>
              <a:rPr lang="ru-RU" dirty="0" err="1"/>
              <a:t>регулювання</a:t>
            </a:r>
            <a:endParaRPr lang="ru-RU" dirty="0"/>
          </a:p>
          <a:p>
            <a:r>
              <a:rPr lang="ru-RU" dirty="0"/>
              <a:t>2. </a:t>
            </a:r>
            <a:r>
              <a:rPr lang="ru-RU" dirty="0" err="1">
                <a:solidFill>
                  <a:srgbClr val="FF0000"/>
                </a:solidFill>
              </a:rPr>
              <a:t>Поточний</a:t>
            </a:r>
            <a:r>
              <a:rPr lang="ru-RU" dirty="0">
                <a:solidFill>
                  <a:srgbClr val="FF0000"/>
                </a:solidFill>
              </a:rPr>
              <a:t> контроль </a:t>
            </a:r>
            <a:r>
              <a:rPr lang="ru-RU" dirty="0"/>
              <a:t>за </a:t>
            </a:r>
            <a:r>
              <a:rPr lang="ru-RU" dirty="0" err="1"/>
              <a:t>суб’єктом</a:t>
            </a:r>
            <a:r>
              <a:rPr lang="ru-RU" dirty="0"/>
              <a:t> </a:t>
            </a:r>
            <a:r>
              <a:rPr lang="ru-RU" dirty="0" err="1"/>
              <a:t>господарювання</a:t>
            </a:r>
            <a:r>
              <a:rPr lang="ru-RU" dirty="0"/>
              <a:t>, </a:t>
            </a:r>
            <a:r>
              <a:rPr lang="ru-RU" dirty="0" err="1"/>
              <a:t>що</a:t>
            </a:r>
            <a:r>
              <a:rPr lang="ru-RU" dirty="0"/>
              <a:t> </a:t>
            </a:r>
            <a:r>
              <a:rPr lang="ru-RU" dirty="0" err="1"/>
              <a:t>перебуває</a:t>
            </a:r>
            <a:r>
              <a:rPr lang="ru-RU" dirty="0"/>
              <a:t> у </a:t>
            </a:r>
            <a:r>
              <a:rPr lang="ru-RU" dirty="0" err="1"/>
              <a:t>сфері</a:t>
            </a:r>
            <a:r>
              <a:rPr lang="ru-RU" dirty="0"/>
              <a:t> </a:t>
            </a:r>
            <a:r>
              <a:rPr lang="ru-RU" dirty="0" err="1"/>
              <a:t>регулювання</a:t>
            </a:r>
            <a:r>
              <a:rPr lang="ru-RU" dirty="0"/>
              <a:t>, </a:t>
            </a:r>
            <a:r>
              <a:rPr lang="ru-RU" dirty="0" err="1"/>
              <a:t>у</a:t>
            </a:r>
            <a:r>
              <a:rPr lang="ru-RU" dirty="0"/>
              <a:t> тому </a:t>
            </a:r>
            <a:r>
              <a:rPr lang="ru-RU" dirty="0" err="1"/>
              <a:t>числі</a:t>
            </a:r>
            <a:r>
              <a:rPr lang="ru-RU" dirty="0"/>
              <a:t>: </a:t>
            </a:r>
            <a:r>
              <a:rPr lang="ru-RU" dirty="0" err="1"/>
              <a:t>камеральні</a:t>
            </a:r>
            <a:r>
              <a:rPr lang="ru-RU" dirty="0"/>
              <a:t>, </a:t>
            </a:r>
            <a:r>
              <a:rPr lang="ru-RU" dirty="0" err="1"/>
              <a:t>виїзні</a:t>
            </a:r>
            <a:endParaRPr lang="ru-RU" dirty="0"/>
          </a:p>
          <a:p>
            <a:r>
              <a:rPr lang="ru-RU" dirty="0"/>
              <a:t>3. </a:t>
            </a:r>
            <a:r>
              <a:rPr lang="ru-RU" dirty="0" err="1"/>
              <a:t>Підготовка</a:t>
            </a:r>
            <a:r>
              <a:rPr lang="ru-RU" dirty="0"/>
              <a:t>, </a:t>
            </a:r>
            <a:r>
              <a:rPr lang="ru-RU" dirty="0" err="1"/>
              <a:t>затвердження</a:t>
            </a:r>
            <a:r>
              <a:rPr lang="ru-RU" dirty="0"/>
              <a:t> та </a:t>
            </a:r>
            <a:r>
              <a:rPr lang="ru-RU" dirty="0" err="1"/>
              <a:t>опрацювання</a:t>
            </a:r>
            <a:r>
              <a:rPr lang="ru-RU" dirty="0"/>
              <a:t> </a:t>
            </a:r>
            <a:r>
              <a:rPr lang="ru-RU" dirty="0">
                <a:solidFill>
                  <a:srgbClr val="FF0000"/>
                </a:solidFill>
              </a:rPr>
              <a:t>одного </a:t>
            </a:r>
            <a:r>
              <a:rPr lang="ru-RU" dirty="0" err="1">
                <a:solidFill>
                  <a:srgbClr val="FF0000"/>
                </a:solidFill>
              </a:rPr>
              <a:t>окремого</a:t>
            </a:r>
            <a:r>
              <a:rPr lang="ru-RU" dirty="0">
                <a:solidFill>
                  <a:srgbClr val="FF0000"/>
                </a:solidFill>
              </a:rPr>
              <a:t> акта про </a:t>
            </a:r>
            <a:r>
              <a:rPr lang="ru-RU" dirty="0" err="1">
                <a:solidFill>
                  <a:srgbClr val="FF0000"/>
                </a:solidFill>
              </a:rPr>
              <a:t>порушення</a:t>
            </a:r>
            <a:r>
              <a:rPr lang="ru-RU" dirty="0"/>
              <a:t> </a:t>
            </a:r>
            <a:r>
              <a:rPr lang="ru-RU" dirty="0" err="1"/>
              <a:t>вимог</a:t>
            </a:r>
            <a:r>
              <a:rPr lang="ru-RU" dirty="0"/>
              <a:t> </a:t>
            </a:r>
            <a:r>
              <a:rPr lang="ru-RU" dirty="0" err="1"/>
              <a:t>регулювання</a:t>
            </a:r>
            <a:endParaRPr lang="ru-RU" dirty="0"/>
          </a:p>
          <a:p>
            <a:r>
              <a:rPr lang="ru-RU" dirty="0"/>
              <a:t>4. </a:t>
            </a:r>
            <a:r>
              <a:rPr lang="ru-RU" dirty="0" err="1">
                <a:solidFill>
                  <a:srgbClr val="FF0000"/>
                </a:solidFill>
              </a:rPr>
              <a:t>Реалізація</a:t>
            </a:r>
            <a:r>
              <a:rPr lang="ru-RU" dirty="0">
                <a:solidFill>
                  <a:srgbClr val="FF0000"/>
                </a:solidFill>
              </a:rPr>
              <a:t> одного </a:t>
            </a:r>
            <a:r>
              <a:rPr lang="ru-RU" dirty="0" err="1">
                <a:solidFill>
                  <a:srgbClr val="FF0000"/>
                </a:solidFill>
              </a:rPr>
              <a:t>окремого</a:t>
            </a:r>
            <a:r>
              <a:rPr lang="ru-RU" dirty="0">
                <a:solidFill>
                  <a:srgbClr val="FF0000"/>
                </a:solidFill>
              </a:rPr>
              <a:t> </a:t>
            </a:r>
            <a:r>
              <a:rPr lang="ru-RU" dirty="0" err="1">
                <a:solidFill>
                  <a:srgbClr val="FF0000"/>
                </a:solidFill>
              </a:rPr>
              <a:t>рішення</a:t>
            </a:r>
            <a:r>
              <a:rPr lang="ru-RU" dirty="0">
                <a:solidFill>
                  <a:srgbClr val="FF0000"/>
                </a:solidFill>
              </a:rPr>
              <a:t> </a:t>
            </a:r>
            <a:r>
              <a:rPr lang="ru-RU" dirty="0" err="1"/>
              <a:t>щодо</a:t>
            </a:r>
            <a:r>
              <a:rPr lang="ru-RU" dirty="0"/>
              <a:t> </a:t>
            </a:r>
            <a:r>
              <a:rPr lang="ru-RU" dirty="0" err="1"/>
              <a:t>порушення</a:t>
            </a:r>
            <a:r>
              <a:rPr lang="ru-RU" dirty="0"/>
              <a:t> </a:t>
            </a:r>
            <a:r>
              <a:rPr lang="ru-RU" dirty="0" err="1"/>
              <a:t>вимог</a:t>
            </a:r>
            <a:r>
              <a:rPr lang="ru-RU" dirty="0"/>
              <a:t> </a:t>
            </a:r>
            <a:r>
              <a:rPr lang="ru-RU" dirty="0" err="1"/>
              <a:t>регулювання</a:t>
            </a:r>
            <a:endParaRPr lang="ru-RU" dirty="0"/>
          </a:p>
          <a:p>
            <a:r>
              <a:rPr lang="ru-RU" dirty="0"/>
              <a:t>5. </a:t>
            </a:r>
            <a:r>
              <a:rPr lang="ru-RU" dirty="0" err="1">
                <a:solidFill>
                  <a:srgbClr val="FF0000"/>
                </a:solidFill>
              </a:rPr>
              <a:t>Оскарження</a:t>
            </a:r>
            <a:r>
              <a:rPr lang="ru-RU" dirty="0"/>
              <a:t> одного </a:t>
            </a:r>
            <a:r>
              <a:rPr lang="ru-RU" dirty="0" err="1"/>
              <a:t>окремого</a:t>
            </a:r>
            <a:r>
              <a:rPr lang="ru-RU" dirty="0"/>
              <a:t> </a:t>
            </a:r>
            <a:r>
              <a:rPr lang="ru-RU" dirty="0" err="1"/>
              <a:t>рішення</a:t>
            </a:r>
            <a:r>
              <a:rPr lang="ru-RU" dirty="0"/>
              <a:t> </a:t>
            </a:r>
            <a:r>
              <a:rPr lang="ru-RU" dirty="0" err="1"/>
              <a:t>суб’єктами</a:t>
            </a:r>
            <a:r>
              <a:rPr lang="ru-RU" dirty="0"/>
              <a:t> </a:t>
            </a:r>
            <a:r>
              <a:rPr lang="ru-RU" dirty="0" err="1"/>
              <a:t>господарювання</a:t>
            </a:r>
            <a:endParaRPr lang="ru-RU" dirty="0"/>
          </a:p>
          <a:p>
            <a:r>
              <a:rPr lang="ru-RU" dirty="0"/>
              <a:t>6. </a:t>
            </a:r>
            <a:r>
              <a:rPr lang="ru-RU" dirty="0" err="1">
                <a:solidFill>
                  <a:srgbClr val="FF0000"/>
                </a:solidFill>
              </a:rPr>
              <a:t>Підготовка</a:t>
            </a:r>
            <a:r>
              <a:rPr lang="ru-RU" dirty="0"/>
              <a:t> </a:t>
            </a:r>
            <a:r>
              <a:rPr lang="ru-RU" dirty="0" err="1"/>
              <a:t>звітності</a:t>
            </a:r>
            <a:r>
              <a:rPr lang="ru-RU" dirty="0"/>
              <a:t> за результатами </a:t>
            </a:r>
            <a:r>
              <a:rPr lang="ru-RU" dirty="0" err="1"/>
              <a:t>регулювання</a:t>
            </a:r>
            <a:endParaRPr lang="ru-RU" dirty="0"/>
          </a:p>
          <a:p>
            <a:r>
              <a:rPr lang="ru-RU" dirty="0"/>
              <a:t>7. </a:t>
            </a:r>
            <a:r>
              <a:rPr lang="ru-RU" dirty="0" err="1">
                <a:solidFill>
                  <a:srgbClr val="FF0000"/>
                </a:solidFill>
              </a:rPr>
              <a:t>Інші</a:t>
            </a:r>
            <a:r>
              <a:rPr lang="ru-RU" dirty="0"/>
              <a:t> </a:t>
            </a:r>
            <a:r>
              <a:rPr lang="ru-RU" dirty="0" err="1"/>
              <a:t>адміністративні</a:t>
            </a:r>
            <a:r>
              <a:rPr lang="ru-RU" dirty="0"/>
              <a:t> </a:t>
            </a:r>
            <a:r>
              <a:rPr lang="ru-RU" dirty="0" err="1"/>
              <a:t>процедури</a:t>
            </a:r>
            <a:r>
              <a:rPr lang="ru-RU" dirty="0"/>
              <a:t> (</a:t>
            </a:r>
            <a:r>
              <a:rPr lang="ru-RU" dirty="0" err="1"/>
              <a:t>уточнити</a:t>
            </a:r>
            <a:r>
              <a:rPr lang="ru-RU" dirty="0"/>
              <a:t>): </a:t>
            </a:r>
          </a:p>
          <a:p>
            <a:r>
              <a:rPr lang="ru-RU" dirty="0"/>
              <a:t>Разом за </a:t>
            </a:r>
            <a:r>
              <a:rPr lang="ru-RU" dirty="0" err="1"/>
              <a:t>рік</a:t>
            </a:r>
            <a:endParaRPr lang="ru-RU" dirty="0"/>
          </a:p>
          <a:p>
            <a:r>
              <a:rPr lang="ru-RU" dirty="0" err="1"/>
              <a:t>Сумарно</a:t>
            </a:r>
            <a:r>
              <a:rPr lang="ru-RU" dirty="0"/>
              <a:t> за </a:t>
            </a:r>
            <a:r>
              <a:rPr lang="ru-RU" dirty="0" err="1"/>
              <a:t>п’ять</a:t>
            </a:r>
            <a:r>
              <a:rPr lang="ru-RU" dirty="0"/>
              <a:t> </a:t>
            </a:r>
            <a:r>
              <a:rPr lang="ru-RU" dirty="0" err="1"/>
              <a:t>років</a:t>
            </a:r>
            <a:endParaRPr lang="en-US" dirty="0"/>
          </a:p>
        </p:txBody>
      </p:sp>
    </p:spTree>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prstGeom prst="rect">
            <a:avLst/>
          </a:prstGeom>
        </p:spPr>
        <p:txBody>
          <a:bodyPr/>
          <a:lstStyle/>
          <a:p>
            <a:fld id="{4DC4E3F9-6414-4A66-BDE7-1167DA39EB6A}" type="slidenum">
              <a:rPr lang="en-US" smtClean="0"/>
              <a:pPr/>
              <a:t>5</a:t>
            </a:fld>
            <a:endParaRPr lang="en-US"/>
          </a:p>
        </p:txBody>
      </p:sp>
      <p:sp>
        <p:nvSpPr>
          <p:cNvPr id="5" name="TextBox 4"/>
          <p:cNvSpPr txBox="1"/>
          <p:nvPr/>
        </p:nvSpPr>
        <p:spPr>
          <a:xfrm>
            <a:off x="838200" y="2438400"/>
            <a:ext cx="7620000" cy="3416320"/>
          </a:xfrm>
          <a:prstGeom prst="rect">
            <a:avLst/>
          </a:prstGeom>
          <a:noFill/>
        </p:spPr>
        <p:txBody>
          <a:bodyPr wrap="square" rtlCol="0">
            <a:spAutoFit/>
          </a:bodyPr>
          <a:lstStyle/>
          <a:p>
            <a:r>
              <a:rPr lang="uk-UA" sz="3000" b="1" dirty="0">
                <a:solidFill>
                  <a:srgbClr val="002060"/>
                </a:solidFill>
                <a:effectLst>
                  <a:outerShdw blurRad="38100" dist="38100" dir="2700000" algn="tl">
                    <a:srgbClr val="000000">
                      <a:alpha val="43137"/>
                    </a:srgbClr>
                  </a:outerShdw>
                </a:effectLst>
              </a:rPr>
              <a:t>Чому в ЄС запроваджено </a:t>
            </a:r>
            <a:r>
              <a:rPr lang="en-US" sz="3000" b="1" dirty="0">
                <a:solidFill>
                  <a:srgbClr val="002060"/>
                </a:solidFill>
                <a:effectLst>
                  <a:outerShdw blurRad="38100" dist="38100" dir="2700000" algn="tl">
                    <a:srgbClr val="000000">
                      <a:alpha val="43137"/>
                    </a:srgbClr>
                  </a:outerShdw>
                </a:effectLst>
              </a:rPr>
              <a:t>SME-test </a:t>
            </a:r>
            <a:r>
              <a:rPr lang="ru-RU" sz="3000" b="1" dirty="0">
                <a:solidFill>
                  <a:srgbClr val="002060"/>
                </a:solidFill>
                <a:effectLst>
                  <a:outerShdw blurRad="38100" dist="38100" dir="2700000" algn="tl">
                    <a:srgbClr val="000000">
                      <a:alpha val="43137"/>
                    </a:srgbClr>
                  </a:outerShdw>
                </a:effectLst>
              </a:rPr>
              <a:t>та </a:t>
            </a:r>
            <a:r>
              <a:rPr lang="uk-UA" sz="3000" b="1" dirty="0">
                <a:solidFill>
                  <a:srgbClr val="002060"/>
                </a:solidFill>
                <a:effectLst>
                  <a:outerShdw blurRad="38100" dist="38100" dir="2700000" algn="tl">
                    <a:srgbClr val="000000">
                      <a:alpha val="43137"/>
                    </a:srgbClr>
                  </a:outerShdw>
                </a:effectLst>
              </a:rPr>
              <a:t>чому це важливо для України</a:t>
            </a:r>
            <a:r>
              <a:rPr lang="en-US" sz="3000" b="1" dirty="0">
                <a:solidFill>
                  <a:srgbClr val="002060"/>
                </a:solidFill>
                <a:effectLst>
                  <a:outerShdw blurRad="38100" dist="38100" dir="2700000" algn="tl">
                    <a:srgbClr val="000000">
                      <a:alpha val="43137"/>
                    </a:srgbClr>
                  </a:outerShdw>
                </a:effectLst>
              </a:rPr>
              <a:t>?</a:t>
            </a:r>
          </a:p>
          <a:p>
            <a:endParaRPr lang="ru-RU" sz="2400" dirty="0"/>
          </a:p>
          <a:p>
            <a:r>
              <a:rPr lang="ru-RU" sz="2400" dirty="0"/>
              <a:t>Тому </a:t>
            </a:r>
            <a:r>
              <a:rPr lang="ru-RU" sz="2400" dirty="0" err="1"/>
              <a:t>що</a:t>
            </a:r>
            <a:r>
              <a:rPr lang="ru-RU" sz="2400" dirty="0"/>
              <a:t> </a:t>
            </a:r>
            <a:r>
              <a:rPr lang="ru-RU" sz="2400" dirty="0" err="1"/>
              <a:t>малий</a:t>
            </a:r>
            <a:r>
              <a:rPr lang="ru-RU" sz="2400" dirty="0"/>
              <a:t> </a:t>
            </a:r>
            <a:r>
              <a:rPr lang="ru-RU" sz="2400" dirty="0" err="1"/>
              <a:t>бізнес</a:t>
            </a:r>
            <a:r>
              <a:rPr lang="ru-RU" sz="2400" dirty="0"/>
              <a:t>, разом з </a:t>
            </a:r>
            <a:r>
              <a:rPr lang="ru-RU" sz="2400" dirty="0" err="1"/>
              <a:t>середнім</a:t>
            </a:r>
            <a:r>
              <a:rPr lang="ru-RU" sz="2400" dirty="0"/>
              <a:t> </a:t>
            </a:r>
            <a:r>
              <a:rPr lang="ru-RU" sz="2400" dirty="0" err="1"/>
              <a:t>бізнесом</a:t>
            </a:r>
            <a:r>
              <a:rPr lang="ru-RU" sz="2400" dirty="0"/>
              <a:t>, становить хребет </a:t>
            </a:r>
            <a:r>
              <a:rPr lang="ru-RU" sz="2400" dirty="0" err="1"/>
              <a:t>національної</a:t>
            </a:r>
            <a:r>
              <a:rPr lang="ru-RU" sz="2400" dirty="0"/>
              <a:t> </a:t>
            </a:r>
            <a:r>
              <a:rPr lang="ru-RU" sz="2400" dirty="0" err="1"/>
              <a:t>економіки</a:t>
            </a:r>
            <a:r>
              <a:rPr lang="ru-RU" sz="2400" dirty="0"/>
              <a:t>, </a:t>
            </a:r>
          </a:p>
          <a:p>
            <a:r>
              <a:rPr lang="ru-RU" sz="2400" dirty="0" err="1"/>
              <a:t>проте</a:t>
            </a:r>
            <a:r>
              <a:rPr lang="ru-RU" sz="2400" dirty="0"/>
              <a:t> </a:t>
            </a:r>
            <a:r>
              <a:rPr lang="ru-RU" sz="2400" dirty="0" err="1"/>
              <a:t>питома</a:t>
            </a:r>
            <a:r>
              <a:rPr lang="ru-RU" sz="2400" dirty="0"/>
              <a:t> </a:t>
            </a:r>
            <a:r>
              <a:rPr lang="ru-RU" sz="2400" dirty="0" err="1"/>
              <a:t>вартість</a:t>
            </a:r>
            <a:r>
              <a:rPr lang="ru-RU" sz="2400" dirty="0"/>
              <a:t> </a:t>
            </a:r>
            <a:r>
              <a:rPr lang="ru-RU" sz="2400" dirty="0" err="1"/>
              <a:t>дотримання</a:t>
            </a:r>
            <a:r>
              <a:rPr lang="ru-RU" sz="2400" dirty="0"/>
              <a:t> норм </a:t>
            </a:r>
            <a:r>
              <a:rPr lang="ru-RU" sz="2400" dirty="0" err="1"/>
              <a:t>регулювання</a:t>
            </a:r>
            <a:r>
              <a:rPr lang="ru-RU" sz="2400" dirty="0"/>
              <a:t> для малого </a:t>
            </a:r>
            <a:r>
              <a:rPr lang="ru-RU" sz="2400" dirty="0" err="1"/>
              <a:t>бізнесу</a:t>
            </a:r>
            <a:r>
              <a:rPr lang="ru-RU" sz="2400" dirty="0"/>
              <a:t> </a:t>
            </a:r>
            <a:r>
              <a:rPr lang="ru-RU" sz="2400" dirty="0" err="1"/>
              <a:t>значно</a:t>
            </a:r>
            <a:r>
              <a:rPr lang="ru-RU" sz="2400" dirty="0"/>
              <a:t>(!) </a:t>
            </a:r>
            <a:r>
              <a:rPr lang="ru-RU" sz="2400" dirty="0" err="1"/>
              <a:t>вища</a:t>
            </a:r>
            <a:r>
              <a:rPr lang="ru-RU" sz="2400" dirty="0"/>
              <a:t>, </a:t>
            </a:r>
            <a:r>
              <a:rPr lang="ru-RU" sz="2400" dirty="0" err="1"/>
              <a:t>ніж</a:t>
            </a:r>
            <a:r>
              <a:rPr lang="ru-RU" sz="2400" dirty="0"/>
              <a:t> для великого та </a:t>
            </a:r>
            <a:r>
              <a:rPr lang="ru-RU" sz="2400" dirty="0" err="1"/>
              <a:t>середнього</a:t>
            </a:r>
            <a:r>
              <a:rPr lang="ru-RU" sz="2400" dirty="0"/>
              <a:t> </a:t>
            </a:r>
            <a:r>
              <a:rPr lang="ru-RU" sz="2400" dirty="0" err="1"/>
              <a:t>бізнесу</a:t>
            </a:r>
            <a:endParaRPr lang="ru-RU" sz="2400" dirty="0"/>
          </a:p>
          <a:p>
            <a:endParaRPr lang="ru-RU" sz="1200" dirty="0"/>
          </a:p>
        </p:txBody>
      </p:sp>
    </p:spTree>
    <p:extLst>
      <p:ext uri="{BB962C8B-B14F-4D97-AF65-F5344CB8AC3E}">
        <p14:creationId xmlns:p14="http://schemas.microsoft.com/office/powerpoint/2010/main" val="2689371418"/>
      </p:ext>
    </p:extLst>
  </p:cSld>
  <p:clrMapOvr>
    <a:masterClrMapping/>
  </p:clrMapOvr>
  <p:transition spd="slow">
    <p:cover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50</a:t>
            </a:fld>
            <a:endParaRPr lang="en-US"/>
          </a:p>
        </p:txBody>
      </p:sp>
      <p:graphicFrame>
        <p:nvGraphicFramePr>
          <p:cNvPr id="7" name="Таблица 6"/>
          <p:cNvGraphicFramePr>
            <a:graphicFrameLocks noGrp="1"/>
          </p:cNvGraphicFramePr>
          <p:nvPr>
            <p:extLst>
              <p:ext uri="{D42A27DB-BD31-4B8C-83A1-F6EECF244321}">
                <p14:modId xmlns:p14="http://schemas.microsoft.com/office/powerpoint/2010/main" val="1519035436"/>
              </p:ext>
            </p:extLst>
          </p:nvPr>
        </p:nvGraphicFramePr>
        <p:xfrm>
          <a:off x="152400" y="1377059"/>
          <a:ext cx="8991600" cy="5303517"/>
        </p:xfrm>
        <a:graphic>
          <a:graphicData uri="http://schemas.openxmlformats.org/drawingml/2006/table">
            <a:tbl>
              <a:tblPr/>
              <a:tblGrid>
                <a:gridCol w="469127">
                  <a:extLst>
                    <a:ext uri="{9D8B030D-6E8A-4147-A177-3AD203B41FA5}">
                      <a16:colId xmlns:a16="http://schemas.microsoft.com/office/drawing/2014/main" val="20000"/>
                    </a:ext>
                  </a:extLst>
                </a:gridCol>
                <a:gridCol w="3440265">
                  <a:extLst>
                    <a:ext uri="{9D8B030D-6E8A-4147-A177-3AD203B41FA5}">
                      <a16:colId xmlns:a16="http://schemas.microsoft.com/office/drawing/2014/main" val="20001"/>
                    </a:ext>
                  </a:extLst>
                </a:gridCol>
                <a:gridCol w="2938516">
                  <a:extLst>
                    <a:ext uri="{9D8B030D-6E8A-4147-A177-3AD203B41FA5}">
                      <a16:colId xmlns:a16="http://schemas.microsoft.com/office/drawing/2014/main" val="20002"/>
                    </a:ext>
                  </a:extLst>
                </a:gridCol>
                <a:gridCol w="2143692">
                  <a:extLst>
                    <a:ext uri="{9D8B030D-6E8A-4147-A177-3AD203B41FA5}">
                      <a16:colId xmlns:a16="http://schemas.microsoft.com/office/drawing/2014/main" val="20003"/>
                    </a:ext>
                  </a:extLst>
                </a:gridCol>
              </a:tblGrid>
              <a:tr h="518159">
                <a:tc>
                  <a:txBody>
                    <a:bodyPr/>
                    <a:lstStyle/>
                    <a:p>
                      <a:pPr algn="ctr">
                        <a:spcAft>
                          <a:spcPts val="0"/>
                        </a:spcAft>
                      </a:pPr>
                      <a:r>
                        <a:rPr lang="uk-UA" sz="1600" i="1" dirty="0">
                          <a:latin typeface="+mn-lt"/>
                          <a:ea typeface="Calibri"/>
                          <a:cs typeface="Times New Roman"/>
                        </a:rPr>
                        <a:t>№</a:t>
                      </a:r>
                      <a:endParaRPr lang="en-US" sz="1600" i="1" dirty="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uk-UA" sz="1600" i="1" dirty="0">
                          <a:latin typeface="+mn-lt"/>
                          <a:ea typeface="Calibri"/>
                          <a:cs typeface="Times New Roman"/>
                        </a:rPr>
                        <a:t>Показник</a:t>
                      </a:r>
                      <a:endParaRPr lang="en-US" sz="1600" i="1" dirty="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uk-UA" sz="1600" i="1" dirty="0">
                          <a:latin typeface="+mn-lt"/>
                          <a:ea typeface="Calibri"/>
                          <a:cs typeface="Times New Roman"/>
                        </a:rPr>
                        <a:t>Перший рік регулювання (стартовий)</a:t>
                      </a:r>
                      <a:endParaRPr lang="en-US" sz="1600" i="1" dirty="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uk-UA" sz="1600" i="1" dirty="0">
                          <a:latin typeface="+mn-lt"/>
                          <a:ea typeface="Calibri"/>
                          <a:cs typeface="Times New Roman"/>
                        </a:rPr>
                        <a:t>За п’ять років</a:t>
                      </a:r>
                      <a:endParaRPr lang="en-US" sz="1600" i="1" dirty="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777239">
                <a:tc>
                  <a:txBody>
                    <a:bodyPr/>
                    <a:lstStyle/>
                    <a:p>
                      <a:pPr algn="ctr">
                        <a:spcAft>
                          <a:spcPts val="0"/>
                        </a:spcAft>
                      </a:pPr>
                      <a:r>
                        <a:rPr lang="uk-UA" sz="1600">
                          <a:latin typeface="+mn-lt"/>
                          <a:ea typeface="Calibri"/>
                          <a:cs typeface="Times New Roman"/>
                        </a:rPr>
                        <a:t>1</a:t>
                      </a:r>
                      <a:endParaRPr lang="en-US" sz="160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latin typeface="+mn-lt"/>
                          <a:ea typeface="Calibri"/>
                          <a:cs typeface="Times New Roman"/>
                        </a:rPr>
                        <a:t>Оцінка </a:t>
                      </a:r>
                      <a:r>
                        <a:rPr lang="uk-UA" sz="1600" dirty="0" err="1">
                          <a:latin typeface="+mn-lt"/>
                          <a:ea typeface="Calibri"/>
                          <a:cs typeface="Times New Roman"/>
                        </a:rPr>
                        <a:t>“прямих”</a:t>
                      </a:r>
                      <a:r>
                        <a:rPr lang="uk-UA" sz="1600" dirty="0">
                          <a:latin typeface="+mn-lt"/>
                          <a:ea typeface="Calibri"/>
                          <a:cs typeface="Times New Roman"/>
                        </a:rPr>
                        <a:t> витрат суб’єктів малого підприємництва на виконання регулювання</a:t>
                      </a:r>
                      <a:endParaRPr lang="en-US" sz="1600" dirty="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latin typeface="+mn-lt"/>
                          <a:ea typeface="Calibri"/>
                          <a:cs typeface="Times New Roman"/>
                        </a:rPr>
                        <a:t>дані рядка 8 пункту 3 цього додатка</a:t>
                      </a:r>
                      <a:endParaRPr lang="en-US" sz="1600" dirty="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mn-lt"/>
                          <a:ea typeface="Calibri"/>
                          <a:cs typeface="Times New Roman"/>
                        </a:rPr>
                        <a:t>дані рядка 8 пункту 3 цього додатка</a:t>
                      </a:r>
                      <a:endParaRPr lang="en-US" sz="160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82039">
                <a:tc>
                  <a:txBody>
                    <a:bodyPr/>
                    <a:lstStyle/>
                    <a:p>
                      <a:pPr algn="ctr">
                        <a:spcAft>
                          <a:spcPts val="0"/>
                        </a:spcAft>
                      </a:pPr>
                      <a:r>
                        <a:rPr lang="uk-UA" sz="1600">
                          <a:latin typeface="+mn-lt"/>
                          <a:ea typeface="Calibri"/>
                          <a:cs typeface="Times New Roman"/>
                        </a:rPr>
                        <a:t>2</a:t>
                      </a:r>
                      <a:endParaRPr lang="en-US" sz="160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latin typeface="+mn-lt"/>
                          <a:ea typeface="Calibri"/>
                          <a:cs typeface="Times New Roman"/>
                        </a:rPr>
                        <a:t>Оцінка вартості адміністративних процедур для суб’єктів малого підприємництва щодо виконання регулювання та звітування</a:t>
                      </a:r>
                      <a:endParaRPr lang="en-US" sz="1600" dirty="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latin typeface="+mn-lt"/>
                          <a:ea typeface="Calibri"/>
                          <a:cs typeface="Times New Roman"/>
                        </a:rPr>
                        <a:t>дані рядка 16 пункту 3 цього додатка</a:t>
                      </a:r>
                      <a:endParaRPr lang="en-US" sz="1600" dirty="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mn-lt"/>
                          <a:ea typeface="Calibri"/>
                          <a:cs typeface="Times New Roman"/>
                        </a:rPr>
                        <a:t>дані рядка 16 пункту 3 цього додатка</a:t>
                      </a:r>
                      <a:endParaRPr lang="en-US" sz="160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85800">
                <a:tc>
                  <a:txBody>
                    <a:bodyPr/>
                    <a:lstStyle/>
                    <a:p>
                      <a:pPr algn="ctr">
                        <a:spcAft>
                          <a:spcPts val="0"/>
                        </a:spcAft>
                      </a:pPr>
                      <a:r>
                        <a:rPr lang="uk-UA" sz="1600" dirty="0">
                          <a:latin typeface="+mn-lt"/>
                          <a:ea typeface="Calibri"/>
                          <a:cs typeface="Times New Roman"/>
                        </a:rPr>
                        <a:t>3</a:t>
                      </a:r>
                      <a:endParaRPr lang="en-US" sz="1600" dirty="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spcAft>
                          <a:spcPts val="0"/>
                        </a:spcAft>
                      </a:pPr>
                      <a:r>
                        <a:rPr lang="uk-UA" sz="1600" b="1" dirty="0">
                          <a:solidFill>
                            <a:srgbClr val="C00000"/>
                          </a:solidFill>
                          <a:latin typeface="+mn-lt"/>
                          <a:ea typeface="Calibri"/>
                          <a:cs typeface="Times New Roman"/>
                        </a:rPr>
                        <a:t>Сумарні витрати малого підприємництва на виконання запланованого  регулювання</a:t>
                      </a:r>
                      <a:endParaRPr lang="en-US" sz="1600" b="1" dirty="0">
                        <a:solidFill>
                          <a:srgbClr val="C00000"/>
                        </a:solidFill>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spcAft>
                          <a:spcPts val="0"/>
                        </a:spcAft>
                      </a:pPr>
                      <a:r>
                        <a:rPr lang="uk-UA" sz="1600" dirty="0">
                          <a:latin typeface="+mn-lt"/>
                          <a:ea typeface="Calibri"/>
                          <a:cs typeface="Times New Roman"/>
                        </a:rPr>
                        <a:t>сума рядків 1 та 2 цієї таблиці</a:t>
                      </a:r>
                      <a:endParaRPr lang="en-US" sz="1600" dirty="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spcAft>
                          <a:spcPts val="0"/>
                        </a:spcAft>
                      </a:pPr>
                      <a:r>
                        <a:rPr lang="uk-UA" sz="1600" dirty="0">
                          <a:latin typeface="+mn-lt"/>
                          <a:ea typeface="Calibri"/>
                          <a:cs typeface="Times New Roman"/>
                        </a:rPr>
                        <a:t>сума рядків 1 та 2 цієї таблиці</a:t>
                      </a:r>
                      <a:endParaRPr lang="en-US" sz="1600" dirty="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3"/>
                  </a:ext>
                </a:extLst>
              </a:tr>
              <a:tr h="1600200">
                <a:tc>
                  <a:txBody>
                    <a:bodyPr/>
                    <a:lstStyle/>
                    <a:p>
                      <a:pPr algn="ctr">
                        <a:spcAft>
                          <a:spcPts val="0"/>
                        </a:spcAft>
                      </a:pPr>
                      <a:r>
                        <a:rPr lang="uk-UA" sz="1600">
                          <a:latin typeface="+mn-lt"/>
                          <a:ea typeface="Calibri"/>
                          <a:cs typeface="Times New Roman"/>
                        </a:rPr>
                        <a:t>4</a:t>
                      </a:r>
                      <a:endParaRPr lang="en-US" sz="160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a:latin typeface="+mn-lt"/>
                          <a:ea typeface="Calibri"/>
                          <a:cs typeface="Times New Roman"/>
                        </a:rPr>
                        <a:t>Бюджетні витрати  на адміністрування регулювання суб’єктів малого підприємництва</a:t>
                      </a:r>
                      <a:endParaRPr lang="en-US" sz="160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latin typeface="+mn-lt"/>
                          <a:ea typeface="Calibri"/>
                          <a:cs typeface="Times New Roman"/>
                        </a:rPr>
                        <a:t>дані з таблиці </a:t>
                      </a:r>
                      <a:r>
                        <a:rPr lang="uk-UA" sz="1600" dirty="0" err="1">
                          <a:latin typeface="+mn-lt"/>
                          <a:ea typeface="Calibri"/>
                          <a:cs typeface="Times New Roman"/>
                        </a:rPr>
                        <a:t>“Бюджетні</a:t>
                      </a:r>
                      <a:r>
                        <a:rPr lang="uk-UA" sz="1600" dirty="0">
                          <a:latin typeface="+mn-lt"/>
                          <a:ea typeface="Calibri"/>
                          <a:cs typeface="Times New Roman"/>
                        </a:rPr>
                        <a:t> витрати на адміністрування регулювання суб’єктів малого </a:t>
                      </a:r>
                      <a:r>
                        <a:rPr lang="uk-UA" sz="1600" dirty="0" err="1">
                          <a:latin typeface="+mn-lt"/>
                          <a:ea typeface="Calibri"/>
                          <a:cs typeface="Times New Roman"/>
                        </a:rPr>
                        <a:t>підприємництва”</a:t>
                      </a:r>
                      <a:r>
                        <a:rPr lang="uk-UA" sz="1600" dirty="0">
                          <a:latin typeface="+mn-lt"/>
                          <a:ea typeface="Calibri"/>
                          <a:cs typeface="Times New Roman"/>
                        </a:rPr>
                        <a:t> цього додатка</a:t>
                      </a:r>
                      <a:endParaRPr lang="en-US" sz="1600" dirty="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dirty="0">
                          <a:latin typeface="+mn-lt"/>
                          <a:ea typeface="Calibri"/>
                          <a:cs typeface="Times New Roman"/>
                        </a:rPr>
                        <a:t>дані з таблиці </a:t>
                      </a:r>
                      <a:r>
                        <a:rPr lang="uk-UA" sz="1600" dirty="0" err="1">
                          <a:latin typeface="+mn-lt"/>
                          <a:ea typeface="Calibri"/>
                          <a:cs typeface="Times New Roman"/>
                        </a:rPr>
                        <a:t>“Бюджетні</a:t>
                      </a:r>
                      <a:r>
                        <a:rPr lang="uk-UA" sz="1600" dirty="0">
                          <a:latin typeface="+mn-lt"/>
                          <a:ea typeface="Calibri"/>
                          <a:cs typeface="Times New Roman"/>
                        </a:rPr>
                        <a:t> витрати на адміністрування регулювання суб’єктів малого </a:t>
                      </a:r>
                      <a:r>
                        <a:rPr lang="uk-UA" sz="1600" dirty="0" err="1">
                          <a:latin typeface="+mn-lt"/>
                          <a:ea typeface="Calibri"/>
                          <a:cs typeface="Times New Roman"/>
                        </a:rPr>
                        <a:t>підприємництва”</a:t>
                      </a:r>
                      <a:r>
                        <a:rPr lang="uk-UA" sz="1600" dirty="0">
                          <a:latin typeface="+mn-lt"/>
                          <a:ea typeface="Calibri"/>
                          <a:cs typeface="Times New Roman"/>
                        </a:rPr>
                        <a:t> цього додатка</a:t>
                      </a:r>
                      <a:endParaRPr lang="en-US" sz="1600" dirty="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2400">
                <a:tc>
                  <a:txBody>
                    <a:bodyPr/>
                    <a:lstStyle/>
                    <a:p>
                      <a:pPr algn="ctr">
                        <a:spcAft>
                          <a:spcPts val="0"/>
                        </a:spcAft>
                      </a:pPr>
                      <a:r>
                        <a:rPr lang="uk-UA" sz="1600" dirty="0">
                          <a:latin typeface="+mn-lt"/>
                          <a:ea typeface="Calibri"/>
                          <a:cs typeface="Times New Roman"/>
                        </a:rPr>
                        <a:t>5</a:t>
                      </a:r>
                      <a:endParaRPr lang="en-US" sz="1600" dirty="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spcAft>
                          <a:spcPts val="0"/>
                        </a:spcAft>
                      </a:pPr>
                      <a:r>
                        <a:rPr lang="uk-UA" sz="1600" b="1" dirty="0">
                          <a:solidFill>
                            <a:srgbClr val="C00000"/>
                          </a:solidFill>
                          <a:latin typeface="+mn-lt"/>
                          <a:ea typeface="Calibri"/>
                          <a:cs typeface="Times New Roman"/>
                        </a:rPr>
                        <a:t>Сумарні витрати на виконання запланованого регулювання</a:t>
                      </a:r>
                      <a:endParaRPr lang="en-US" sz="1600" b="1" dirty="0">
                        <a:solidFill>
                          <a:srgbClr val="C00000"/>
                        </a:solidFill>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spcAft>
                          <a:spcPts val="0"/>
                        </a:spcAft>
                      </a:pPr>
                      <a:r>
                        <a:rPr lang="uk-UA" sz="1600" dirty="0">
                          <a:latin typeface="+mn-lt"/>
                          <a:ea typeface="Calibri"/>
                          <a:cs typeface="Times New Roman"/>
                        </a:rPr>
                        <a:t>сума рядків 3 та 4 цієї таблиці</a:t>
                      </a:r>
                      <a:endParaRPr lang="en-US" sz="1600" dirty="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spcAft>
                          <a:spcPts val="0"/>
                        </a:spcAft>
                      </a:pPr>
                      <a:r>
                        <a:rPr lang="uk-UA" sz="1600" dirty="0">
                          <a:latin typeface="+mn-lt"/>
                          <a:ea typeface="Calibri"/>
                          <a:cs typeface="Times New Roman"/>
                        </a:rPr>
                        <a:t>сума рядків 3 та 4 цієї таблиці</a:t>
                      </a:r>
                      <a:endParaRPr lang="en-US" sz="1600" dirty="0">
                        <a:latin typeface="+mn-lt"/>
                        <a:ea typeface="Calibri"/>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5"/>
                  </a:ext>
                </a:extLst>
              </a:tr>
            </a:tbl>
          </a:graphicData>
        </a:graphic>
      </p:graphicFrame>
    </p:spTree>
  </p:cSld>
  <p:clrMapOvr>
    <a:masterClrMapping/>
  </p:clrMapOvr>
  <p:transition spd="slow">
    <p:cover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51</a:t>
            </a:fld>
            <a:endParaRPr lang="en-US"/>
          </a:p>
        </p:txBody>
      </p:sp>
      <p:sp>
        <p:nvSpPr>
          <p:cNvPr id="9" name="TextBox 8"/>
          <p:cNvSpPr txBox="1"/>
          <p:nvPr/>
        </p:nvSpPr>
        <p:spPr>
          <a:xfrm>
            <a:off x="381000" y="1371600"/>
            <a:ext cx="8305800" cy="1015663"/>
          </a:xfrm>
          <a:prstGeom prst="rect">
            <a:avLst/>
          </a:prstGeom>
          <a:noFill/>
        </p:spPr>
        <p:txBody>
          <a:bodyPr wrap="square" rtlCol="0">
            <a:spAutoFit/>
          </a:bodyPr>
          <a:lstStyle/>
          <a:p>
            <a:pPr algn="r"/>
            <a:r>
              <a:rPr lang="uk-UA" sz="3000" dirty="0"/>
              <a:t>З якою метою виконується розрахунок витрат малого бізнесу за М-Тестом?</a:t>
            </a:r>
            <a:endParaRPr lang="en-US" sz="3000" dirty="0"/>
          </a:p>
        </p:txBody>
      </p:sp>
      <p:sp>
        <p:nvSpPr>
          <p:cNvPr id="7" name="TextBox 6"/>
          <p:cNvSpPr txBox="1"/>
          <p:nvPr/>
        </p:nvSpPr>
        <p:spPr>
          <a:xfrm>
            <a:off x="533400" y="2667000"/>
            <a:ext cx="8001000" cy="3385542"/>
          </a:xfrm>
          <a:prstGeom prst="rect">
            <a:avLst/>
          </a:prstGeom>
          <a:noFill/>
        </p:spPr>
        <p:txBody>
          <a:bodyPr wrap="square" rtlCol="0">
            <a:spAutoFit/>
          </a:bodyPr>
          <a:lstStyle/>
          <a:p>
            <a:pPr algn="r"/>
            <a:r>
              <a:rPr lang="uk-UA" sz="2800" b="1" dirty="0">
                <a:solidFill>
                  <a:srgbClr val="C00000"/>
                </a:solidFill>
              </a:rPr>
              <a:t>Розрахунок витрат малого бізнесу на виконання вимог регулювання за М-Тестом виконується для прийняття рішення щодо застосування для </a:t>
            </a:r>
            <a:r>
              <a:rPr lang="uk-UA" sz="2800" b="1" dirty="0" err="1">
                <a:solidFill>
                  <a:srgbClr val="C00000"/>
                </a:solidFill>
              </a:rPr>
              <a:t>суб</a:t>
            </a:r>
            <a:r>
              <a:rPr lang="en-US" sz="2800" b="1" dirty="0">
                <a:solidFill>
                  <a:srgbClr val="C00000"/>
                </a:solidFill>
              </a:rPr>
              <a:t>’</a:t>
            </a:r>
            <a:r>
              <a:rPr lang="uk-UA" sz="2800" b="1" dirty="0" err="1">
                <a:solidFill>
                  <a:srgbClr val="C00000"/>
                </a:solidFill>
              </a:rPr>
              <a:t>єктів</a:t>
            </a:r>
            <a:r>
              <a:rPr lang="uk-UA" sz="2800" b="1" dirty="0">
                <a:solidFill>
                  <a:srgbClr val="C00000"/>
                </a:solidFill>
              </a:rPr>
              <a:t> малого бізнесу пом</a:t>
            </a:r>
            <a:r>
              <a:rPr lang="en-US" sz="2800" b="1" dirty="0">
                <a:solidFill>
                  <a:srgbClr val="C00000"/>
                </a:solidFill>
              </a:rPr>
              <a:t>’</a:t>
            </a:r>
            <a:r>
              <a:rPr lang="uk-UA" sz="2800" b="1" dirty="0" err="1">
                <a:solidFill>
                  <a:srgbClr val="C00000"/>
                </a:solidFill>
              </a:rPr>
              <a:t>якшувальних</a:t>
            </a:r>
            <a:r>
              <a:rPr lang="uk-UA" sz="2800" b="1" dirty="0">
                <a:solidFill>
                  <a:srgbClr val="C00000"/>
                </a:solidFill>
              </a:rPr>
              <a:t> (</a:t>
            </a:r>
            <a:r>
              <a:rPr lang="uk-UA" sz="2800" b="1" dirty="0" err="1">
                <a:solidFill>
                  <a:srgbClr val="C00000"/>
                </a:solidFill>
              </a:rPr>
              <a:t>корегуючих</a:t>
            </a:r>
            <a:r>
              <a:rPr lang="uk-UA" sz="2800" b="1" dirty="0">
                <a:solidFill>
                  <a:srgbClr val="C00000"/>
                </a:solidFill>
              </a:rPr>
              <a:t>) заходів -  </a:t>
            </a:r>
          </a:p>
          <a:p>
            <a:pPr algn="r"/>
            <a:r>
              <a:rPr lang="uk-UA" sz="3400" b="1" dirty="0">
                <a:solidFill>
                  <a:srgbClr val="C00000"/>
                </a:solidFill>
                <a:effectLst>
                  <a:outerShdw blurRad="38100" dist="38100" dir="2700000" algn="tl">
                    <a:srgbClr val="000000">
                      <a:alpha val="43137"/>
                    </a:srgbClr>
                  </a:outerShdw>
                </a:effectLst>
              </a:rPr>
              <a:t>з метою зменшення вартості регулювання для малого бізнесу </a:t>
            </a:r>
            <a:endParaRPr lang="en-US" sz="3400" b="1" dirty="0">
              <a:solidFill>
                <a:srgbClr val="C00000"/>
              </a:solidFill>
              <a:effectLst>
                <a:outerShdw blurRad="38100" dist="38100" dir="2700000" algn="tl">
                  <a:srgbClr val="000000">
                    <a:alpha val="43137"/>
                  </a:srgbClr>
                </a:outerShdw>
              </a:effectLst>
            </a:endParaRPr>
          </a:p>
        </p:txBody>
      </p:sp>
    </p:spTree>
  </p:cSld>
  <p:clrMapOvr>
    <a:masterClrMapping/>
  </p:clrMapOvr>
  <p:transition spd="slow">
    <p:cover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52</a:t>
            </a:fld>
            <a:endParaRPr lang="en-US"/>
          </a:p>
        </p:txBody>
      </p:sp>
      <p:sp>
        <p:nvSpPr>
          <p:cNvPr id="1025" name="Rectangle 1"/>
          <p:cNvSpPr>
            <a:spLocks noChangeArrowheads="1"/>
          </p:cNvSpPr>
          <p:nvPr/>
        </p:nvSpPr>
        <p:spPr bwMode="auto">
          <a:xfrm>
            <a:off x="457200" y="1524000"/>
            <a:ext cx="81534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2000" b="1" i="1" dirty="0"/>
              <a:t>5. Розроблення </a:t>
            </a:r>
            <a:r>
              <a:rPr lang="uk-UA" sz="2000" b="1" i="1" dirty="0" err="1"/>
              <a:t>корегуючих</a:t>
            </a:r>
            <a:r>
              <a:rPr lang="uk-UA" sz="2000" b="1" i="1" dirty="0"/>
              <a:t> (пом’якшувальних) заходів для малого підприємництва щодо запропонованого регулювання</a:t>
            </a:r>
          </a:p>
          <a:p>
            <a:endParaRPr lang="uk-UA" sz="2000" b="1" i="1" dirty="0"/>
          </a:p>
          <a:p>
            <a:r>
              <a:rPr lang="uk-UA" sz="2000" i="1" dirty="0"/>
              <a:t>На основі оцінки сумарних витрат малого підприємництва на виконання запланованого регулювання (за перший рік регулювання та за п’ять років) </a:t>
            </a:r>
            <a:r>
              <a:rPr lang="uk-UA" sz="2000" b="1" i="1" dirty="0">
                <a:solidFill>
                  <a:srgbClr val="C00000"/>
                </a:solidFill>
              </a:rPr>
              <a:t>з метою вирівнювання питомої вартості адміністративного навантаження </a:t>
            </a:r>
            <a:r>
              <a:rPr lang="uk-UA" sz="2000" i="1" dirty="0"/>
              <a:t>між суб’єктами великого, середнього та малого підприємництва пропонуються такі компенсаторні механізми (наприклад, зміна періодичності надання звітів для малого чи </a:t>
            </a:r>
            <a:r>
              <a:rPr lang="uk-UA" sz="2000" i="1" dirty="0" err="1"/>
              <a:t>мікропідприємництва</a:t>
            </a:r>
            <a:r>
              <a:rPr lang="uk-UA" sz="2000" i="1" dirty="0"/>
              <a:t>, поріг за розміром суб’єкта чи його розміром річного обороту для виключення з-під регулювання, запровадження інших компенсаторів) (опис та викладення уточнених норм регулювання): </a:t>
            </a:r>
          </a:p>
          <a:p>
            <a:r>
              <a:rPr lang="uk-UA" sz="2000" dirty="0"/>
              <a:t>________________________________________________________</a:t>
            </a:r>
            <a:endParaRPr lang="en-US" sz="2000" dirty="0"/>
          </a:p>
        </p:txBody>
      </p:sp>
    </p:spTree>
  </p:cSld>
  <p:clrMapOvr>
    <a:masterClrMapping/>
  </p:clrMapOvr>
  <p:transition spd="slow">
    <p:cover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53</a:t>
            </a:fld>
            <a:endParaRPr lang="en-US" dirty="0"/>
          </a:p>
        </p:txBody>
      </p:sp>
      <p:sp>
        <p:nvSpPr>
          <p:cNvPr id="1025" name="Rectangle 1"/>
          <p:cNvSpPr>
            <a:spLocks noChangeArrowheads="1"/>
          </p:cNvSpPr>
          <p:nvPr/>
        </p:nvSpPr>
        <p:spPr bwMode="auto">
          <a:xfrm>
            <a:off x="457200" y="1472707"/>
            <a:ext cx="8534400" cy="45037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2400" b="1" dirty="0"/>
              <a:t>Мета </a:t>
            </a:r>
            <a:r>
              <a:rPr lang="uk-UA" sz="2400" b="1" dirty="0" err="1"/>
              <a:t>корегуючих</a:t>
            </a:r>
            <a:r>
              <a:rPr lang="uk-UA" sz="2400" b="1" dirty="0"/>
              <a:t> (пом’якшувальних) заходів : </a:t>
            </a:r>
          </a:p>
          <a:p>
            <a:r>
              <a:rPr lang="uk-UA" sz="2400" b="1" dirty="0">
                <a:solidFill>
                  <a:srgbClr val="C00000"/>
                </a:solidFill>
              </a:rPr>
              <a:t>зменшити витрати малого бізнесу на регулювання</a:t>
            </a:r>
          </a:p>
          <a:p>
            <a:endParaRPr lang="uk-UA" sz="2400" b="1" dirty="0"/>
          </a:p>
          <a:p>
            <a:r>
              <a:rPr lang="uk-UA" sz="2800" b="1" dirty="0"/>
              <a:t>Методи корекції:</a:t>
            </a:r>
          </a:p>
          <a:p>
            <a:pPr>
              <a:lnSpc>
                <a:spcPts val="3200"/>
              </a:lnSpc>
            </a:pPr>
            <a:r>
              <a:rPr lang="uk-UA" sz="2800" dirty="0"/>
              <a:t>а) виведення </a:t>
            </a:r>
            <a:r>
              <a:rPr lang="uk-UA" sz="2800" dirty="0" err="1"/>
              <a:t>суб</a:t>
            </a:r>
            <a:r>
              <a:rPr lang="en-US" sz="2800" dirty="0"/>
              <a:t>’</a:t>
            </a:r>
            <a:r>
              <a:rPr lang="uk-UA" sz="2800" dirty="0" err="1"/>
              <a:t>єктів</a:t>
            </a:r>
            <a:r>
              <a:rPr lang="uk-UA" sz="2800" dirty="0"/>
              <a:t> малого розміру з-під вимог регулювання;</a:t>
            </a:r>
          </a:p>
          <a:p>
            <a:pPr>
              <a:lnSpc>
                <a:spcPts val="3200"/>
              </a:lnSpc>
            </a:pPr>
            <a:r>
              <a:rPr lang="uk-UA" sz="2800" dirty="0"/>
              <a:t>б) зменшення кількості звітів (збільшення періодів між звітами);</a:t>
            </a:r>
          </a:p>
          <a:p>
            <a:pPr>
              <a:lnSpc>
                <a:spcPts val="3200"/>
              </a:lnSpc>
            </a:pPr>
            <a:r>
              <a:rPr lang="uk-UA" sz="2800" dirty="0"/>
              <a:t>в) перегляд предметної частини вимог регулювання для </a:t>
            </a:r>
            <a:r>
              <a:rPr lang="uk-UA" sz="2800" dirty="0" err="1"/>
              <a:t>суб</a:t>
            </a:r>
            <a:r>
              <a:rPr lang="en-US" sz="2800" dirty="0"/>
              <a:t>’</a:t>
            </a:r>
            <a:r>
              <a:rPr lang="uk-UA" sz="2800" dirty="0" err="1"/>
              <a:t>єктів</a:t>
            </a:r>
            <a:r>
              <a:rPr lang="uk-UA" sz="2800" dirty="0"/>
              <a:t> малого бізнесу;</a:t>
            </a:r>
          </a:p>
          <a:p>
            <a:pPr>
              <a:lnSpc>
                <a:spcPts val="3200"/>
              </a:lnSpc>
            </a:pPr>
            <a:r>
              <a:rPr lang="uk-UA" sz="2400" dirty="0"/>
              <a:t>г) …..</a:t>
            </a:r>
            <a:endParaRPr lang="en-US" sz="2400" dirty="0"/>
          </a:p>
        </p:txBody>
      </p:sp>
    </p:spTree>
  </p:cSld>
  <p:clrMapOvr>
    <a:masterClrMapping/>
  </p:clrMapOvr>
  <p:transition spd="slow">
    <p:cover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54</a:t>
            </a:fld>
            <a:endParaRPr lang="en-US"/>
          </a:p>
        </p:txBody>
      </p:sp>
      <p:sp>
        <p:nvSpPr>
          <p:cNvPr id="1025" name="Rectangle 1"/>
          <p:cNvSpPr>
            <a:spLocks noChangeArrowheads="1"/>
          </p:cNvSpPr>
          <p:nvPr/>
        </p:nvSpPr>
        <p:spPr bwMode="auto">
          <a:xfrm>
            <a:off x="381000" y="1219200"/>
            <a:ext cx="8153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dirty="0"/>
              <a:t>На </a:t>
            </a:r>
            <a:r>
              <a:rPr lang="ru-RU" sz="2000" dirty="0" err="1"/>
              <a:t>основі</a:t>
            </a:r>
            <a:r>
              <a:rPr lang="ru-RU" sz="2000" dirty="0"/>
              <a:t> </a:t>
            </a:r>
            <a:r>
              <a:rPr lang="ru-RU" sz="2000" dirty="0" err="1"/>
              <a:t>запропонованих</a:t>
            </a:r>
            <a:r>
              <a:rPr lang="ru-RU" sz="2000" dirty="0"/>
              <a:t> </a:t>
            </a:r>
            <a:r>
              <a:rPr lang="ru-RU" sz="2000" dirty="0" err="1"/>
              <a:t>компенсаторів</a:t>
            </a:r>
            <a:r>
              <a:rPr lang="ru-RU" sz="2000" dirty="0"/>
              <a:t> для </a:t>
            </a:r>
            <a:r>
              <a:rPr lang="ru-RU" sz="2000" dirty="0" err="1"/>
              <a:t>суб’єктів</a:t>
            </a:r>
            <a:r>
              <a:rPr lang="ru-RU" sz="2000" dirty="0"/>
              <a:t> малого </a:t>
            </a:r>
            <a:r>
              <a:rPr lang="ru-RU" sz="2000" dirty="0" err="1"/>
              <a:t>підприємництва</a:t>
            </a:r>
            <a:r>
              <a:rPr lang="ru-RU" sz="2000" dirty="0"/>
              <a:t> </a:t>
            </a:r>
            <a:r>
              <a:rPr lang="ru-RU" sz="2000" b="1" dirty="0">
                <a:solidFill>
                  <a:srgbClr val="C00000"/>
                </a:solidFill>
              </a:rPr>
              <a:t>проводиться повторна </a:t>
            </a:r>
            <a:r>
              <a:rPr lang="ru-RU" sz="2000" b="1" dirty="0" err="1">
                <a:solidFill>
                  <a:srgbClr val="C00000"/>
                </a:solidFill>
              </a:rPr>
              <a:t>оцінка</a:t>
            </a:r>
            <a:r>
              <a:rPr lang="ru-RU" sz="2000" b="1" dirty="0">
                <a:solidFill>
                  <a:srgbClr val="C00000"/>
                </a:solidFill>
              </a:rPr>
              <a:t> </a:t>
            </a:r>
            <a:r>
              <a:rPr lang="ru-RU" sz="2000" dirty="0" err="1"/>
              <a:t>витрат</a:t>
            </a:r>
            <a:r>
              <a:rPr lang="ru-RU" sz="2000" dirty="0"/>
              <a:t> </a:t>
            </a:r>
            <a:r>
              <a:rPr lang="ru-RU" sz="2000" dirty="0" err="1"/>
              <a:t>суб’єктів</a:t>
            </a:r>
            <a:r>
              <a:rPr lang="ru-RU" sz="2000" dirty="0"/>
              <a:t> малого </a:t>
            </a:r>
            <a:r>
              <a:rPr lang="ru-RU" sz="2000" dirty="0" err="1"/>
              <a:t>підприємництва</a:t>
            </a:r>
            <a:r>
              <a:rPr lang="ru-RU" sz="2000" dirty="0"/>
              <a:t> для </a:t>
            </a:r>
            <a:r>
              <a:rPr lang="ru-RU" sz="2000" dirty="0" err="1"/>
              <a:t>скорегованих</a:t>
            </a:r>
            <a:r>
              <a:rPr lang="ru-RU" sz="2000" dirty="0"/>
              <a:t> процедур </a:t>
            </a:r>
            <a:r>
              <a:rPr lang="ru-RU" sz="2000" dirty="0" err="1"/>
              <a:t>починаючи</a:t>
            </a:r>
            <a:r>
              <a:rPr lang="ru-RU" sz="2000" dirty="0"/>
              <a:t> </a:t>
            </a:r>
            <a:r>
              <a:rPr lang="ru-RU" sz="2000" dirty="0" err="1"/>
              <a:t>з</a:t>
            </a:r>
            <a:r>
              <a:rPr lang="ru-RU" sz="2000" dirty="0"/>
              <a:t> пункту 2 </a:t>
            </a:r>
            <a:r>
              <a:rPr lang="ru-RU" sz="2000" dirty="0" err="1"/>
              <a:t>цього</a:t>
            </a:r>
            <a:r>
              <a:rPr lang="ru-RU" sz="2000" dirty="0"/>
              <a:t> </a:t>
            </a:r>
            <a:r>
              <a:rPr lang="ru-RU" sz="2000" dirty="0" err="1"/>
              <a:t>додатка</a:t>
            </a:r>
            <a:r>
              <a:rPr lang="ru-RU" sz="2000" dirty="0"/>
              <a:t>.</a:t>
            </a:r>
            <a:endParaRPr lang="en-US" sz="2000" dirty="0"/>
          </a:p>
        </p:txBody>
      </p:sp>
      <p:graphicFrame>
        <p:nvGraphicFramePr>
          <p:cNvPr id="5" name="Таблица 4"/>
          <p:cNvGraphicFramePr>
            <a:graphicFrameLocks noGrp="1"/>
          </p:cNvGraphicFramePr>
          <p:nvPr/>
        </p:nvGraphicFramePr>
        <p:xfrm>
          <a:off x="381000" y="2590800"/>
          <a:ext cx="8458199" cy="3539836"/>
        </p:xfrm>
        <a:graphic>
          <a:graphicData uri="http://schemas.openxmlformats.org/drawingml/2006/table">
            <a:tbl>
              <a:tblPr/>
              <a:tblGrid>
                <a:gridCol w="3880821">
                  <a:extLst>
                    <a:ext uri="{9D8B030D-6E8A-4147-A177-3AD203B41FA5}">
                      <a16:colId xmlns:a16="http://schemas.microsoft.com/office/drawing/2014/main" val="20000"/>
                    </a:ext>
                  </a:extLst>
                </a:gridCol>
                <a:gridCol w="2345551">
                  <a:extLst>
                    <a:ext uri="{9D8B030D-6E8A-4147-A177-3AD203B41FA5}">
                      <a16:colId xmlns:a16="http://schemas.microsoft.com/office/drawing/2014/main" val="20001"/>
                    </a:ext>
                  </a:extLst>
                </a:gridCol>
                <a:gridCol w="2231827">
                  <a:extLst>
                    <a:ext uri="{9D8B030D-6E8A-4147-A177-3AD203B41FA5}">
                      <a16:colId xmlns:a16="http://schemas.microsoft.com/office/drawing/2014/main" val="20002"/>
                    </a:ext>
                  </a:extLst>
                </a:gridCol>
              </a:tblGrid>
              <a:tr h="1905000">
                <a:tc>
                  <a:txBody>
                    <a:bodyPr/>
                    <a:lstStyle/>
                    <a:p>
                      <a:pPr algn="ctr">
                        <a:spcAft>
                          <a:spcPts val="0"/>
                        </a:spcAft>
                      </a:pPr>
                      <a:r>
                        <a:rPr lang="uk-UA" sz="1600" dirty="0">
                          <a:latin typeface="+mn-lt"/>
                          <a:ea typeface="Calibri"/>
                          <a:cs typeface="Times New Roman"/>
                        </a:rPr>
                        <a:t>Показник</a:t>
                      </a:r>
                      <a:endParaRPr lang="en-US" sz="16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uk-UA" sz="1600" dirty="0">
                          <a:latin typeface="+mn-lt"/>
                          <a:ea typeface="Calibri"/>
                          <a:cs typeface="Times New Roman"/>
                        </a:rPr>
                        <a:t>Сумарні витрати малого підприємництва на виконання запланованого  регулювання за перший рік, гривень</a:t>
                      </a:r>
                      <a:endParaRPr lang="en-US" sz="16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uk-UA" sz="1600" dirty="0">
                          <a:latin typeface="+mn-lt"/>
                          <a:ea typeface="Calibri"/>
                          <a:cs typeface="Times New Roman"/>
                        </a:rPr>
                        <a:t>Сумарні витрати малого підприємництва на виконання запланованого  регулювання </a:t>
                      </a:r>
                      <a:br>
                        <a:rPr lang="uk-UA" sz="1600" dirty="0">
                          <a:latin typeface="+mn-lt"/>
                          <a:ea typeface="Calibri"/>
                          <a:cs typeface="Times New Roman"/>
                        </a:rPr>
                      </a:br>
                      <a:r>
                        <a:rPr lang="uk-UA" sz="1600" dirty="0">
                          <a:latin typeface="+mn-lt"/>
                          <a:ea typeface="Calibri"/>
                          <a:cs typeface="Times New Roman"/>
                        </a:rPr>
                        <a:t>за п’ять років, гривень</a:t>
                      </a:r>
                      <a:endParaRPr lang="en-US" sz="16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60218">
                <a:tc>
                  <a:txBody>
                    <a:bodyPr/>
                    <a:lstStyle/>
                    <a:p>
                      <a:pPr algn="ctr">
                        <a:spcAft>
                          <a:spcPts val="0"/>
                        </a:spcAft>
                      </a:pPr>
                      <a:r>
                        <a:rPr lang="uk-UA" sz="1600">
                          <a:latin typeface="+mn-lt"/>
                          <a:ea typeface="Calibri"/>
                          <a:cs typeface="Times New Roman"/>
                        </a:rPr>
                        <a:t>Заплановане регулювання</a:t>
                      </a:r>
                      <a:endParaRPr lang="en-US" sz="160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a:latin typeface="+mn-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dirty="0">
                        <a:latin typeface="+mn-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4182">
                <a:tc>
                  <a:txBody>
                    <a:bodyPr/>
                    <a:lstStyle/>
                    <a:p>
                      <a:pPr algn="ctr">
                        <a:spcAft>
                          <a:spcPts val="0"/>
                        </a:spcAft>
                      </a:pPr>
                      <a:r>
                        <a:rPr lang="uk-UA" sz="1600">
                          <a:latin typeface="+mn-lt"/>
                          <a:ea typeface="Calibri"/>
                          <a:cs typeface="Times New Roman"/>
                        </a:rPr>
                        <a:t>За умов застосування компенсаторних механізмів для малого підприємництва</a:t>
                      </a:r>
                      <a:endParaRPr lang="en-US" sz="160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a:latin typeface="+mn-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dirty="0">
                        <a:latin typeface="+mn-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0436">
                <a:tc>
                  <a:txBody>
                    <a:bodyPr/>
                    <a:lstStyle/>
                    <a:p>
                      <a:pPr algn="ctr">
                        <a:spcAft>
                          <a:spcPts val="0"/>
                        </a:spcAft>
                      </a:pPr>
                      <a:r>
                        <a:rPr lang="uk-UA" sz="1600" b="1" dirty="0">
                          <a:solidFill>
                            <a:srgbClr val="C00000"/>
                          </a:solidFill>
                          <a:latin typeface="+mn-lt"/>
                          <a:ea typeface="Calibri"/>
                          <a:cs typeface="Times New Roman"/>
                        </a:rPr>
                        <a:t>Сумарно: зміна вартості регулювання малого </a:t>
                      </a:r>
                      <a:r>
                        <a:rPr lang="uk-UA" sz="1600" b="1" dirty="0" err="1">
                          <a:solidFill>
                            <a:srgbClr val="C00000"/>
                          </a:solidFill>
                          <a:latin typeface="+mn-lt"/>
                          <a:ea typeface="Calibri"/>
                          <a:cs typeface="Times New Roman"/>
                        </a:rPr>
                        <a:t>підприємництва”</a:t>
                      </a:r>
                      <a:r>
                        <a:rPr lang="uk-UA" sz="1600" b="1" dirty="0">
                          <a:solidFill>
                            <a:srgbClr val="C00000"/>
                          </a:solidFill>
                          <a:latin typeface="+mn-lt"/>
                          <a:ea typeface="Calibri"/>
                          <a:cs typeface="Times New Roman"/>
                        </a:rPr>
                        <a:t>.</a:t>
                      </a:r>
                      <a:endParaRPr lang="en-US" sz="1600" b="1" dirty="0">
                        <a:solidFill>
                          <a:srgbClr val="C00000"/>
                        </a:solidFill>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a:latin typeface="+mn-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600" dirty="0">
                        <a:latin typeface="+mn-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ransition spd="slow">
    <p:cover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55</a:t>
            </a:fld>
            <a:endParaRPr lang="en-US"/>
          </a:p>
        </p:txBody>
      </p:sp>
      <p:sp>
        <p:nvSpPr>
          <p:cNvPr id="2" name="TextBox 1"/>
          <p:cNvSpPr txBox="1"/>
          <p:nvPr/>
        </p:nvSpPr>
        <p:spPr>
          <a:xfrm>
            <a:off x="914400" y="2514600"/>
            <a:ext cx="5791200" cy="1077218"/>
          </a:xfrm>
          <a:prstGeom prst="rect">
            <a:avLst/>
          </a:prstGeom>
          <a:noFill/>
        </p:spPr>
        <p:txBody>
          <a:bodyPr wrap="square" rtlCol="0">
            <a:spAutoFit/>
          </a:bodyPr>
          <a:lstStyle/>
          <a:p>
            <a:r>
              <a:rPr lang="uk-UA" sz="3200" b="1" dirty="0">
                <a:solidFill>
                  <a:srgbClr val="002060"/>
                </a:solidFill>
                <a:effectLst>
                  <a:outerShdw blurRad="38100" dist="38100" dir="2700000" algn="tl">
                    <a:srgbClr val="000000">
                      <a:alpha val="43137"/>
                    </a:srgbClr>
                  </a:outerShdw>
                </a:effectLst>
              </a:rPr>
              <a:t>ЯК ПРАЦЮВАТИ З ДАНИМИ </a:t>
            </a:r>
          </a:p>
          <a:p>
            <a:r>
              <a:rPr lang="uk-UA" sz="3200" b="1" dirty="0">
                <a:solidFill>
                  <a:srgbClr val="002060"/>
                </a:solidFill>
                <a:effectLst>
                  <a:outerShdw blurRad="38100" dist="38100" dir="2700000" algn="tl">
                    <a:srgbClr val="000000">
                      <a:alpha val="43137"/>
                    </a:srgbClr>
                  </a:outerShdw>
                </a:effectLst>
              </a:rPr>
              <a:t>ДЛЯ М-</a:t>
            </a:r>
            <a:r>
              <a:rPr lang="uk-UA" sz="3200" b="1" dirty="0" err="1">
                <a:solidFill>
                  <a:srgbClr val="002060"/>
                </a:solidFill>
                <a:effectLst>
                  <a:outerShdw blurRad="38100" dist="38100" dir="2700000" algn="tl">
                    <a:srgbClr val="000000">
                      <a:alpha val="43137"/>
                    </a:srgbClr>
                  </a:outerShdw>
                </a:effectLst>
              </a:rPr>
              <a:t>ТЕСТу</a:t>
            </a:r>
            <a:r>
              <a:rPr lang="uk-UA" sz="3200" b="1" dirty="0">
                <a:solidFill>
                  <a:srgbClr val="002060"/>
                </a:solidFill>
                <a:effectLst>
                  <a:outerShdw blurRad="38100" dist="38100" dir="2700000" algn="tl">
                    <a:srgbClr val="000000">
                      <a:alpha val="43137"/>
                    </a:srgbClr>
                  </a:outerShdw>
                </a:effectLst>
              </a:rPr>
              <a:t>?</a:t>
            </a:r>
            <a:endParaRPr lang="en-US" sz="32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8893515"/>
      </p:ext>
    </p:extLst>
  </p:cSld>
  <p:clrMapOvr>
    <a:masterClrMapping/>
  </p:clrMapOvr>
  <p:transition spd="slow">
    <p:cover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4400" y="5734050"/>
            <a:ext cx="609600" cy="520700"/>
          </a:xfrm>
          <a:prstGeom prst="rect">
            <a:avLst/>
          </a:prstGeom>
        </p:spPr>
        <p:txBody>
          <a:bodyPr/>
          <a:lstStyle/>
          <a:p>
            <a:fld id="{4DC4E3F9-6414-4A66-BDE7-1167DA39EB6A}" type="slidenum">
              <a:rPr lang="en-US" smtClean="0"/>
              <a:pPr/>
              <a:t>56</a:t>
            </a:fld>
            <a:endParaRPr lang="en-US"/>
          </a:p>
        </p:txBody>
      </p:sp>
      <p:sp>
        <p:nvSpPr>
          <p:cNvPr id="6" name="TextBox 5"/>
          <p:cNvSpPr txBox="1"/>
          <p:nvPr/>
        </p:nvSpPr>
        <p:spPr>
          <a:xfrm>
            <a:off x="1066800" y="1371600"/>
            <a:ext cx="7086600" cy="461665"/>
          </a:xfrm>
          <a:prstGeom prst="rect">
            <a:avLst/>
          </a:prstGeom>
          <a:noFill/>
        </p:spPr>
        <p:txBody>
          <a:bodyPr wrap="square" rtlCol="0">
            <a:spAutoFit/>
          </a:bodyPr>
          <a:lstStyle/>
          <a:p>
            <a:r>
              <a:rPr lang="uk-UA" sz="2400" b="1" dirty="0">
                <a:solidFill>
                  <a:srgbClr val="002060"/>
                </a:solidFill>
                <a:effectLst>
                  <a:outerShdw blurRad="38100" dist="38100" dir="2700000" algn="tl">
                    <a:srgbClr val="000000">
                      <a:alpha val="43137"/>
                    </a:srgbClr>
                  </a:outerShdw>
                </a:effectLst>
              </a:rPr>
              <a:t>ДЖЕРЕЛА ДАНИХ:</a:t>
            </a:r>
          </a:p>
        </p:txBody>
      </p:sp>
      <p:graphicFrame>
        <p:nvGraphicFramePr>
          <p:cNvPr id="8" name="Таблица 7"/>
          <p:cNvGraphicFramePr>
            <a:graphicFrameLocks noGrp="1"/>
          </p:cNvGraphicFramePr>
          <p:nvPr/>
        </p:nvGraphicFramePr>
        <p:xfrm>
          <a:off x="304800" y="1981200"/>
          <a:ext cx="8458200" cy="3039726"/>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1676400">
                <a:tc>
                  <a:txBody>
                    <a:bodyPr/>
                    <a:lstStyle/>
                    <a:p>
                      <a:r>
                        <a:rPr lang="uk-UA" sz="2400" dirty="0">
                          <a:solidFill>
                            <a:srgbClr val="C00000"/>
                          </a:solidFill>
                          <a:effectLst>
                            <a:outerShdw blurRad="38100" dist="38100" dir="2700000" algn="tl">
                              <a:srgbClr val="000000">
                                <a:alpha val="43137"/>
                              </a:srgbClr>
                            </a:outerShdw>
                          </a:effectLst>
                        </a:rPr>
                        <a:t>“ТВЕРДІ” ДАНІ</a:t>
                      </a:r>
                      <a:endParaRPr lang="en-US" sz="2400" dirty="0">
                        <a:solidFill>
                          <a:srgbClr val="C00000"/>
                        </a:solidFill>
                        <a:effectLst>
                          <a:outerShdw blurRad="38100" dist="38100" dir="2700000" algn="tl">
                            <a:srgbClr val="000000">
                              <a:alpha val="43137"/>
                            </a:srgbClr>
                          </a:outerShdw>
                        </a:effectLst>
                      </a:endParaRPr>
                    </a:p>
                  </a:txBody>
                  <a:tcPr>
                    <a:solidFill>
                      <a:schemeClr val="bg1">
                        <a:lumMod val="95000"/>
                      </a:schemeClr>
                    </a:solidFill>
                  </a:tcPr>
                </a:tc>
                <a:tc>
                  <a:txBody>
                    <a:bodyPr/>
                    <a:lstStyle/>
                    <a:p>
                      <a:pPr marL="342900" indent="-342900">
                        <a:buAutoNum type="arabicParenR"/>
                      </a:pPr>
                      <a:r>
                        <a:rPr lang="uk-UA" sz="2000" dirty="0">
                          <a:solidFill>
                            <a:schemeClr val="tx1"/>
                          </a:solidFill>
                        </a:rPr>
                        <a:t>Офіційна статистика (Державна служба статистики)</a:t>
                      </a:r>
                    </a:p>
                    <a:p>
                      <a:pPr marL="342900" indent="-342900">
                        <a:buAutoNum type="arabicParenR"/>
                      </a:pPr>
                      <a:r>
                        <a:rPr lang="uk-UA" sz="2000" dirty="0">
                          <a:solidFill>
                            <a:schemeClr val="tx1"/>
                          </a:solidFill>
                        </a:rPr>
                        <a:t>Статистика відомства (вимога</a:t>
                      </a:r>
                      <a:r>
                        <a:rPr lang="uk-UA" sz="2000" baseline="0" dirty="0">
                          <a:solidFill>
                            <a:schemeClr val="tx1"/>
                          </a:solidFill>
                        </a:rPr>
                        <a:t> – відкритість)</a:t>
                      </a:r>
                    </a:p>
                    <a:p>
                      <a:pPr marL="342900" indent="-342900">
                        <a:buAutoNum type="arabicParenR"/>
                      </a:pPr>
                      <a:r>
                        <a:rPr lang="uk-UA" sz="2000" baseline="0" dirty="0">
                          <a:solidFill>
                            <a:schemeClr val="tx1"/>
                          </a:solidFill>
                        </a:rPr>
                        <a:t>Розрахункові дані на основі статистики незалежних інституцій</a:t>
                      </a:r>
                      <a:endParaRPr lang="en-US" sz="2000" dirty="0">
                        <a:solidFill>
                          <a:schemeClr val="tx1"/>
                        </a:solidFill>
                      </a:endParaRPr>
                    </a:p>
                  </a:txBody>
                  <a:tcPr>
                    <a:solidFill>
                      <a:schemeClr val="bg1">
                        <a:lumMod val="95000"/>
                      </a:schemeClr>
                    </a:solidFill>
                  </a:tcPr>
                </a:tc>
                <a:extLst>
                  <a:ext uri="{0D108BD9-81ED-4DB2-BD59-A6C34878D82A}">
                    <a16:rowId xmlns:a16="http://schemas.microsoft.com/office/drawing/2014/main" val="10000"/>
                  </a:ext>
                </a:extLst>
              </a:tr>
              <a:tr h="1363326">
                <a:tc>
                  <a:txBody>
                    <a:bodyPr/>
                    <a:lstStyle/>
                    <a:p>
                      <a:r>
                        <a:rPr lang="uk-UA" sz="2400" b="1" kern="1200" dirty="0">
                          <a:solidFill>
                            <a:srgbClr val="C00000"/>
                          </a:solidFill>
                          <a:effectLst>
                            <a:outerShdw blurRad="38100" dist="38100" dir="2700000" algn="tl">
                              <a:srgbClr val="000000">
                                <a:alpha val="43137"/>
                              </a:srgbClr>
                            </a:outerShdw>
                          </a:effectLst>
                          <a:latin typeface="+mn-lt"/>
                          <a:ea typeface="+mn-ea"/>
                          <a:cs typeface="+mn-cs"/>
                        </a:rPr>
                        <a:t>ЕКСПЕРТНІ ДАНІ</a:t>
                      </a:r>
                      <a:endParaRPr lang="en-US" sz="2400" b="1" kern="1200" dirty="0">
                        <a:solidFill>
                          <a:srgbClr val="C00000"/>
                        </a:solidFill>
                        <a:effectLst>
                          <a:outerShdw blurRad="38100" dist="38100" dir="2700000" algn="tl">
                            <a:srgbClr val="000000">
                              <a:alpha val="43137"/>
                            </a:srgbClr>
                          </a:outerShdw>
                        </a:effectLst>
                        <a:latin typeface="+mn-lt"/>
                        <a:ea typeface="+mn-ea"/>
                        <a:cs typeface="+mn-cs"/>
                      </a:endParaRPr>
                    </a:p>
                  </a:txBody>
                  <a:tcPr>
                    <a:solidFill>
                      <a:schemeClr val="bg1">
                        <a:lumMod val="95000"/>
                      </a:schemeClr>
                    </a:solidFill>
                  </a:tcPr>
                </a:tc>
                <a:tc>
                  <a:txBody>
                    <a:bodyPr/>
                    <a:lstStyle/>
                    <a:p>
                      <a:pPr marL="342900" indent="-342900">
                        <a:buAutoNum type="arabicParenR"/>
                      </a:pPr>
                      <a:r>
                        <a:rPr lang="uk-UA" sz="2000" b="1" kern="1200" baseline="0" dirty="0">
                          <a:solidFill>
                            <a:schemeClr val="tx1"/>
                          </a:solidFill>
                          <a:latin typeface="+mn-lt"/>
                          <a:ea typeface="+mn-ea"/>
                          <a:cs typeface="+mn-cs"/>
                        </a:rPr>
                        <a:t>Опитування експертів та/або представників сектору</a:t>
                      </a:r>
                    </a:p>
                    <a:p>
                      <a:pPr marL="342900" indent="-342900">
                        <a:buAutoNum type="arabicParenR"/>
                      </a:pPr>
                      <a:r>
                        <a:rPr lang="uk-UA" sz="2000" b="1" kern="1200" baseline="0" dirty="0">
                          <a:solidFill>
                            <a:schemeClr val="tx1"/>
                          </a:solidFill>
                          <a:latin typeface="+mn-lt"/>
                          <a:ea typeface="+mn-ea"/>
                          <a:cs typeface="+mn-cs"/>
                        </a:rPr>
                        <a:t>Прогнозні дані (екстраполяція)</a:t>
                      </a:r>
                    </a:p>
                    <a:p>
                      <a:pPr marL="342900" indent="-342900">
                        <a:buAutoNum type="arabicParenR"/>
                      </a:pPr>
                      <a:r>
                        <a:rPr lang="uk-UA" sz="2000" b="1" kern="1200" baseline="0" dirty="0">
                          <a:solidFill>
                            <a:schemeClr val="tx1"/>
                          </a:solidFill>
                          <a:latin typeface="+mn-lt"/>
                          <a:ea typeface="+mn-ea"/>
                          <a:cs typeface="+mn-cs"/>
                        </a:rPr>
                        <a:t>Дані сторонніх незалежних інституцій </a:t>
                      </a:r>
                      <a:endParaRPr lang="en-US" sz="2000" dirty="0"/>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9" name="TextBox 8"/>
          <p:cNvSpPr txBox="1"/>
          <p:nvPr/>
        </p:nvSpPr>
        <p:spPr>
          <a:xfrm>
            <a:off x="533400" y="5486400"/>
            <a:ext cx="8229600" cy="707886"/>
          </a:xfrm>
          <a:prstGeom prst="rect">
            <a:avLst/>
          </a:prstGeom>
          <a:noFill/>
        </p:spPr>
        <p:txBody>
          <a:bodyPr wrap="square" rtlCol="0">
            <a:spAutoFit/>
          </a:bodyPr>
          <a:lstStyle/>
          <a:p>
            <a:r>
              <a:rPr lang="uk-UA" sz="2000" u="sng" dirty="0"/>
              <a:t>Примітка: </a:t>
            </a:r>
            <a:r>
              <a:rPr lang="uk-UA" sz="2000" dirty="0"/>
              <a:t>зацікавлена особа має мати можливість знайти чи отримати ті ж самі дані. Бібліографічні посилання є </a:t>
            </a:r>
            <a:r>
              <a:rPr lang="uk-UA" sz="2000" dirty="0" err="1"/>
              <a:t>обов</a:t>
            </a:r>
            <a:r>
              <a:rPr lang="en-US" sz="2000" dirty="0"/>
              <a:t>’</a:t>
            </a:r>
            <a:r>
              <a:rPr lang="uk-UA" sz="2000" dirty="0" err="1"/>
              <a:t>язковою</a:t>
            </a:r>
            <a:r>
              <a:rPr lang="uk-UA" sz="2000" dirty="0"/>
              <a:t> вимогою.</a:t>
            </a:r>
            <a:endParaRPr lang="en-US" sz="2000" dirty="0"/>
          </a:p>
        </p:txBody>
      </p:sp>
    </p:spTree>
  </p:cSld>
  <p:clrMapOvr>
    <a:masterClrMapping/>
  </p:clrMapOvr>
  <p:transition spd="slow">
    <p:cover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4400" y="5734050"/>
            <a:ext cx="609600" cy="520700"/>
          </a:xfrm>
          <a:prstGeom prst="rect">
            <a:avLst/>
          </a:prstGeom>
        </p:spPr>
        <p:txBody>
          <a:bodyPr/>
          <a:lstStyle/>
          <a:p>
            <a:fld id="{4DC4E3F9-6414-4A66-BDE7-1167DA39EB6A}" type="slidenum">
              <a:rPr lang="en-US" smtClean="0"/>
              <a:pPr/>
              <a:t>57</a:t>
            </a:fld>
            <a:endParaRPr lang="en-US"/>
          </a:p>
        </p:txBody>
      </p:sp>
      <p:graphicFrame>
        <p:nvGraphicFramePr>
          <p:cNvPr id="8" name="Таблица 7"/>
          <p:cNvGraphicFramePr>
            <a:graphicFrameLocks noGrp="1"/>
          </p:cNvGraphicFramePr>
          <p:nvPr>
            <p:extLst>
              <p:ext uri="{D42A27DB-BD31-4B8C-83A1-F6EECF244321}">
                <p14:modId xmlns:p14="http://schemas.microsoft.com/office/powerpoint/2010/main" val="1638692473"/>
              </p:ext>
            </p:extLst>
          </p:nvPr>
        </p:nvGraphicFramePr>
        <p:xfrm>
          <a:off x="152400" y="1303250"/>
          <a:ext cx="8991600" cy="5326150"/>
        </p:xfrm>
        <a:graphic>
          <a:graphicData uri="http://schemas.openxmlformats.org/drawingml/2006/table">
            <a:tbl>
              <a:tblPr firstRow="1" bandRow="1">
                <a:tableStyleId>{5C22544A-7EE6-4342-B048-85BDC9FD1C3A}</a:tableStyleId>
              </a:tblPr>
              <a:tblGrid>
                <a:gridCol w="1573531">
                  <a:extLst>
                    <a:ext uri="{9D8B030D-6E8A-4147-A177-3AD203B41FA5}">
                      <a16:colId xmlns:a16="http://schemas.microsoft.com/office/drawing/2014/main" val="20000"/>
                    </a:ext>
                  </a:extLst>
                </a:gridCol>
                <a:gridCol w="2098040">
                  <a:extLst>
                    <a:ext uri="{9D8B030D-6E8A-4147-A177-3AD203B41FA5}">
                      <a16:colId xmlns:a16="http://schemas.microsoft.com/office/drawing/2014/main" val="20001"/>
                    </a:ext>
                  </a:extLst>
                </a:gridCol>
                <a:gridCol w="5320029">
                  <a:extLst>
                    <a:ext uri="{9D8B030D-6E8A-4147-A177-3AD203B41FA5}">
                      <a16:colId xmlns:a16="http://schemas.microsoft.com/office/drawing/2014/main" val="20002"/>
                    </a:ext>
                  </a:extLst>
                </a:gridCol>
              </a:tblGrid>
              <a:tr h="304800">
                <a:tc>
                  <a:txBody>
                    <a:bodyPr/>
                    <a:lstStyle/>
                    <a:p>
                      <a:pPr algn="ctr"/>
                      <a:r>
                        <a:rPr lang="en-US" sz="1400" b="0" i="1" dirty="0">
                          <a:solidFill>
                            <a:srgbClr val="FF0000"/>
                          </a:solidFill>
                          <a:effectLst/>
                        </a:rPr>
                        <a:t>#</a:t>
                      </a:r>
                    </a:p>
                  </a:txBody>
                  <a:tcPr>
                    <a:noFill/>
                  </a:tcPr>
                </a:tc>
                <a:tc>
                  <a:txBody>
                    <a:bodyPr/>
                    <a:lstStyle/>
                    <a:p>
                      <a:pPr marL="342900" indent="-342900" algn="ctr">
                        <a:buNone/>
                      </a:pPr>
                      <a:r>
                        <a:rPr lang="ru-RU" sz="1400" b="0" i="1" dirty="0" err="1">
                          <a:solidFill>
                            <a:srgbClr val="FF0000"/>
                          </a:solidFill>
                        </a:rPr>
                        <a:t>вхід</a:t>
                      </a:r>
                      <a:endParaRPr lang="en-US" sz="1400" b="0" i="1" dirty="0">
                        <a:solidFill>
                          <a:srgbClr val="FF0000"/>
                        </a:solidFill>
                      </a:endParaRPr>
                    </a:p>
                  </a:txBody>
                  <a:tcPr>
                    <a:noFill/>
                  </a:tcPr>
                </a:tc>
                <a:tc>
                  <a:txBody>
                    <a:bodyPr/>
                    <a:lstStyle/>
                    <a:p>
                      <a:pPr marL="342900" indent="-342900" algn="ctr">
                        <a:buNone/>
                      </a:pPr>
                      <a:r>
                        <a:rPr lang="uk-UA" sz="1400" b="0" i="1" dirty="0">
                          <a:solidFill>
                            <a:srgbClr val="FF0000"/>
                          </a:solidFill>
                        </a:rPr>
                        <a:t>результат</a:t>
                      </a:r>
                      <a:r>
                        <a:rPr lang="uk-UA" sz="1400" b="0" i="1" baseline="0" dirty="0">
                          <a:solidFill>
                            <a:srgbClr val="FF0000"/>
                          </a:solidFill>
                        </a:rPr>
                        <a:t> </a:t>
                      </a:r>
                      <a:r>
                        <a:rPr lang="uk-UA" sz="1400" b="0" i="1" dirty="0">
                          <a:solidFill>
                            <a:srgbClr val="FF0000"/>
                          </a:solidFill>
                        </a:rPr>
                        <a:t>та джерела</a:t>
                      </a:r>
                      <a:endParaRPr lang="en-US" sz="1400" b="0" i="1" dirty="0">
                        <a:solidFill>
                          <a:srgbClr val="FF0000"/>
                        </a:solidFill>
                      </a:endParaRPr>
                    </a:p>
                  </a:txBody>
                  <a:tcPr>
                    <a:noFill/>
                  </a:tcPr>
                </a:tc>
                <a:extLst>
                  <a:ext uri="{0D108BD9-81ED-4DB2-BD59-A6C34878D82A}">
                    <a16:rowId xmlns:a16="http://schemas.microsoft.com/office/drawing/2014/main" val="10000"/>
                  </a:ext>
                </a:extLst>
              </a:tr>
              <a:tr h="616990">
                <a:tc>
                  <a:txBody>
                    <a:bodyPr/>
                    <a:lstStyle/>
                    <a:p>
                      <a:pPr marL="0" indent="0"/>
                      <a:r>
                        <a:rPr lang="uk-UA" sz="1400" b="0" kern="1200" dirty="0">
                          <a:solidFill>
                            <a:schemeClr val="tx1"/>
                          </a:solidFill>
                          <a:effectLst/>
                          <a:latin typeface="+mn-lt"/>
                          <a:ea typeface="+mn-ea"/>
                          <a:cs typeface="+mn-cs"/>
                        </a:rPr>
                        <a:t>1. Консультації</a:t>
                      </a:r>
                      <a:endParaRPr lang="en-US" sz="1400" b="0" kern="1200" dirty="0">
                        <a:solidFill>
                          <a:schemeClr val="tx1"/>
                        </a:solidFill>
                        <a:effectLst/>
                        <a:latin typeface="+mn-lt"/>
                        <a:ea typeface="+mn-ea"/>
                        <a:cs typeface="+mn-cs"/>
                      </a:endParaRPr>
                    </a:p>
                  </a:txBody>
                  <a:tcPr>
                    <a:solidFill>
                      <a:schemeClr val="accent5">
                        <a:lumMod val="20000"/>
                        <a:lumOff val="80000"/>
                      </a:schemeClr>
                    </a:solidFill>
                  </a:tcPr>
                </a:tc>
                <a:tc>
                  <a:txBody>
                    <a:bodyPr/>
                    <a:lstStyle/>
                    <a:p>
                      <a:pPr marL="0" indent="0">
                        <a:buNone/>
                      </a:pPr>
                      <a:r>
                        <a:rPr lang="uk-UA" sz="1400" b="1" kern="1200" dirty="0">
                          <a:solidFill>
                            <a:schemeClr val="tx1"/>
                          </a:solidFill>
                          <a:effectLst/>
                          <a:latin typeface="+mn-lt"/>
                          <a:ea typeface="+mn-ea"/>
                          <a:cs typeface="+mn-cs"/>
                        </a:rPr>
                        <a:t>Проект регулювання. Перелік </a:t>
                      </a:r>
                      <a:r>
                        <a:rPr lang="uk-UA" sz="1400" b="1" kern="1200" dirty="0" err="1">
                          <a:solidFill>
                            <a:schemeClr val="tx1"/>
                          </a:solidFill>
                          <a:effectLst/>
                          <a:latin typeface="+mn-lt"/>
                          <a:ea typeface="+mn-ea"/>
                          <a:cs typeface="+mn-cs"/>
                        </a:rPr>
                        <a:t>підпроцесів</a:t>
                      </a:r>
                      <a:r>
                        <a:rPr lang="uk-UA" sz="1400" b="1" kern="1200" dirty="0">
                          <a:solidFill>
                            <a:schemeClr val="tx1"/>
                          </a:solidFill>
                          <a:effectLst/>
                          <a:latin typeface="+mn-lt"/>
                          <a:ea typeface="+mn-ea"/>
                          <a:cs typeface="+mn-cs"/>
                        </a:rPr>
                        <a:t> (</a:t>
                      </a:r>
                      <a:r>
                        <a:rPr lang="uk-UA" sz="1400" b="1" kern="1200" dirty="0" err="1">
                          <a:solidFill>
                            <a:schemeClr val="tx1"/>
                          </a:solidFill>
                          <a:effectLst/>
                          <a:latin typeface="+mn-lt"/>
                          <a:ea typeface="+mn-ea"/>
                          <a:cs typeface="+mn-cs"/>
                        </a:rPr>
                        <a:t>бізнес-</a:t>
                      </a:r>
                      <a:r>
                        <a:rPr lang="uk-UA" sz="1400" b="1" kern="1200" dirty="0">
                          <a:solidFill>
                            <a:schemeClr val="tx1"/>
                          </a:solidFill>
                          <a:effectLst/>
                          <a:latin typeface="+mn-lt"/>
                          <a:ea typeface="+mn-ea"/>
                          <a:cs typeface="+mn-cs"/>
                        </a:rPr>
                        <a:t> та </a:t>
                      </a:r>
                      <a:r>
                        <a:rPr lang="uk-UA" sz="1400" b="1" kern="1200" dirty="0" err="1">
                          <a:solidFill>
                            <a:schemeClr val="tx1"/>
                          </a:solidFill>
                          <a:effectLst/>
                          <a:latin typeface="+mn-lt"/>
                          <a:ea typeface="+mn-ea"/>
                          <a:cs typeface="+mn-cs"/>
                        </a:rPr>
                        <a:t>управлі-нських</a:t>
                      </a:r>
                      <a:r>
                        <a:rPr lang="uk-UA" sz="1400" b="1" kern="1200" dirty="0">
                          <a:solidFill>
                            <a:schemeClr val="tx1"/>
                          </a:solidFill>
                          <a:effectLst/>
                          <a:latin typeface="+mn-lt"/>
                          <a:ea typeface="+mn-ea"/>
                          <a:cs typeface="+mn-cs"/>
                        </a:rPr>
                        <a:t> процесів).</a:t>
                      </a:r>
                      <a:endParaRPr lang="en-US" sz="1400" b="1" kern="1200" dirty="0">
                        <a:solidFill>
                          <a:schemeClr val="tx1"/>
                        </a:solidFill>
                        <a:effectLst/>
                        <a:latin typeface="+mn-lt"/>
                        <a:ea typeface="+mn-ea"/>
                        <a:cs typeface="+mn-cs"/>
                      </a:endParaRP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600" b="1" kern="1200" dirty="0">
                          <a:solidFill>
                            <a:srgbClr val="7030A0"/>
                          </a:solidFill>
                          <a:effectLst/>
                          <a:latin typeface="+mn-lt"/>
                          <a:ea typeface="+mn-ea"/>
                          <a:cs typeface="+mn-cs"/>
                        </a:rPr>
                        <a:t>Уточнення переліку </a:t>
                      </a:r>
                      <a:r>
                        <a:rPr lang="uk-UA" sz="1600" b="1" kern="1200" dirty="0" err="1">
                          <a:solidFill>
                            <a:srgbClr val="7030A0"/>
                          </a:solidFill>
                          <a:effectLst/>
                          <a:latin typeface="+mn-lt"/>
                          <a:ea typeface="+mn-ea"/>
                          <a:cs typeface="+mn-cs"/>
                        </a:rPr>
                        <a:t>підпроцесів</a:t>
                      </a:r>
                      <a:r>
                        <a:rPr lang="uk-UA" sz="1600" b="1" kern="1200" dirty="0">
                          <a:solidFill>
                            <a:srgbClr val="7030A0"/>
                          </a:solidFill>
                          <a:effectLst/>
                          <a:latin typeface="+mn-lt"/>
                          <a:ea typeface="+mn-ea"/>
                          <a:cs typeface="+mn-cs"/>
                        </a:rPr>
                        <a:t>. Учасники консультацій надають потрібну інформацію (формат опитування).  Необхідною є верифікація інформації. </a:t>
                      </a:r>
                      <a:endParaRPr lang="en-US" sz="1600" b="1" kern="1200" dirty="0">
                        <a:solidFill>
                          <a:srgbClr val="7030A0"/>
                        </a:solidFill>
                        <a:effectLst/>
                        <a:latin typeface="+mn-lt"/>
                        <a:ea typeface="+mn-ea"/>
                        <a:cs typeface="+mn-cs"/>
                      </a:endParaRPr>
                    </a:p>
                  </a:txBody>
                  <a:tcPr>
                    <a:solidFill>
                      <a:schemeClr val="accent5">
                        <a:lumMod val="20000"/>
                        <a:lumOff val="80000"/>
                      </a:schemeClr>
                    </a:solidFill>
                  </a:tcPr>
                </a:tc>
                <a:extLst>
                  <a:ext uri="{0D108BD9-81ED-4DB2-BD59-A6C34878D82A}">
                    <a16:rowId xmlns:a16="http://schemas.microsoft.com/office/drawing/2014/main" val="10001"/>
                  </a:ext>
                </a:extLst>
              </a:tr>
              <a:tr h="616990">
                <a:tc>
                  <a:txBody>
                    <a:bodyPr/>
                    <a:lstStyle/>
                    <a:p>
                      <a:pPr marL="0" indent="0"/>
                      <a:r>
                        <a:rPr lang="uk-UA" sz="1400" b="0" kern="1200" dirty="0">
                          <a:solidFill>
                            <a:schemeClr val="tx1"/>
                          </a:solidFill>
                          <a:effectLst/>
                          <a:latin typeface="+mn-lt"/>
                          <a:ea typeface="+mn-ea"/>
                          <a:cs typeface="+mn-cs"/>
                        </a:rPr>
                        <a:t>2. Оцінка розміру сектору</a:t>
                      </a:r>
                      <a:endParaRPr lang="en-US" sz="1400" b="0" kern="1200" dirty="0">
                        <a:solidFill>
                          <a:schemeClr val="tx1"/>
                        </a:solidFill>
                        <a:effectLst/>
                        <a:latin typeface="+mn-lt"/>
                        <a:ea typeface="+mn-ea"/>
                        <a:cs typeface="+mn-cs"/>
                      </a:endParaRPr>
                    </a:p>
                  </a:txBody>
                  <a:tcPr>
                    <a:solidFill>
                      <a:schemeClr val="accent5">
                        <a:lumMod val="20000"/>
                        <a:lumOff val="80000"/>
                      </a:schemeClr>
                    </a:solidFill>
                  </a:tcPr>
                </a:tc>
                <a:tc>
                  <a:txBody>
                    <a:bodyPr/>
                    <a:lstStyle/>
                    <a:p>
                      <a:pPr marL="0" indent="0">
                        <a:buNone/>
                      </a:pPr>
                      <a:r>
                        <a:rPr lang="uk-UA" sz="1400" b="1" kern="1200" dirty="0">
                          <a:solidFill>
                            <a:schemeClr val="tx1"/>
                          </a:solidFill>
                          <a:effectLst/>
                          <a:latin typeface="+mn-lt"/>
                          <a:ea typeface="+mn-ea"/>
                          <a:cs typeface="+mn-cs"/>
                        </a:rPr>
                        <a:t>Розмір сектору</a:t>
                      </a:r>
                      <a:endParaRPr lang="en-US" sz="1400" b="1" kern="1200" dirty="0">
                        <a:solidFill>
                          <a:schemeClr val="tx1"/>
                        </a:solidFill>
                        <a:effectLst/>
                        <a:latin typeface="+mn-lt"/>
                        <a:ea typeface="+mn-ea"/>
                        <a:cs typeface="+mn-cs"/>
                      </a:endParaRPr>
                    </a:p>
                  </a:txBody>
                  <a:tcPr>
                    <a:solidFill>
                      <a:schemeClr val="accent5">
                        <a:lumMod val="20000"/>
                        <a:lumOff val="80000"/>
                      </a:schemeClr>
                    </a:solidFill>
                  </a:tcPr>
                </a:tc>
                <a:tc>
                  <a:txBody>
                    <a:bodyPr/>
                    <a:lstStyle/>
                    <a:p>
                      <a:pPr marL="0" indent="0">
                        <a:buNone/>
                      </a:pPr>
                      <a:r>
                        <a:rPr lang="uk-UA" sz="1600" b="1" kern="1200" dirty="0">
                          <a:solidFill>
                            <a:srgbClr val="7030A0"/>
                          </a:solidFill>
                          <a:effectLst/>
                          <a:latin typeface="+mn-lt"/>
                          <a:ea typeface="+mn-ea"/>
                          <a:cs typeface="+mn-cs"/>
                        </a:rPr>
                        <a:t>Статистична інформація / або експертна оцінка розміру сектору</a:t>
                      </a:r>
                      <a:endParaRPr lang="en-US" sz="1600" b="1" kern="1200" dirty="0">
                        <a:solidFill>
                          <a:srgbClr val="7030A0"/>
                        </a:solidFill>
                        <a:effectLst/>
                        <a:latin typeface="+mn-lt"/>
                        <a:ea typeface="+mn-ea"/>
                        <a:cs typeface="+mn-cs"/>
                      </a:endParaRPr>
                    </a:p>
                  </a:txBody>
                  <a:tcPr>
                    <a:solidFill>
                      <a:schemeClr val="accent5">
                        <a:lumMod val="20000"/>
                        <a:lumOff val="80000"/>
                      </a:schemeClr>
                    </a:solidFill>
                  </a:tcPr>
                </a:tc>
                <a:extLst>
                  <a:ext uri="{0D108BD9-81ED-4DB2-BD59-A6C34878D82A}">
                    <a16:rowId xmlns:a16="http://schemas.microsoft.com/office/drawing/2014/main" val="10002"/>
                  </a:ext>
                </a:extLst>
              </a:tr>
              <a:tr h="616990">
                <a:tc>
                  <a:txBody>
                    <a:bodyPr/>
                    <a:lstStyle/>
                    <a:p>
                      <a:pPr marL="0" indent="0"/>
                      <a:r>
                        <a:rPr lang="uk-UA" sz="1400" b="0" kern="1200" dirty="0">
                          <a:solidFill>
                            <a:schemeClr val="tx1"/>
                          </a:solidFill>
                          <a:effectLst/>
                          <a:latin typeface="+mn-lt"/>
                          <a:ea typeface="+mn-ea"/>
                          <a:cs typeface="+mn-cs"/>
                        </a:rPr>
                        <a:t>3-1. Розрахунок. Прямі витрати</a:t>
                      </a:r>
                      <a:endParaRPr lang="en-US" sz="1400" b="0" kern="1200" dirty="0">
                        <a:solidFill>
                          <a:schemeClr val="tx1"/>
                        </a:solidFill>
                        <a:effectLst/>
                        <a:latin typeface="+mn-lt"/>
                        <a:ea typeface="+mn-ea"/>
                        <a:cs typeface="+mn-cs"/>
                      </a:endParaRPr>
                    </a:p>
                  </a:txBody>
                  <a:tcPr>
                    <a:solidFill>
                      <a:schemeClr val="accent5">
                        <a:lumMod val="20000"/>
                        <a:lumOff val="80000"/>
                      </a:schemeClr>
                    </a:solidFill>
                  </a:tcPr>
                </a:tc>
                <a:tc>
                  <a:txBody>
                    <a:bodyPr/>
                    <a:lstStyle/>
                    <a:p>
                      <a:pPr marL="0" indent="0">
                        <a:buNone/>
                      </a:pPr>
                      <a:r>
                        <a:rPr lang="uk-UA" sz="1400" b="1" kern="1200" dirty="0">
                          <a:solidFill>
                            <a:schemeClr val="tx1"/>
                          </a:solidFill>
                          <a:effectLst/>
                          <a:latin typeface="+mn-lt"/>
                          <a:ea typeface="+mn-ea"/>
                          <a:cs typeface="+mn-cs"/>
                        </a:rPr>
                        <a:t>Перелік бізнес-процесів у МБ</a:t>
                      </a:r>
                      <a:endParaRPr lang="en-US" sz="1400" b="1" kern="1200" dirty="0">
                        <a:solidFill>
                          <a:schemeClr val="tx1"/>
                        </a:solidFill>
                        <a:effectLst/>
                        <a:latin typeface="+mn-lt"/>
                        <a:ea typeface="+mn-ea"/>
                        <a:cs typeface="+mn-cs"/>
                      </a:endParaRP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600" b="1" kern="1200" dirty="0">
                          <a:solidFill>
                            <a:srgbClr val="C00000"/>
                          </a:solidFill>
                          <a:effectLst/>
                          <a:latin typeface="+mn-lt"/>
                          <a:ea typeface="+mn-ea"/>
                          <a:cs typeface="+mn-cs"/>
                        </a:rPr>
                        <a:t>Залучення 5…7 експертів </a:t>
                      </a:r>
                      <a:r>
                        <a:rPr lang="uk-UA" sz="1600" b="1" kern="1200" dirty="0">
                          <a:solidFill>
                            <a:srgbClr val="7030A0"/>
                          </a:solidFill>
                          <a:effectLst/>
                          <a:latin typeface="+mn-lt"/>
                          <a:ea typeface="+mn-ea"/>
                          <a:cs typeface="+mn-cs"/>
                        </a:rPr>
                        <a:t>для остаточного контролю щодо переліку </a:t>
                      </a:r>
                      <a:r>
                        <a:rPr lang="uk-UA" sz="1600" b="1" kern="1200" dirty="0" err="1">
                          <a:solidFill>
                            <a:srgbClr val="7030A0"/>
                          </a:solidFill>
                          <a:effectLst/>
                          <a:latin typeface="+mn-lt"/>
                          <a:ea typeface="+mn-ea"/>
                          <a:cs typeface="+mn-cs"/>
                        </a:rPr>
                        <a:t>підпроцесів</a:t>
                      </a:r>
                      <a:r>
                        <a:rPr lang="uk-UA" sz="1600" b="1" kern="1200" dirty="0">
                          <a:solidFill>
                            <a:srgbClr val="7030A0"/>
                          </a:solidFill>
                          <a:effectLst/>
                          <a:latin typeface="+mn-lt"/>
                          <a:ea typeface="+mn-ea"/>
                          <a:cs typeface="+mn-cs"/>
                        </a:rPr>
                        <a:t> та оцінки витрат по кожному з </a:t>
                      </a:r>
                      <a:r>
                        <a:rPr lang="uk-UA" sz="1600" b="1" kern="1200" dirty="0" err="1">
                          <a:solidFill>
                            <a:srgbClr val="7030A0"/>
                          </a:solidFill>
                          <a:effectLst/>
                          <a:latin typeface="+mn-lt"/>
                          <a:ea typeface="+mn-ea"/>
                          <a:cs typeface="+mn-cs"/>
                        </a:rPr>
                        <a:t>підпроцесів</a:t>
                      </a:r>
                      <a:r>
                        <a:rPr lang="uk-UA" sz="1600" b="1" kern="1200" dirty="0">
                          <a:solidFill>
                            <a:srgbClr val="7030A0"/>
                          </a:solidFill>
                          <a:effectLst/>
                          <a:latin typeface="+mn-lt"/>
                          <a:ea typeface="+mn-ea"/>
                          <a:cs typeface="+mn-cs"/>
                        </a:rPr>
                        <a:t> (кількість та грошовий вимір). Роздрібні ціни.</a:t>
                      </a:r>
                      <a:endParaRPr lang="en-US" sz="1600" b="1" kern="1200" dirty="0">
                        <a:solidFill>
                          <a:srgbClr val="7030A0"/>
                        </a:solidFill>
                        <a:effectLst/>
                        <a:latin typeface="+mn-lt"/>
                        <a:ea typeface="+mn-ea"/>
                        <a:cs typeface="+mn-cs"/>
                      </a:endParaRPr>
                    </a:p>
                  </a:txBody>
                  <a:tcPr>
                    <a:solidFill>
                      <a:schemeClr val="accent5">
                        <a:lumMod val="20000"/>
                        <a:lumOff val="80000"/>
                      </a:schemeClr>
                    </a:solidFill>
                  </a:tcPr>
                </a:tc>
                <a:extLst>
                  <a:ext uri="{0D108BD9-81ED-4DB2-BD59-A6C34878D82A}">
                    <a16:rowId xmlns:a16="http://schemas.microsoft.com/office/drawing/2014/main" val="10003"/>
                  </a:ext>
                </a:extLst>
              </a:tr>
              <a:tr h="929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b="0" kern="1200" dirty="0">
                          <a:solidFill>
                            <a:schemeClr val="tx1"/>
                          </a:solidFill>
                          <a:effectLst/>
                          <a:latin typeface="+mn-lt"/>
                          <a:ea typeface="+mn-ea"/>
                          <a:cs typeface="+mn-cs"/>
                        </a:rPr>
                        <a:t>3-2. Розрахунок. Адміністративні витрати МБ.</a:t>
                      </a:r>
                      <a:endParaRPr lang="en-US" sz="1400" b="0" kern="1200" dirty="0">
                        <a:solidFill>
                          <a:schemeClr val="tx1"/>
                        </a:solidFill>
                        <a:effectLst/>
                        <a:latin typeface="+mn-lt"/>
                        <a:ea typeface="+mn-ea"/>
                        <a:cs typeface="+mn-cs"/>
                      </a:endParaRPr>
                    </a:p>
                  </a:txBody>
                  <a:tcPr>
                    <a:solidFill>
                      <a:schemeClr val="accent5">
                        <a:lumMod val="20000"/>
                        <a:lumOff val="80000"/>
                      </a:schemeClr>
                    </a:solidFill>
                  </a:tcPr>
                </a:tc>
                <a:tc>
                  <a:txBody>
                    <a:bodyPr/>
                    <a:lstStyle/>
                    <a:p>
                      <a:pPr marL="0" indent="0">
                        <a:buNone/>
                      </a:pPr>
                      <a:r>
                        <a:rPr lang="uk-UA" sz="1400" b="1" kern="1200" dirty="0">
                          <a:solidFill>
                            <a:schemeClr val="tx1"/>
                          </a:solidFill>
                          <a:effectLst/>
                          <a:latin typeface="+mn-lt"/>
                          <a:ea typeface="+mn-ea"/>
                          <a:cs typeface="+mn-cs"/>
                        </a:rPr>
                        <a:t>Перелік бізнес-процесів у МБ</a:t>
                      </a:r>
                      <a:endParaRPr lang="en-US" sz="1400" b="1" kern="1200" dirty="0">
                        <a:solidFill>
                          <a:schemeClr val="tx1"/>
                        </a:solidFill>
                        <a:effectLst/>
                        <a:latin typeface="+mn-lt"/>
                        <a:ea typeface="+mn-ea"/>
                        <a:cs typeface="+mn-cs"/>
                      </a:endParaRP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600" b="1" kern="1200" dirty="0">
                          <a:solidFill>
                            <a:srgbClr val="C00000"/>
                          </a:solidFill>
                          <a:effectLst/>
                          <a:latin typeface="+mn-lt"/>
                          <a:ea typeface="+mn-ea"/>
                          <a:cs typeface="+mn-cs"/>
                        </a:rPr>
                        <a:t>Залучення 5…7 експертів </a:t>
                      </a:r>
                      <a:r>
                        <a:rPr lang="uk-UA" sz="1600" b="1" kern="1200" dirty="0">
                          <a:solidFill>
                            <a:srgbClr val="7030A0"/>
                          </a:solidFill>
                          <a:effectLst/>
                          <a:latin typeface="+mn-lt"/>
                          <a:ea typeface="+mn-ea"/>
                          <a:cs typeface="+mn-cs"/>
                        </a:rPr>
                        <a:t>для остаточного контролю щодо переліку </a:t>
                      </a:r>
                      <a:r>
                        <a:rPr lang="uk-UA" sz="1600" b="1" kern="1200" dirty="0" err="1">
                          <a:solidFill>
                            <a:srgbClr val="7030A0"/>
                          </a:solidFill>
                          <a:effectLst/>
                          <a:latin typeface="+mn-lt"/>
                          <a:ea typeface="+mn-ea"/>
                          <a:cs typeface="+mn-cs"/>
                        </a:rPr>
                        <a:t>підпроцесів</a:t>
                      </a:r>
                      <a:r>
                        <a:rPr lang="uk-UA" sz="1600" b="1" kern="1200" dirty="0">
                          <a:solidFill>
                            <a:srgbClr val="7030A0"/>
                          </a:solidFill>
                          <a:effectLst/>
                          <a:latin typeface="+mn-lt"/>
                          <a:ea typeface="+mn-ea"/>
                          <a:cs typeface="+mn-cs"/>
                        </a:rPr>
                        <a:t> та оцінки витрат по кожному з </a:t>
                      </a:r>
                      <a:r>
                        <a:rPr lang="uk-UA" sz="1600" b="1" kern="1200" dirty="0" err="1">
                          <a:solidFill>
                            <a:srgbClr val="7030A0"/>
                          </a:solidFill>
                          <a:effectLst/>
                          <a:latin typeface="+mn-lt"/>
                          <a:ea typeface="+mn-ea"/>
                          <a:cs typeface="+mn-cs"/>
                        </a:rPr>
                        <a:t>підпроцесів</a:t>
                      </a:r>
                      <a:r>
                        <a:rPr lang="uk-UA" sz="1600" b="1" kern="1200" dirty="0">
                          <a:solidFill>
                            <a:srgbClr val="7030A0"/>
                          </a:solidFill>
                          <a:effectLst/>
                          <a:latin typeface="+mn-lt"/>
                          <a:ea typeface="+mn-ea"/>
                          <a:cs typeface="+mn-cs"/>
                        </a:rPr>
                        <a:t> (час і грошовий вимір). </a:t>
                      </a:r>
                      <a:endParaRPr lang="en-US" sz="1600" b="1" kern="1200" dirty="0">
                        <a:solidFill>
                          <a:srgbClr val="7030A0"/>
                        </a:solidFill>
                        <a:effectLst/>
                        <a:latin typeface="+mn-lt"/>
                        <a:ea typeface="+mn-ea"/>
                        <a:cs typeface="+mn-cs"/>
                      </a:endParaRPr>
                    </a:p>
                  </a:txBody>
                  <a:tcPr>
                    <a:solidFill>
                      <a:schemeClr val="accent5">
                        <a:lumMod val="20000"/>
                        <a:lumOff val="80000"/>
                      </a:schemeClr>
                    </a:solidFill>
                  </a:tcPr>
                </a:tc>
                <a:extLst>
                  <a:ext uri="{0D108BD9-81ED-4DB2-BD59-A6C34878D82A}">
                    <a16:rowId xmlns:a16="http://schemas.microsoft.com/office/drawing/2014/main" val="10004"/>
                  </a:ext>
                </a:extLst>
              </a:tr>
              <a:tr h="501765">
                <a:tc>
                  <a:txBody>
                    <a:bodyPr/>
                    <a:lstStyle/>
                    <a:p>
                      <a:pPr marL="0" indent="0"/>
                      <a:r>
                        <a:rPr lang="uk-UA" sz="1400" b="0" kern="1200" dirty="0">
                          <a:solidFill>
                            <a:schemeClr val="tx1"/>
                          </a:solidFill>
                          <a:effectLst/>
                          <a:latin typeface="+mn-lt"/>
                          <a:ea typeface="+mn-ea"/>
                          <a:cs typeface="+mn-cs"/>
                        </a:rPr>
                        <a:t>3-3. Розрахунок. Адміністративні витрати орган.</a:t>
                      </a:r>
                      <a:endParaRPr lang="en-US" sz="1400" b="0" kern="1200" dirty="0">
                        <a:solidFill>
                          <a:schemeClr val="tx1"/>
                        </a:solidFill>
                        <a:effectLst/>
                        <a:latin typeface="+mn-lt"/>
                        <a:ea typeface="+mn-ea"/>
                        <a:cs typeface="+mn-cs"/>
                      </a:endParaRPr>
                    </a:p>
                  </a:txBody>
                  <a:tcPr>
                    <a:solidFill>
                      <a:schemeClr val="accent5">
                        <a:lumMod val="20000"/>
                        <a:lumOff val="80000"/>
                      </a:schemeClr>
                    </a:solidFill>
                  </a:tcPr>
                </a:tc>
                <a:tc>
                  <a:txBody>
                    <a:bodyPr/>
                    <a:lstStyle/>
                    <a:p>
                      <a:pPr marL="0" indent="0">
                        <a:buNone/>
                      </a:pPr>
                      <a:r>
                        <a:rPr lang="uk-UA" sz="1400" b="1" kern="1200" dirty="0">
                          <a:solidFill>
                            <a:schemeClr val="tx1"/>
                          </a:solidFill>
                          <a:effectLst/>
                          <a:latin typeface="+mn-lt"/>
                          <a:ea typeface="+mn-ea"/>
                          <a:cs typeface="+mn-cs"/>
                        </a:rPr>
                        <a:t>Перелік управлінських процесів.</a:t>
                      </a:r>
                      <a:endParaRPr lang="en-US" sz="1400" b="1" kern="1200" dirty="0">
                        <a:solidFill>
                          <a:schemeClr val="tx1"/>
                        </a:solidFill>
                        <a:effectLst/>
                        <a:latin typeface="+mn-lt"/>
                        <a:ea typeface="+mn-ea"/>
                        <a:cs typeface="+mn-cs"/>
                      </a:endParaRPr>
                    </a:p>
                  </a:txBody>
                  <a:tcPr>
                    <a:solidFill>
                      <a:schemeClr val="accent5">
                        <a:lumMod val="20000"/>
                        <a:lumOff val="80000"/>
                      </a:schemeClr>
                    </a:solidFill>
                  </a:tcPr>
                </a:tc>
                <a:tc>
                  <a:txBody>
                    <a:bodyPr/>
                    <a:lstStyle/>
                    <a:p>
                      <a:pPr marL="0" indent="0">
                        <a:buNone/>
                      </a:pPr>
                      <a:r>
                        <a:rPr lang="uk-UA" sz="1600" b="1" kern="1200" dirty="0">
                          <a:solidFill>
                            <a:srgbClr val="7030A0"/>
                          </a:solidFill>
                          <a:effectLst/>
                          <a:latin typeface="+mn-lt"/>
                          <a:ea typeface="+mn-ea"/>
                          <a:cs typeface="+mn-cs"/>
                        </a:rPr>
                        <a:t>Оцінка. Запит до відомства (час і ранг службовця).</a:t>
                      </a:r>
                      <a:endParaRPr lang="en-US" sz="1600" b="1" kern="1200" dirty="0">
                        <a:solidFill>
                          <a:srgbClr val="7030A0"/>
                        </a:solidFill>
                        <a:effectLst/>
                        <a:latin typeface="+mn-lt"/>
                        <a:ea typeface="+mn-ea"/>
                        <a:cs typeface="+mn-cs"/>
                      </a:endParaRPr>
                    </a:p>
                  </a:txBody>
                  <a:tcPr>
                    <a:solidFill>
                      <a:schemeClr val="accent5">
                        <a:lumMod val="20000"/>
                        <a:lumOff val="80000"/>
                      </a:schemeClr>
                    </a:solidFill>
                  </a:tcPr>
                </a:tc>
                <a:extLst>
                  <a:ext uri="{0D108BD9-81ED-4DB2-BD59-A6C34878D82A}">
                    <a16:rowId xmlns:a16="http://schemas.microsoft.com/office/drawing/2014/main" val="10005"/>
                  </a:ext>
                </a:extLst>
              </a:tr>
              <a:tr h="501765">
                <a:tc>
                  <a:txBody>
                    <a:bodyPr/>
                    <a:lstStyle/>
                    <a:p>
                      <a:r>
                        <a:rPr lang="uk-UA" sz="1400" b="0" kern="1200" dirty="0">
                          <a:solidFill>
                            <a:schemeClr val="tx1"/>
                          </a:solidFill>
                          <a:effectLst/>
                          <a:latin typeface="+mn-lt"/>
                          <a:ea typeface="+mn-ea"/>
                          <a:cs typeface="+mn-cs"/>
                        </a:rPr>
                        <a:t>4. Корекція</a:t>
                      </a:r>
                      <a:endParaRPr lang="en-US" sz="1400" b="0" kern="1200" dirty="0">
                        <a:solidFill>
                          <a:schemeClr val="tx1"/>
                        </a:solidFill>
                        <a:effectLst/>
                        <a:latin typeface="+mn-lt"/>
                        <a:ea typeface="+mn-ea"/>
                        <a:cs typeface="+mn-cs"/>
                      </a:endParaRPr>
                    </a:p>
                  </a:txBody>
                  <a:tcPr>
                    <a:solidFill>
                      <a:schemeClr val="accent5">
                        <a:lumMod val="20000"/>
                        <a:lumOff val="80000"/>
                      </a:schemeClr>
                    </a:solidFill>
                  </a:tcPr>
                </a:tc>
                <a:tc>
                  <a:txBody>
                    <a:bodyPr/>
                    <a:lstStyle/>
                    <a:p>
                      <a:pPr marL="0" indent="0">
                        <a:buNone/>
                      </a:pPr>
                      <a:r>
                        <a:rPr lang="uk-UA" sz="1400" b="1" kern="1200" dirty="0">
                          <a:solidFill>
                            <a:schemeClr val="tx1"/>
                          </a:solidFill>
                          <a:effectLst/>
                          <a:latin typeface="+mn-lt"/>
                          <a:ea typeface="+mn-ea"/>
                          <a:cs typeface="+mn-cs"/>
                        </a:rPr>
                        <a:t>Проект регулювання. Вартість регулювання для МБ.</a:t>
                      </a:r>
                      <a:endParaRPr lang="en-US" sz="1400" b="1" kern="1200" dirty="0">
                        <a:solidFill>
                          <a:schemeClr val="tx1"/>
                        </a:solidFill>
                        <a:effectLst/>
                        <a:latin typeface="+mn-lt"/>
                        <a:ea typeface="+mn-ea"/>
                        <a:cs typeface="+mn-cs"/>
                      </a:endParaRPr>
                    </a:p>
                  </a:txBody>
                  <a:tcPr>
                    <a:solidFill>
                      <a:schemeClr val="accent5">
                        <a:lumMod val="20000"/>
                        <a:lumOff val="80000"/>
                      </a:schemeClr>
                    </a:solidFill>
                  </a:tcPr>
                </a:tc>
                <a:tc>
                  <a:txBody>
                    <a:bodyPr/>
                    <a:lstStyle/>
                    <a:p>
                      <a:pPr marL="0" indent="0">
                        <a:buNone/>
                      </a:pPr>
                      <a:r>
                        <a:rPr lang="uk-UA" sz="1600" b="1" kern="1200" dirty="0">
                          <a:solidFill>
                            <a:srgbClr val="7030A0"/>
                          </a:solidFill>
                          <a:effectLst/>
                          <a:latin typeface="+mn-lt"/>
                          <a:ea typeface="+mn-ea"/>
                          <a:cs typeface="+mn-cs"/>
                        </a:rPr>
                        <a:t>Рішення щодо застосування корекції. Розрахунок для скорегованих норм. </a:t>
                      </a:r>
                      <a:endParaRPr lang="en-US" sz="1600" b="1" kern="1200" dirty="0">
                        <a:solidFill>
                          <a:srgbClr val="7030A0"/>
                        </a:solidFill>
                        <a:effectLst/>
                        <a:latin typeface="+mn-lt"/>
                        <a:ea typeface="+mn-ea"/>
                        <a:cs typeface="+mn-cs"/>
                      </a:endParaRPr>
                    </a:p>
                  </a:txBody>
                  <a:tcPr>
                    <a:solidFill>
                      <a:schemeClr val="accent5">
                        <a:lumMod val="20000"/>
                        <a:lumOff val="80000"/>
                      </a:schemeClr>
                    </a:solidFill>
                  </a:tcPr>
                </a:tc>
                <a:extLst>
                  <a:ext uri="{0D108BD9-81ED-4DB2-BD59-A6C34878D82A}">
                    <a16:rowId xmlns:a16="http://schemas.microsoft.com/office/drawing/2014/main" val="10006"/>
                  </a:ext>
                </a:extLst>
              </a:tr>
            </a:tbl>
          </a:graphicData>
        </a:graphic>
      </p:graphicFrame>
    </p:spTree>
  </p:cSld>
  <p:clrMapOvr>
    <a:masterClrMapping/>
  </p:clrMapOvr>
  <p:transition spd="slow">
    <p:cover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4400" y="5734050"/>
            <a:ext cx="609600" cy="520700"/>
          </a:xfrm>
          <a:prstGeom prst="rect">
            <a:avLst/>
          </a:prstGeom>
        </p:spPr>
        <p:txBody>
          <a:bodyPr/>
          <a:lstStyle/>
          <a:p>
            <a:fld id="{4DC4E3F9-6414-4A66-BDE7-1167DA39EB6A}" type="slidenum">
              <a:rPr lang="en-US" smtClean="0"/>
              <a:pPr/>
              <a:t>58</a:t>
            </a:fld>
            <a:endParaRPr lang="en-US"/>
          </a:p>
        </p:txBody>
      </p:sp>
      <p:sp>
        <p:nvSpPr>
          <p:cNvPr id="6" name="TextBox 5"/>
          <p:cNvSpPr txBox="1"/>
          <p:nvPr/>
        </p:nvSpPr>
        <p:spPr>
          <a:xfrm>
            <a:off x="1447800" y="1176754"/>
            <a:ext cx="6172200" cy="584775"/>
          </a:xfrm>
          <a:prstGeom prst="rect">
            <a:avLst/>
          </a:prstGeom>
          <a:noFill/>
        </p:spPr>
        <p:txBody>
          <a:bodyPr wrap="square" rtlCol="0">
            <a:spAutoFit/>
          </a:bodyPr>
          <a:lstStyle/>
          <a:p>
            <a:pPr algn="ctr"/>
            <a:r>
              <a:rPr lang="ru-RU" sz="3200" b="1" dirty="0"/>
              <a:t>ТАКТОГРАМА АРВ та М-ТЕСТУ</a:t>
            </a:r>
            <a:r>
              <a:rPr lang="uk-UA" sz="3200" b="1" dirty="0"/>
              <a:t>:</a:t>
            </a:r>
          </a:p>
        </p:txBody>
      </p:sp>
      <p:cxnSp>
        <p:nvCxnSpPr>
          <p:cNvPr id="11" name="Прямая со стрелкой 10"/>
          <p:cNvCxnSpPr/>
          <p:nvPr/>
        </p:nvCxnSpPr>
        <p:spPr>
          <a:xfrm>
            <a:off x="152400" y="5715000"/>
            <a:ext cx="8763000" cy="1588"/>
          </a:xfrm>
          <a:prstGeom prst="straightConnector1">
            <a:avLst/>
          </a:prstGeom>
          <a:ln w="50800">
            <a:tailEnd type="stealth"/>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1676400" y="403860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305800" y="5820768"/>
            <a:ext cx="838200" cy="369332"/>
          </a:xfrm>
          <a:prstGeom prst="rect">
            <a:avLst/>
          </a:prstGeom>
          <a:noFill/>
        </p:spPr>
        <p:txBody>
          <a:bodyPr wrap="square" rtlCol="0">
            <a:spAutoFit/>
          </a:bodyPr>
          <a:lstStyle/>
          <a:p>
            <a:r>
              <a:rPr lang="ru-RU" dirty="0"/>
              <a:t>ЧАС</a:t>
            </a:r>
            <a:endParaRPr lang="en-US" dirty="0"/>
          </a:p>
        </p:txBody>
      </p:sp>
      <p:sp>
        <p:nvSpPr>
          <p:cNvPr id="18" name="TextBox 17"/>
          <p:cNvSpPr txBox="1"/>
          <p:nvPr/>
        </p:nvSpPr>
        <p:spPr>
          <a:xfrm>
            <a:off x="457200" y="1893624"/>
            <a:ext cx="2133600" cy="646331"/>
          </a:xfrm>
          <a:prstGeom prst="rect">
            <a:avLst/>
          </a:prstGeom>
          <a:noFill/>
          <a:ln>
            <a:solidFill>
              <a:schemeClr val="accent1">
                <a:shade val="95000"/>
                <a:satMod val="105000"/>
              </a:schemeClr>
            </a:solidFill>
          </a:ln>
        </p:spPr>
        <p:txBody>
          <a:bodyPr wrap="square" rtlCol="0">
            <a:spAutoFit/>
          </a:bodyPr>
          <a:lstStyle/>
          <a:p>
            <a:r>
              <a:rPr lang="ru-RU" dirty="0"/>
              <a:t>Початок </a:t>
            </a:r>
            <a:r>
              <a:rPr lang="ru-RU" dirty="0" err="1"/>
              <a:t>розробки</a:t>
            </a:r>
            <a:r>
              <a:rPr lang="ru-RU" dirty="0"/>
              <a:t> </a:t>
            </a:r>
            <a:r>
              <a:rPr lang="ru-RU" dirty="0" err="1"/>
              <a:t>регулювання</a:t>
            </a:r>
            <a:endParaRPr lang="en-US" dirty="0"/>
          </a:p>
        </p:txBody>
      </p:sp>
      <p:cxnSp>
        <p:nvCxnSpPr>
          <p:cNvPr id="20" name="Прямая соединительная линия 19"/>
          <p:cNvCxnSpPr/>
          <p:nvPr/>
        </p:nvCxnSpPr>
        <p:spPr>
          <a:xfrm rot="5400000">
            <a:off x="-762000" y="4495800"/>
            <a:ext cx="33528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14400" y="2667000"/>
            <a:ext cx="1676400" cy="1200329"/>
          </a:xfrm>
          <a:prstGeom prst="rect">
            <a:avLst/>
          </a:prstGeom>
          <a:noFill/>
          <a:ln>
            <a:solidFill>
              <a:schemeClr val="accent1">
                <a:shade val="95000"/>
                <a:satMod val="105000"/>
              </a:schemeClr>
            </a:solidFill>
          </a:ln>
        </p:spPr>
        <p:txBody>
          <a:bodyPr wrap="square" rtlCol="0">
            <a:spAutoFit/>
          </a:bodyPr>
          <a:lstStyle/>
          <a:p>
            <a:r>
              <a:rPr lang="ru-RU" dirty="0" err="1"/>
              <a:t>Попереднє</a:t>
            </a:r>
            <a:r>
              <a:rPr lang="ru-RU" dirty="0"/>
              <a:t> </a:t>
            </a:r>
            <a:r>
              <a:rPr lang="ru-RU" dirty="0" err="1"/>
              <a:t>формування</a:t>
            </a:r>
            <a:r>
              <a:rPr lang="ru-RU" dirty="0"/>
              <a:t> </a:t>
            </a:r>
            <a:r>
              <a:rPr lang="ru-RU" dirty="0" err="1"/>
              <a:t>ідей</a:t>
            </a:r>
            <a:r>
              <a:rPr lang="ru-RU" dirty="0"/>
              <a:t> та норм </a:t>
            </a:r>
            <a:r>
              <a:rPr lang="ru-RU" dirty="0" err="1"/>
              <a:t>регулювання</a:t>
            </a:r>
            <a:endParaRPr lang="en-US" dirty="0"/>
          </a:p>
        </p:txBody>
      </p:sp>
      <p:sp>
        <p:nvSpPr>
          <p:cNvPr id="22" name="TextBox 21"/>
          <p:cNvSpPr txBox="1"/>
          <p:nvPr/>
        </p:nvSpPr>
        <p:spPr>
          <a:xfrm>
            <a:off x="914400" y="4038600"/>
            <a:ext cx="1676400" cy="646331"/>
          </a:xfrm>
          <a:prstGeom prst="rect">
            <a:avLst/>
          </a:prstGeom>
          <a:noFill/>
          <a:ln>
            <a:solidFill>
              <a:schemeClr val="accent1">
                <a:shade val="95000"/>
                <a:satMod val="105000"/>
              </a:schemeClr>
            </a:solidFill>
          </a:ln>
        </p:spPr>
        <p:txBody>
          <a:bodyPr wrap="square" rtlCol="0">
            <a:spAutoFit/>
          </a:bodyPr>
          <a:lstStyle/>
          <a:p>
            <a:r>
              <a:rPr lang="ru-RU" dirty="0"/>
              <a:t>Початок </a:t>
            </a:r>
            <a:r>
              <a:rPr lang="ru-RU" dirty="0" err="1"/>
              <a:t>розробки</a:t>
            </a:r>
            <a:r>
              <a:rPr lang="ru-RU" dirty="0"/>
              <a:t> АРВ</a:t>
            </a:r>
            <a:endParaRPr lang="en-US" dirty="0"/>
          </a:p>
        </p:txBody>
      </p:sp>
      <p:cxnSp>
        <p:nvCxnSpPr>
          <p:cNvPr id="24" name="Прямая соединительная линия 23"/>
          <p:cNvCxnSpPr/>
          <p:nvPr/>
        </p:nvCxnSpPr>
        <p:spPr>
          <a:xfrm rot="5400000">
            <a:off x="762000" y="3962400"/>
            <a:ext cx="41910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95600" y="1905000"/>
            <a:ext cx="1143000" cy="369332"/>
          </a:xfrm>
          <a:prstGeom prst="rect">
            <a:avLst/>
          </a:prstGeom>
          <a:noFill/>
          <a:ln>
            <a:solidFill>
              <a:srgbClr val="FF0000"/>
            </a:solidFill>
          </a:ln>
        </p:spPr>
        <p:txBody>
          <a:bodyPr wrap="square" rtlCol="0">
            <a:spAutoFit/>
          </a:bodyPr>
          <a:lstStyle/>
          <a:p>
            <a:r>
              <a:rPr lang="uk-UA" dirty="0"/>
              <a:t>М-ТЕСТ</a:t>
            </a:r>
            <a:endParaRPr lang="en-US" dirty="0"/>
          </a:p>
        </p:txBody>
      </p:sp>
      <p:cxnSp>
        <p:nvCxnSpPr>
          <p:cNvPr id="28" name="Прямая соединительная линия 27"/>
          <p:cNvCxnSpPr/>
          <p:nvPr/>
        </p:nvCxnSpPr>
        <p:spPr>
          <a:xfrm rot="5400000">
            <a:off x="1153804" y="4278004"/>
            <a:ext cx="3581400" cy="545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71800" y="2514600"/>
            <a:ext cx="2057400" cy="923330"/>
          </a:xfrm>
          <a:prstGeom prst="rect">
            <a:avLst/>
          </a:prstGeom>
          <a:noFill/>
          <a:ln>
            <a:solidFill>
              <a:srgbClr val="FF0000"/>
            </a:solidFill>
          </a:ln>
        </p:spPr>
        <p:txBody>
          <a:bodyPr wrap="square" rtlCol="0">
            <a:spAutoFit/>
          </a:bodyPr>
          <a:lstStyle/>
          <a:p>
            <a:r>
              <a:rPr lang="uk-UA" dirty="0"/>
              <a:t>Розподіл регулювання на </a:t>
            </a:r>
            <a:r>
              <a:rPr lang="uk-UA" dirty="0" err="1"/>
              <a:t>підпроцеси</a:t>
            </a:r>
            <a:endParaRPr lang="en-US" dirty="0"/>
          </a:p>
        </p:txBody>
      </p:sp>
      <p:cxnSp>
        <p:nvCxnSpPr>
          <p:cNvPr id="33" name="Прямая соединительная линия 32"/>
          <p:cNvCxnSpPr/>
          <p:nvPr/>
        </p:nvCxnSpPr>
        <p:spPr>
          <a:xfrm rot="5400000">
            <a:off x="1866900" y="4838700"/>
            <a:ext cx="2514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24200" y="3505200"/>
            <a:ext cx="1676400" cy="369332"/>
          </a:xfrm>
          <a:prstGeom prst="rect">
            <a:avLst/>
          </a:prstGeom>
          <a:noFill/>
          <a:ln>
            <a:solidFill>
              <a:srgbClr val="FF0000"/>
            </a:solidFill>
          </a:ln>
        </p:spPr>
        <p:txBody>
          <a:bodyPr wrap="square" rtlCol="0">
            <a:spAutoFit/>
          </a:bodyPr>
          <a:lstStyle/>
          <a:p>
            <a:r>
              <a:rPr lang="uk-UA" dirty="0"/>
              <a:t>Консультації</a:t>
            </a:r>
            <a:endParaRPr lang="en-US" dirty="0"/>
          </a:p>
        </p:txBody>
      </p:sp>
      <p:cxnSp>
        <p:nvCxnSpPr>
          <p:cNvPr id="36" name="Прямая соединительная линия 35"/>
          <p:cNvCxnSpPr/>
          <p:nvPr/>
        </p:nvCxnSpPr>
        <p:spPr>
          <a:xfrm rot="5400000">
            <a:off x="2476500" y="5143500"/>
            <a:ext cx="1905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429000" y="3962400"/>
            <a:ext cx="1905000" cy="923330"/>
          </a:xfrm>
          <a:prstGeom prst="rect">
            <a:avLst/>
          </a:prstGeom>
          <a:noFill/>
          <a:ln>
            <a:solidFill>
              <a:srgbClr val="FF0000"/>
            </a:solidFill>
          </a:ln>
        </p:spPr>
        <p:txBody>
          <a:bodyPr wrap="square" rtlCol="0">
            <a:spAutoFit/>
          </a:bodyPr>
          <a:lstStyle/>
          <a:p>
            <a:r>
              <a:rPr lang="uk-UA" dirty="0"/>
              <a:t>Розрахунок вартості регулювання</a:t>
            </a:r>
            <a:endParaRPr lang="en-US" dirty="0"/>
          </a:p>
        </p:txBody>
      </p:sp>
      <p:cxnSp>
        <p:nvCxnSpPr>
          <p:cNvPr id="43" name="Прямая соединительная линия 42"/>
          <p:cNvCxnSpPr/>
          <p:nvPr/>
        </p:nvCxnSpPr>
        <p:spPr>
          <a:xfrm rot="5400000">
            <a:off x="3276600" y="5562600"/>
            <a:ext cx="1066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810000" y="4953000"/>
            <a:ext cx="1905000" cy="646331"/>
          </a:xfrm>
          <a:prstGeom prst="rect">
            <a:avLst/>
          </a:prstGeom>
          <a:noFill/>
          <a:ln>
            <a:solidFill>
              <a:srgbClr val="FF0000"/>
            </a:solidFill>
          </a:ln>
        </p:spPr>
        <p:txBody>
          <a:bodyPr wrap="square" rtlCol="0">
            <a:spAutoFit/>
          </a:bodyPr>
          <a:lstStyle/>
          <a:p>
            <a:r>
              <a:rPr lang="uk-UA" dirty="0"/>
              <a:t>Рішення щодо корекції для МБ</a:t>
            </a:r>
            <a:endParaRPr lang="en-US" dirty="0"/>
          </a:p>
        </p:txBody>
      </p:sp>
      <p:cxnSp>
        <p:nvCxnSpPr>
          <p:cNvPr id="45" name="Прямая соединительная линия 44"/>
          <p:cNvCxnSpPr/>
          <p:nvPr/>
        </p:nvCxnSpPr>
        <p:spPr>
          <a:xfrm rot="5400000">
            <a:off x="5181600" y="5257800"/>
            <a:ext cx="198120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172200" y="4267200"/>
            <a:ext cx="1905000" cy="923330"/>
          </a:xfrm>
          <a:prstGeom prst="rect">
            <a:avLst/>
          </a:prstGeom>
          <a:noFill/>
          <a:ln>
            <a:solidFill>
              <a:schemeClr val="accent1">
                <a:shade val="95000"/>
                <a:satMod val="105000"/>
              </a:schemeClr>
            </a:solidFill>
          </a:ln>
        </p:spPr>
        <p:txBody>
          <a:bodyPr wrap="square" rtlCol="0">
            <a:spAutoFit/>
          </a:bodyPr>
          <a:lstStyle/>
          <a:p>
            <a:r>
              <a:rPr lang="ru-RU" dirty="0" err="1"/>
              <a:t>Оприлюднення</a:t>
            </a:r>
            <a:r>
              <a:rPr lang="ru-RU" dirty="0"/>
              <a:t> проекту РА та АРВ</a:t>
            </a:r>
            <a:endParaRPr lang="en-US" dirty="0"/>
          </a:p>
        </p:txBody>
      </p:sp>
      <p:sp>
        <p:nvSpPr>
          <p:cNvPr id="47" name="TextBox 46"/>
          <p:cNvSpPr txBox="1"/>
          <p:nvPr/>
        </p:nvSpPr>
        <p:spPr>
          <a:xfrm>
            <a:off x="5867400" y="3200400"/>
            <a:ext cx="1676400" cy="923330"/>
          </a:xfrm>
          <a:prstGeom prst="rect">
            <a:avLst/>
          </a:prstGeom>
          <a:noFill/>
          <a:ln>
            <a:solidFill>
              <a:schemeClr val="accent1">
                <a:shade val="95000"/>
                <a:satMod val="105000"/>
              </a:schemeClr>
            </a:solidFill>
          </a:ln>
        </p:spPr>
        <p:txBody>
          <a:bodyPr wrap="square" rtlCol="0">
            <a:spAutoFit/>
          </a:bodyPr>
          <a:lstStyle/>
          <a:p>
            <a:r>
              <a:rPr lang="ru-RU" dirty="0" err="1"/>
              <a:t>Остаточне</a:t>
            </a:r>
            <a:r>
              <a:rPr lang="ru-RU" dirty="0"/>
              <a:t> </a:t>
            </a:r>
            <a:r>
              <a:rPr lang="ru-RU" dirty="0" err="1"/>
              <a:t>визначення</a:t>
            </a:r>
            <a:r>
              <a:rPr lang="ru-RU" dirty="0"/>
              <a:t> </a:t>
            </a:r>
            <a:r>
              <a:rPr lang="ru-RU" dirty="0" err="1"/>
              <a:t>регулювання</a:t>
            </a:r>
            <a:endParaRPr lang="en-US" dirty="0"/>
          </a:p>
        </p:txBody>
      </p:sp>
      <p:cxnSp>
        <p:nvCxnSpPr>
          <p:cNvPr id="49" name="Прямая соединительная линия 48"/>
          <p:cNvCxnSpPr/>
          <p:nvPr/>
        </p:nvCxnSpPr>
        <p:spPr>
          <a:xfrm rot="5400000">
            <a:off x="4343400" y="47244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rot="5400000" flipH="1" flipV="1">
            <a:off x="6134100" y="4000500"/>
            <a:ext cx="42672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553200" y="1828800"/>
            <a:ext cx="1752600" cy="646331"/>
          </a:xfrm>
          <a:prstGeom prst="rect">
            <a:avLst/>
          </a:prstGeom>
          <a:noFill/>
          <a:ln>
            <a:solidFill>
              <a:schemeClr val="accent1">
                <a:shade val="95000"/>
                <a:satMod val="105000"/>
              </a:schemeClr>
            </a:solidFill>
          </a:ln>
        </p:spPr>
        <p:txBody>
          <a:bodyPr wrap="square" rtlCol="0">
            <a:spAutoFit/>
          </a:bodyPr>
          <a:lstStyle/>
          <a:p>
            <a:pPr algn="r"/>
            <a:r>
              <a:rPr lang="ru-RU" dirty="0" err="1"/>
              <a:t>Затвердження</a:t>
            </a:r>
            <a:r>
              <a:rPr lang="ru-RU" dirty="0"/>
              <a:t> </a:t>
            </a:r>
            <a:r>
              <a:rPr lang="ru-RU" dirty="0" err="1"/>
              <a:t>регулювання</a:t>
            </a:r>
            <a:endParaRPr lang="en-US" dirty="0"/>
          </a:p>
        </p:txBody>
      </p:sp>
    </p:spTree>
  </p:cSld>
  <p:clrMapOvr>
    <a:masterClrMapping/>
  </p:clrMapOvr>
  <p:transition spd="slow">
    <p:cover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4400" y="5734050"/>
            <a:ext cx="609600" cy="520700"/>
          </a:xfrm>
          <a:prstGeom prst="rect">
            <a:avLst/>
          </a:prstGeom>
        </p:spPr>
        <p:txBody>
          <a:bodyPr/>
          <a:lstStyle/>
          <a:p>
            <a:fld id="{4DC4E3F9-6414-4A66-BDE7-1167DA39EB6A}" type="slidenum">
              <a:rPr lang="en-US" smtClean="0"/>
              <a:pPr/>
              <a:t>59</a:t>
            </a:fld>
            <a:endParaRPr lang="en-US"/>
          </a:p>
        </p:txBody>
      </p:sp>
      <p:sp>
        <p:nvSpPr>
          <p:cNvPr id="6" name="TextBox 5"/>
          <p:cNvSpPr txBox="1"/>
          <p:nvPr/>
        </p:nvSpPr>
        <p:spPr>
          <a:xfrm>
            <a:off x="914400" y="1268109"/>
            <a:ext cx="7086600" cy="1077218"/>
          </a:xfrm>
          <a:prstGeom prst="rect">
            <a:avLst/>
          </a:prstGeom>
          <a:noFill/>
        </p:spPr>
        <p:txBody>
          <a:bodyPr wrap="square" rtlCol="0">
            <a:spAutoFit/>
          </a:bodyPr>
          <a:lstStyle/>
          <a:p>
            <a:pPr algn="ctr"/>
            <a:r>
              <a:rPr lang="uk-UA" sz="3200" b="1" dirty="0"/>
              <a:t>ОСОБЛИВОСТІ М-ТЕСТУ ДЛЯ РІЗНИХ ТИПІВ ПРОЕКТІВ РЕГУЛЯТОРНИХ АКТІВ:</a:t>
            </a:r>
          </a:p>
        </p:txBody>
      </p:sp>
      <p:graphicFrame>
        <p:nvGraphicFramePr>
          <p:cNvPr id="5" name="Таблица 4"/>
          <p:cNvGraphicFramePr>
            <a:graphicFrameLocks noGrp="1"/>
          </p:cNvGraphicFramePr>
          <p:nvPr>
            <p:extLst>
              <p:ext uri="{D42A27DB-BD31-4B8C-83A1-F6EECF244321}">
                <p14:modId xmlns:p14="http://schemas.microsoft.com/office/powerpoint/2010/main" val="2718518742"/>
              </p:ext>
            </p:extLst>
          </p:nvPr>
        </p:nvGraphicFramePr>
        <p:xfrm>
          <a:off x="457200" y="2438400"/>
          <a:ext cx="8458200" cy="347472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295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uk-UA" sz="2400" i="1" dirty="0"/>
                    </a:p>
                    <a:p>
                      <a:pPr marL="0" marR="0" indent="0" algn="ctr" defTabSz="914400" rtl="0" eaLnBrk="1" fontAlgn="auto" latinLnBrk="0" hangingPunct="1">
                        <a:lnSpc>
                          <a:spcPct val="100000"/>
                        </a:lnSpc>
                        <a:spcBef>
                          <a:spcPts val="0"/>
                        </a:spcBef>
                        <a:spcAft>
                          <a:spcPts val="0"/>
                        </a:spcAft>
                        <a:buClrTx/>
                        <a:buSzTx/>
                        <a:buFontTx/>
                        <a:buNone/>
                        <a:tabLst/>
                        <a:defRPr/>
                      </a:pPr>
                      <a:r>
                        <a:rPr lang="uk-UA" sz="2400" i="1" dirty="0"/>
                        <a:t>1)</a:t>
                      </a:r>
                      <a:r>
                        <a:rPr lang="uk-UA" sz="2400" i="1" baseline="0" dirty="0"/>
                        <a:t> </a:t>
                      </a:r>
                      <a:r>
                        <a:rPr lang="uk-UA" sz="2400" i="1" dirty="0"/>
                        <a:t>Акт, що запроваджує “нове регулювання”</a:t>
                      </a:r>
                    </a:p>
                    <a:p>
                      <a:pPr algn="ctr"/>
                      <a:endParaRPr lang="en-US" sz="24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uk-UA" sz="2400" i="1" dirty="0"/>
                    </a:p>
                    <a:p>
                      <a:pPr marL="0" marR="0" indent="0" algn="ctr" defTabSz="914400" rtl="0" eaLnBrk="1" fontAlgn="auto" latinLnBrk="0" hangingPunct="1">
                        <a:lnSpc>
                          <a:spcPct val="100000"/>
                        </a:lnSpc>
                        <a:spcBef>
                          <a:spcPts val="0"/>
                        </a:spcBef>
                        <a:spcAft>
                          <a:spcPts val="0"/>
                        </a:spcAft>
                        <a:buClrTx/>
                        <a:buSzTx/>
                        <a:buFontTx/>
                        <a:buNone/>
                        <a:tabLst/>
                        <a:defRPr/>
                      </a:pPr>
                      <a:r>
                        <a:rPr lang="uk-UA" sz="2400" i="1" dirty="0"/>
                        <a:t>2) Акт, що вносить зміни до існуючого регулювання</a:t>
                      </a:r>
                      <a:endParaRPr lang="en-US" sz="2400" i="1" dirty="0"/>
                    </a:p>
                  </a:txBody>
                  <a:tcPr/>
                </a:tc>
                <a:extLst>
                  <a:ext uri="{0D108BD9-81ED-4DB2-BD59-A6C34878D82A}">
                    <a16:rowId xmlns:a16="http://schemas.microsoft.com/office/drawing/2014/main" val="10000"/>
                  </a:ext>
                </a:extLst>
              </a:tr>
              <a:tr h="370840">
                <a:tc>
                  <a:txBody>
                    <a:bodyPr/>
                    <a:lstStyle/>
                    <a:p>
                      <a:r>
                        <a:rPr lang="uk-UA" sz="2400" dirty="0"/>
                        <a:t>Розрахунок вартості регулювання та на основі нього</a:t>
                      </a:r>
                      <a:r>
                        <a:rPr lang="uk-UA" sz="2400" baseline="0" dirty="0"/>
                        <a:t> + консультацій з бізнес-середовищем </a:t>
                      </a:r>
                      <a:r>
                        <a:rPr lang="uk-UA" sz="2400" b="1" baseline="0" dirty="0"/>
                        <a:t>–</a:t>
                      </a:r>
                      <a:r>
                        <a:rPr lang="en-US" sz="2400" b="1" baseline="0" dirty="0"/>
                        <a:t>&gt;</a:t>
                      </a:r>
                      <a:r>
                        <a:rPr lang="uk-UA" sz="2400" baseline="0" dirty="0"/>
                        <a:t> розробка компенсаторів для МП</a:t>
                      </a:r>
                      <a:endParaRPr lang="en-US" sz="2400" dirty="0"/>
                    </a:p>
                  </a:txBody>
                  <a:tcPr/>
                </a:tc>
                <a:tc>
                  <a:txBody>
                    <a:bodyPr/>
                    <a:lstStyle/>
                    <a:p>
                      <a:r>
                        <a:rPr lang="uk-UA" sz="2400" dirty="0"/>
                        <a:t>Розрахунок вартості регулювання в існуючій моделі</a:t>
                      </a:r>
                      <a:r>
                        <a:rPr lang="uk-UA" sz="2400" baseline="0" dirty="0"/>
                        <a:t> регулювання та розрахунок за умови змін, що пропонуються</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46683102"/>
      </p:ext>
    </p:extLst>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32000" contrast="61000"/>
          </a:blip>
          <a:srcRect/>
          <a:stretch>
            <a:fillRect/>
          </a:stretch>
        </p:blipFill>
        <p:spPr bwMode="auto">
          <a:xfrm>
            <a:off x="204887" y="1325880"/>
            <a:ext cx="8676003" cy="5074920"/>
          </a:xfrm>
          <a:prstGeom prst="rect">
            <a:avLst/>
          </a:prstGeom>
          <a:noFill/>
          <a:ln w="9525">
            <a:noFill/>
            <a:miter lim="800000"/>
            <a:headEnd/>
            <a:tailEnd/>
          </a:ln>
          <a:effectLst>
            <a:outerShdw blurRad="177800" dist="101600" dir="6120000" sx="103000" sy="103000" algn="tl" rotWithShape="0">
              <a:prstClr val="black">
                <a:alpha val="75000"/>
              </a:prstClr>
            </a:outerShdw>
          </a:effectLst>
        </p:spPr>
      </p:pic>
      <p:pic>
        <p:nvPicPr>
          <p:cNvPr id="1027" name="Picture 3"/>
          <p:cNvPicPr>
            <a:picLocks noChangeAspect="1" noChangeArrowheads="1"/>
          </p:cNvPicPr>
          <p:nvPr/>
        </p:nvPicPr>
        <p:blipFill>
          <a:blip r:embed="rId3" cstate="print"/>
          <a:srcRect/>
          <a:stretch>
            <a:fillRect/>
          </a:stretch>
        </p:blipFill>
        <p:spPr bwMode="auto">
          <a:xfrm>
            <a:off x="7086600" y="2362200"/>
            <a:ext cx="1652002" cy="2314673"/>
          </a:xfrm>
          <a:prstGeom prst="rect">
            <a:avLst/>
          </a:prstGeom>
          <a:noFill/>
          <a:ln w="9525">
            <a:noFill/>
            <a:miter lim="800000"/>
            <a:headEnd/>
            <a:tailEnd/>
          </a:ln>
          <a:effectLst>
            <a:outerShdw blurRad="76200" dist="50800" dir="2700000" sx="102000" sy="102000" algn="tl" rotWithShape="0">
              <a:schemeClr val="tx1">
                <a:alpha val="55000"/>
              </a:schemeClr>
            </a:outerShdw>
          </a:effectLst>
        </p:spPr>
      </p:pic>
      <p:sp>
        <p:nvSpPr>
          <p:cNvPr id="2" name="Rectangle 1"/>
          <p:cNvSpPr/>
          <p:nvPr/>
        </p:nvSpPr>
        <p:spPr>
          <a:xfrm>
            <a:off x="304800" y="1355034"/>
            <a:ext cx="990600" cy="397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820507"/>
      </p:ext>
    </p:extLst>
  </p:cSld>
  <p:clrMapOvr>
    <a:masterClrMapping/>
  </p:clrMapOvr>
  <p:transition spd="slow">
    <p:cover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4400" y="5734050"/>
            <a:ext cx="609600" cy="520700"/>
          </a:xfrm>
          <a:prstGeom prst="rect">
            <a:avLst/>
          </a:prstGeom>
        </p:spPr>
        <p:txBody>
          <a:bodyPr/>
          <a:lstStyle/>
          <a:p>
            <a:fld id="{4DC4E3F9-6414-4A66-BDE7-1167DA39EB6A}" type="slidenum">
              <a:rPr lang="en-US" smtClean="0"/>
              <a:pPr/>
              <a:t>60</a:t>
            </a:fld>
            <a:endParaRPr lang="en-US"/>
          </a:p>
        </p:txBody>
      </p:sp>
      <p:sp>
        <p:nvSpPr>
          <p:cNvPr id="6" name="TextBox 5"/>
          <p:cNvSpPr txBox="1"/>
          <p:nvPr/>
        </p:nvSpPr>
        <p:spPr>
          <a:xfrm>
            <a:off x="762000" y="1524000"/>
            <a:ext cx="7162800" cy="4031873"/>
          </a:xfrm>
          <a:prstGeom prst="rect">
            <a:avLst/>
          </a:prstGeom>
          <a:noFill/>
        </p:spPr>
        <p:txBody>
          <a:bodyPr wrap="square" rtlCol="0">
            <a:spAutoFit/>
          </a:bodyPr>
          <a:lstStyle/>
          <a:p>
            <a:r>
              <a:rPr lang="uk-UA" sz="3200" b="1" dirty="0"/>
              <a:t>М</a:t>
            </a:r>
            <a:r>
              <a:rPr lang="uk-UA" sz="3200" dirty="0"/>
              <a:t>етод </a:t>
            </a:r>
            <a:r>
              <a:rPr lang="uk-UA" sz="3200" b="1" dirty="0"/>
              <a:t>С</a:t>
            </a:r>
            <a:r>
              <a:rPr lang="uk-UA" sz="3200" dirty="0"/>
              <a:t>тандартних </a:t>
            </a:r>
            <a:r>
              <a:rPr lang="uk-UA" sz="3200" b="1" dirty="0"/>
              <a:t>В</a:t>
            </a:r>
            <a:r>
              <a:rPr lang="uk-UA" sz="3200" dirty="0"/>
              <a:t>итрат – не є точним методом, тому висока точність даних не є ознакою точності розрахунку.</a:t>
            </a:r>
          </a:p>
          <a:p>
            <a:endParaRPr lang="uk-UA" sz="3200" dirty="0"/>
          </a:p>
          <a:p>
            <a:r>
              <a:rPr lang="uk-UA" sz="3200" b="1" dirty="0">
                <a:solidFill>
                  <a:srgbClr val="C00000"/>
                </a:solidFill>
                <a:effectLst>
                  <a:outerShdw blurRad="38100" dist="38100" dir="2700000" algn="tl">
                    <a:srgbClr val="000000">
                      <a:alpha val="43137"/>
                    </a:srgbClr>
                  </a:outerShdw>
                </a:effectLst>
              </a:rPr>
              <a:t>Ключ до М-Тесту </a:t>
            </a:r>
            <a:r>
              <a:rPr lang="uk-UA" sz="3200" dirty="0">
                <a:solidFill>
                  <a:srgbClr val="C00000"/>
                </a:solidFill>
              </a:rPr>
              <a:t>– детальний та коректний розподіл на </a:t>
            </a:r>
            <a:r>
              <a:rPr lang="uk-UA" sz="3200" dirty="0" err="1">
                <a:solidFill>
                  <a:srgbClr val="C00000"/>
                </a:solidFill>
              </a:rPr>
              <a:t>підпроцеси</a:t>
            </a:r>
            <a:r>
              <a:rPr lang="uk-UA" sz="3200" dirty="0">
                <a:solidFill>
                  <a:srgbClr val="C00000"/>
                </a:solidFill>
              </a:rPr>
              <a:t>, які мають бути виконані малим бізнесом.</a:t>
            </a:r>
            <a:endParaRPr lang="en-US" sz="3200" dirty="0">
              <a:solidFill>
                <a:srgbClr val="C00000"/>
              </a:solidFill>
            </a:endParaRPr>
          </a:p>
        </p:txBody>
      </p:sp>
    </p:spTree>
  </p:cSld>
  <p:clrMapOvr>
    <a:masterClrMapping/>
  </p:clrMapOvr>
  <p:transition spd="slow">
    <p:cover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61</a:t>
            </a:fld>
            <a:endParaRPr lang="en-US"/>
          </a:p>
        </p:txBody>
      </p:sp>
      <p:sp>
        <p:nvSpPr>
          <p:cNvPr id="1025" name="Rectangle 1"/>
          <p:cNvSpPr>
            <a:spLocks noChangeArrowheads="1"/>
          </p:cNvSpPr>
          <p:nvPr/>
        </p:nvSpPr>
        <p:spPr bwMode="auto">
          <a:xfrm>
            <a:off x="2514600" y="2590800"/>
            <a:ext cx="55626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uk-UA" sz="4400" b="1" dirty="0">
                <a:solidFill>
                  <a:srgbClr val="002060"/>
                </a:solidFill>
                <a:effectLst>
                  <a:outerShdw blurRad="38100" dist="38100" dir="2700000" algn="tl">
                    <a:srgbClr val="000000">
                      <a:alpha val="43137"/>
                    </a:srgbClr>
                  </a:outerShdw>
                </a:effectLst>
              </a:rPr>
              <a:t>ПРИКЛАДИ ЗАСТОСУВАННЯ </a:t>
            </a:r>
          </a:p>
          <a:p>
            <a:pPr algn="r"/>
            <a:r>
              <a:rPr lang="uk-UA" sz="4400" b="1" dirty="0">
                <a:solidFill>
                  <a:srgbClr val="002060"/>
                </a:solidFill>
                <a:effectLst>
                  <a:outerShdw blurRad="38100" dist="38100" dir="2700000" algn="tl">
                    <a:srgbClr val="000000">
                      <a:alpha val="43137"/>
                    </a:srgbClr>
                  </a:outerShdw>
                </a:effectLst>
              </a:rPr>
              <a:t>М-ТЕСТУ</a:t>
            </a:r>
            <a:endParaRPr lang="en-US" sz="4400" b="1" dirty="0">
              <a:solidFill>
                <a:srgbClr val="002060"/>
              </a:solidFill>
              <a:effectLst>
                <a:outerShdw blurRad="38100" dist="38100" dir="2700000" algn="tl">
                  <a:srgbClr val="000000">
                    <a:alpha val="43137"/>
                  </a:srgbClr>
                </a:outerShdw>
              </a:effectLst>
            </a:endParaRPr>
          </a:p>
        </p:txBody>
      </p:sp>
    </p:spTree>
  </p:cSld>
  <p:clrMapOvr>
    <a:masterClrMapping/>
  </p:clrMapOvr>
  <p:transition spd="slow">
    <p:cover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62</a:t>
            </a:fld>
            <a:endParaRPr lang="en-US"/>
          </a:p>
        </p:txBody>
      </p:sp>
      <p:sp>
        <p:nvSpPr>
          <p:cNvPr id="1025" name="Rectangle 1"/>
          <p:cNvSpPr>
            <a:spLocks noChangeArrowheads="1"/>
          </p:cNvSpPr>
          <p:nvPr/>
        </p:nvSpPr>
        <p:spPr bwMode="auto">
          <a:xfrm>
            <a:off x="2514600" y="2590800"/>
            <a:ext cx="55626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uk-UA" sz="4400" b="1" dirty="0">
                <a:solidFill>
                  <a:schemeClr val="tx1">
                    <a:lumMod val="40000"/>
                    <a:lumOff val="60000"/>
                  </a:schemeClr>
                </a:solidFill>
                <a:effectLst>
                  <a:outerShdw blurRad="38100" dist="38100" dir="2700000" algn="tl">
                    <a:srgbClr val="000000">
                      <a:alpha val="43137"/>
                    </a:srgbClr>
                  </a:outerShdw>
                </a:effectLst>
              </a:rPr>
              <a:t>ПРИКЛАД №1 ЗАСТОСУВАННЯ </a:t>
            </a:r>
          </a:p>
          <a:p>
            <a:pPr algn="r"/>
            <a:r>
              <a:rPr lang="uk-UA" sz="4400" b="1" dirty="0">
                <a:solidFill>
                  <a:schemeClr val="tx1">
                    <a:lumMod val="40000"/>
                    <a:lumOff val="60000"/>
                  </a:schemeClr>
                </a:solidFill>
                <a:effectLst>
                  <a:outerShdw blurRad="38100" dist="38100" dir="2700000" algn="tl">
                    <a:srgbClr val="000000">
                      <a:alpha val="43137"/>
                    </a:srgbClr>
                  </a:outerShdw>
                </a:effectLst>
              </a:rPr>
              <a:t>М-ТЕСТУ</a:t>
            </a:r>
            <a:endParaRPr lang="en-US" sz="4400" b="1" dirty="0">
              <a:solidFill>
                <a:schemeClr val="tx1">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3168996"/>
      </p:ext>
    </p:extLst>
  </p:cSld>
  <p:clrMapOvr>
    <a:masterClrMapping/>
  </p:clrMapOvr>
  <p:transition spd="slow">
    <p:cover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344766537"/>
              </p:ext>
            </p:extLst>
          </p:nvPr>
        </p:nvGraphicFramePr>
        <p:xfrm>
          <a:off x="1071699" y="2233769"/>
          <a:ext cx="7223760" cy="3781215"/>
        </p:xfrm>
        <a:graphic>
          <a:graphicData uri="http://schemas.openxmlformats.org/drawingml/2006/table">
            <a:tbl>
              <a:tblPr/>
              <a:tblGrid>
                <a:gridCol w="5194512">
                  <a:extLst>
                    <a:ext uri="{9D8B030D-6E8A-4147-A177-3AD203B41FA5}">
                      <a16:colId xmlns:a16="http://schemas.microsoft.com/office/drawing/2014/main" val="20000"/>
                    </a:ext>
                  </a:extLst>
                </a:gridCol>
                <a:gridCol w="2029248">
                  <a:extLst>
                    <a:ext uri="{9D8B030D-6E8A-4147-A177-3AD203B41FA5}">
                      <a16:colId xmlns:a16="http://schemas.microsoft.com/office/drawing/2014/main" val="20001"/>
                    </a:ext>
                  </a:extLst>
                </a:gridCol>
              </a:tblGrid>
              <a:tr h="359888">
                <a:tc>
                  <a:txBody>
                    <a:bodyPr/>
                    <a:lstStyle/>
                    <a:p>
                      <a:pPr marL="182880" algn="l" fontAlgn="b"/>
                      <a:r>
                        <a:rPr lang="ru-RU" sz="2000" b="0" i="0" u="none" strike="noStrike" dirty="0">
                          <a:solidFill>
                            <a:srgbClr val="000000"/>
                          </a:solidFill>
                          <a:latin typeface="Calibri" pitchFamily="34" charset="0"/>
                          <a:cs typeface="Times New Roman" pitchFamily="18" charset="0"/>
                        </a:rPr>
                        <a:t>1. </a:t>
                      </a:r>
                      <a:r>
                        <a:rPr lang="ru-RU" sz="2000" b="0" i="0" u="none" strike="noStrike" dirty="0" err="1">
                          <a:solidFill>
                            <a:srgbClr val="000000"/>
                          </a:solidFill>
                          <a:latin typeface="Calibri" pitchFamily="34" charset="0"/>
                          <a:cs typeface="Times New Roman" pitchFamily="18" charset="0"/>
                        </a:rPr>
                        <a:t>Річний</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обсяг</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реалізації</a:t>
                      </a:r>
                      <a:r>
                        <a:rPr lang="ru-RU" sz="2000" b="0" i="0" u="none" strike="noStrike" dirty="0">
                          <a:solidFill>
                            <a:srgbClr val="000000"/>
                          </a:solidFill>
                          <a:latin typeface="Calibri" pitchFamily="34" charset="0"/>
                          <a:cs typeface="Times New Roman" pitchFamily="18" charset="0"/>
                        </a:rPr>
                        <a:t> ФОП,</a:t>
                      </a:r>
                      <a:r>
                        <a:rPr lang="ru-RU" sz="2000" b="0" i="0" u="none" strike="noStrike" baseline="0" dirty="0">
                          <a:solidFill>
                            <a:srgbClr val="000000"/>
                          </a:solidFill>
                          <a:latin typeface="Calibri" pitchFamily="34" charset="0"/>
                          <a:cs typeface="Times New Roman" pitchFamily="18" charset="0"/>
                        </a:rPr>
                        <a:t> </a:t>
                      </a:r>
                      <a:r>
                        <a:rPr lang="ru-RU" sz="2000" b="0" i="0" u="none" strike="noStrike" baseline="0" dirty="0" err="1">
                          <a:solidFill>
                            <a:srgbClr val="000000"/>
                          </a:solidFill>
                          <a:latin typeface="Calibri" pitchFamily="34" charset="0"/>
                          <a:cs typeface="Times New Roman" pitchFamily="18" charset="0"/>
                        </a:rPr>
                        <a:t>млн.грн</a:t>
                      </a:r>
                      <a:endParaRPr lang="ru-RU" sz="2000" b="0" i="0" u="none" strike="noStrike" dirty="0">
                        <a:solidFill>
                          <a:srgbClr val="000000"/>
                        </a:solidFill>
                        <a:latin typeface="Calibri" pitchFamily="34"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algn="ctr" fontAlgn="b"/>
                      <a:r>
                        <a:rPr lang="en-US" sz="2000" b="1" i="0" u="none" strike="noStrike" dirty="0">
                          <a:solidFill>
                            <a:srgbClr val="000000"/>
                          </a:solidFill>
                          <a:latin typeface="Calibri" pitchFamily="34" charset="0"/>
                          <a:cs typeface="Times New Roman" pitchFamily="18" charset="0"/>
                        </a:rPr>
                        <a:t>230’418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9888">
                <a:tc>
                  <a:txBody>
                    <a:bodyPr/>
                    <a:lstStyle/>
                    <a:p>
                      <a:pPr marL="182880" algn="l" fontAlgn="b"/>
                      <a:r>
                        <a:rPr lang="ru-RU" sz="2000" b="0" i="0" u="none" strike="noStrike" dirty="0">
                          <a:solidFill>
                            <a:srgbClr val="000000"/>
                          </a:solidFill>
                          <a:latin typeface="Calibri" pitchFamily="34" charset="0"/>
                          <a:cs typeface="Times New Roman" pitchFamily="18" charset="0"/>
                        </a:rPr>
                        <a:t>2. </a:t>
                      </a:r>
                      <a:r>
                        <a:rPr lang="ru-RU" sz="2000" b="0" i="0" u="none" strike="noStrike" dirty="0" err="1">
                          <a:solidFill>
                            <a:srgbClr val="000000"/>
                          </a:solidFill>
                          <a:latin typeface="Calibri" pitchFamily="34" charset="0"/>
                          <a:cs typeface="Times New Roman" pitchFamily="18" charset="0"/>
                        </a:rPr>
                        <a:t>Кількість</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зайнятих</a:t>
                      </a:r>
                      <a:r>
                        <a:rPr lang="ru-RU" sz="2000" b="0" i="0" u="none" strike="noStrike" dirty="0">
                          <a:solidFill>
                            <a:srgbClr val="000000"/>
                          </a:solidFill>
                          <a:latin typeface="Calibri" pitchFamily="34" charset="0"/>
                          <a:cs typeface="Times New Roman" pitchFamily="18" charset="0"/>
                        </a:rPr>
                        <a:t> у ФОП, </a:t>
                      </a:r>
                      <a:r>
                        <a:rPr lang="ru-RU" sz="2000" b="0" i="0" u="none" strike="noStrike" dirty="0" err="1">
                          <a:solidFill>
                            <a:srgbClr val="000000"/>
                          </a:solidFill>
                          <a:latin typeface="Calibri" pitchFamily="34" charset="0"/>
                          <a:cs typeface="Times New Roman" pitchFamily="18" charset="0"/>
                        </a:rPr>
                        <a:t>осіб</a:t>
                      </a:r>
                      <a:endParaRPr lang="ru-RU" sz="2000" b="0" i="0" u="none" strike="noStrike" dirty="0">
                        <a:solidFill>
                          <a:srgbClr val="000000"/>
                        </a:solidFill>
                        <a:latin typeface="Calibri" pitchFamily="34"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algn="ctr" fontAlgn="b"/>
                      <a:r>
                        <a:rPr lang="en-US" sz="2000" b="1" i="0" u="none" strike="noStrike" dirty="0">
                          <a:solidFill>
                            <a:srgbClr val="000000"/>
                          </a:solidFill>
                          <a:latin typeface="Calibri" pitchFamily="34" charset="0"/>
                          <a:cs typeface="Times New Roman" pitchFamily="18" charset="0"/>
                        </a:rPr>
                        <a:t>2’814’500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9888">
                <a:tc>
                  <a:txBody>
                    <a:bodyPr/>
                    <a:lstStyle/>
                    <a:p>
                      <a:pPr marL="182880" algn="l" fontAlgn="b"/>
                      <a:r>
                        <a:rPr lang="ru-RU" sz="2000" b="0" i="0" u="none" strike="noStrike" dirty="0">
                          <a:solidFill>
                            <a:srgbClr val="000000"/>
                          </a:solidFill>
                          <a:latin typeface="Calibri" pitchFamily="34" charset="0"/>
                          <a:cs typeface="Times New Roman" pitchFamily="18" charset="0"/>
                        </a:rPr>
                        <a:t>3. </a:t>
                      </a:r>
                      <a:r>
                        <a:rPr lang="ru-RU" sz="2000" b="0" i="0" u="none" strike="noStrike" dirty="0" err="1">
                          <a:solidFill>
                            <a:srgbClr val="000000"/>
                          </a:solidFill>
                          <a:latin typeface="Calibri" pitchFamily="34" charset="0"/>
                          <a:cs typeface="Times New Roman" pitchFamily="18" charset="0"/>
                        </a:rPr>
                        <a:t>Кількість</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робочих</a:t>
                      </a:r>
                      <a:r>
                        <a:rPr lang="ru-RU" sz="2000" b="0" i="0" u="none" strike="noStrike" dirty="0">
                          <a:solidFill>
                            <a:srgbClr val="000000"/>
                          </a:solidFill>
                          <a:latin typeface="Calibri" pitchFamily="34" charset="0"/>
                          <a:cs typeface="Times New Roman" pitchFamily="18" charset="0"/>
                        </a:rPr>
                        <a:t> годин 2010 </a:t>
                      </a:r>
                      <a:r>
                        <a:rPr lang="ru-RU" sz="2000" b="0" i="0" u="none" strike="noStrike" dirty="0" err="1">
                          <a:solidFill>
                            <a:srgbClr val="000000"/>
                          </a:solidFill>
                          <a:latin typeface="Calibri" pitchFamily="34" charset="0"/>
                          <a:cs typeface="Times New Roman" pitchFamily="18" charset="0"/>
                        </a:rPr>
                        <a:t>рік</a:t>
                      </a:r>
                      <a:r>
                        <a:rPr lang="ru-RU" sz="2000" b="0" i="0" u="none" strike="noStrike" dirty="0">
                          <a:solidFill>
                            <a:srgbClr val="000000"/>
                          </a:solidFill>
                          <a:latin typeface="Calibri" pitchFamily="34" charset="0"/>
                          <a:cs typeface="Times New Roman"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algn="ctr" fontAlgn="b"/>
                      <a:r>
                        <a:rPr lang="en-US" sz="2000" b="1" i="0" u="none" strike="noStrike" dirty="0">
                          <a:solidFill>
                            <a:srgbClr val="000000"/>
                          </a:solidFill>
                          <a:latin typeface="Calibri" pitchFamily="34" charset="0"/>
                          <a:cs typeface="Times New Roman" pitchFamily="18" charset="0"/>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9888">
                <a:tc>
                  <a:txBody>
                    <a:bodyPr/>
                    <a:lstStyle/>
                    <a:p>
                      <a:pPr marL="182880" algn="l" fontAlgn="b"/>
                      <a:r>
                        <a:rPr lang="ru-RU" sz="2000" b="1" i="0" u="none" strike="noStrike" dirty="0">
                          <a:solidFill>
                            <a:srgbClr val="000000"/>
                          </a:solidFill>
                          <a:latin typeface="Calibri" pitchFamily="34" charset="0"/>
                          <a:cs typeface="Times New Roman" pitchFamily="18" charset="0"/>
                        </a:rPr>
                        <a:t>4</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Кількість</a:t>
                      </a:r>
                      <a:r>
                        <a:rPr lang="ru-RU" sz="2000" b="0" i="0" u="none" strike="noStrike" dirty="0">
                          <a:solidFill>
                            <a:srgbClr val="000000"/>
                          </a:solidFill>
                          <a:latin typeface="Calibri" pitchFamily="34" charset="0"/>
                          <a:cs typeface="Times New Roman" pitchFamily="18" charset="0"/>
                        </a:rPr>
                        <a:t> ФОП, </a:t>
                      </a:r>
                      <a:r>
                        <a:rPr lang="ru-RU" sz="2000" b="0" i="0" u="none" strike="noStrike" dirty="0" err="1">
                          <a:solidFill>
                            <a:srgbClr val="000000"/>
                          </a:solidFill>
                          <a:latin typeface="Calibri" pitchFamily="34" charset="0"/>
                          <a:cs typeface="Times New Roman" pitchFamily="18" charset="0"/>
                        </a:rPr>
                        <a:t>одиниць</a:t>
                      </a:r>
                      <a:endParaRPr lang="ru-RU" sz="2000" b="0" i="0" u="none" strike="noStrike" dirty="0">
                        <a:solidFill>
                          <a:srgbClr val="000000"/>
                        </a:solidFill>
                        <a:latin typeface="Calibri" pitchFamily="34"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algn="ctr" fontAlgn="b"/>
                      <a:r>
                        <a:rPr lang="en-US" sz="2000" b="1" i="0" u="none" strike="noStrike" dirty="0">
                          <a:solidFill>
                            <a:srgbClr val="000000"/>
                          </a:solidFill>
                          <a:latin typeface="Calibri" pitchFamily="34" charset="0"/>
                          <a:cs typeface="Times New Roman" pitchFamily="18" charset="0"/>
                        </a:rPr>
                        <a:t>1’805’118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08869">
                <a:tc>
                  <a:txBody>
                    <a:bodyPr/>
                    <a:lstStyle/>
                    <a:p>
                      <a:pPr marL="182880" algn="l" fontAlgn="b"/>
                      <a:r>
                        <a:rPr lang="ru-RU" sz="2000" b="1" i="0" u="none" strike="noStrike" dirty="0">
                          <a:solidFill>
                            <a:srgbClr val="000000"/>
                          </a:solidFill>
                          <a:latin typeface="Calibri" pitchFamily="34" charset="0"/>
                          <a:cs typeface="Times New Roman" pitchFamily="18" charset="0"/>
                        </a:rPr>
                        <a:t>5</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Розрахункова</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вартість</a:t>
                      </a:r>
                      <a:r>
                        <a:rPr lang="ru-RU" sz="2000" b="0" i="0" u="none" strike="noStrike" dirty="0">
                          <a:solidFill>
                            <a:srgbClr val="000000"/>
                          </a:solidFill>
                          <a:latin typeface="Calibri" pitchFamily="34" charset="0"/>
                          <a:cs typeface="Times New Roman" pitchFamily="18" charset="0"/>
                        </a:rPr>
                        <a:t> 1 л</a:t>
                      </a:r>
                      <a:r>
                        <a:rPr lang="uk-UA" sz="2000" b="0" i="0" u="none" strike="noStrike" dirty="0" err="1">
                          <a:solidFill>
                            <a:srgbClr val="000000"/>
                          </a:solidFill>
                          <a:latin typeface="Calibri" pitchFamily="34" charset="0"/>
                          <a:cs typeface="Times New Roman" pitchFamily="18" charset="0"/>
                        </a:rPr>
                        <a:t>юдино</a:t>
                      </a:r>
                      <a:r>
                        <a:rPr lang="ru-RU" sz="2000" b="0" i="0" u="none" strike="noStrike" dirty="0">
                          <a:solidFill>
                            <a:srgbClr val="000000"/>
                          </a:solidFill>
                          <a:latin typeface="Calibri" pitchFamily="34" charset="0"/>
                          <a:cs typeface="Times New Roman" pitchFamily="18" charset="0"/>
                        </a:rPr>
                        <a:t>/</a:t>
                      </a:r>
                      <a:r>
                        <a:rPr lang="ru-RU" sz="2000" b="0" i="0" u="none" strike="noStrike" dirty="0" err="1">
                          <a:solidFill>
                            <a:srgbClr val="000000"/>
                          </a:solidFill>
                          <a:latin typeface="Calibri" pitchFamily="34" charset="0"/>
                          <a:cs typeface="Times New Roman" pitchFamily="18" charset="0"/>
                        </a:rPr>
                        <a:t>години</a:t>
                      </a:r>
                      <a:r>
                        <a:rPr lang="ru-RU" sz="2000" b="0" i="0" u="none" strike="noStrike" dirty="0">
                          <a:solidFill>
                            <a:srgbClr val="000000"/>
                          </a:solidFill>
                          <a:latin typeface="Calibri" pitchFamily="34" charset="0"/>
                          <a:cs typeface="Times New Roman" pitchFamily="18" charset="0"/>
                        </a:rPr>
                        <a:t> ФОП, </a:t>
                      </a:r>
                      <a:r>
                        <a:rPr lang="ru-RU" sz="2000" b="0" i="0" u="none" strike="noStrike" dirty="0" err="1">
                          <a:solidFill>
                            <a:srgbClr val="000000"/>
                          </a:solidFill>
                          <a:latin typeface="Calibri" pitchFamily="34" charset="0"/>
                          <a:cs typeface="Times New Roman" pitchFamily="18" charset="0"/>
                        </a:rPr>
                        <a:t>грн</a:t>
                      </a:r>
                      <a:r>
                        <a:rPr lang="ru-RU" sz="2000" b="0" i="0" u="none" strike="noStrike" dirty="0">
                          <a:solidFill>
                            <a:srgbClr val="000000"/>
                          </a:solidFill>
                          <a:latin typeface="Calibri" pitchFamily="34" charset="0"/>
                          <a:cs typeface="Times New Roman" pitchFamily="18" charset="0"/>
                        </a:rPr>
                        <a:t> </a:t>
                      </a:r>
                      <a:r>
                        <a:rPr lang="ru-RU" sz="2000" b="0" i="1" u="none" strike="noStrike" dirty="0">
                          <a:solidFill>
                            <a:srgbClr val="0070C0"/>
                          </a:solidFill>
                          <a:latin typeface="Calibri" pitchFamily="34" charset="0"/>
                          <a:cs typeface="Times New Roman" pitchFamily="18" charset="0"/>
                        </a:rPr>
                        <a:t>( формула:</a:t>
                      </a:r>
                      <a:r>
                        <a:rPr lang="ru-RU" sz="2000" b="0" i="1" u="none" strike="noStrike" baseline="0" dirty="0">
                          <a:solidFill>
                            <a:srgbClr val="0070C0"/>
                          </a:solidFill>
                          <a:latin typeface="Calibri" pitchFamily="34" charset="0"/>
                          <a:cs typeface="Times New Roman" pitchFamily="18" charset="0"/>
                        </a:rPr>
                        <a:t> =</a:t>
                      </a:r>
                      <a:r>
                        <a:rPr lang="ru-RU" sz="2000" b="0" i="1" u="none" strike="noStrike" dirty="0">
                          <a:solidFill>
                            <a:srgbClr val="0070C0"/>
                          </a:solidFill>
                          <a:latin typeface="Calibri" pitchFamily="34" charset="0"/>
                          <a:cs typeface="Times New Roman" pitchFamily="18" charset="0"/>
                        </a:rPr>
                        <a:t>(п1/п2)/п3 )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algn="ctr" fontAlgn="b"/>
                      <a:r>
                        <a:rPr lang="en-US" sz="2000" b="1" i="0" u="none" strike="noStrike" dirty="0">
                          <a:solidFill>
                            <a:srgbClr val="000000"/>
                          </a:solidFill>
                          <a:latin typeface="Calibri" pitchFamily="34" charset="0"/>
                          <a:cs typeface="Times New Roman" pitchFamily="18" charset="0"/>
                        </a:rPr>
                        <a:t>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08869">
                <a:tc>
                  <a:txBody>
                    <a:bodyPr/>
                    <a:lstStyle/>
                    <a:p>
                      <a:pPr marL="182880" algn="l" fontAlgn="b"/>
                      <a:r>
                        <a:rPr lang="ru-RU" sz="2000" b="1" i="0" u="none" strike="noStrike" dirty="0">
                          <a:solidFill>
                            <a:srgbClr val="000000"/>
                          </a:solidFill>
                          <a:latin typeface="Calibri" pitchFamily="34" charset="0"/>
                          <a:cs typeface="Times New Roman" pitchFamily="18" charset="0"/>
                        </a:rPr>
                        <a:t>6</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Оцінка</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витрат</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людино</a:t>
                      </a:r>
                      <a:r>
                        <a:rPr lang="ru-RU" sz="2000" b="0" i="0" u="none" strike="noStrike" dirty="0">
                          <a:solidFill>
                            <a:srgbClr val="000000"/>
                          </a:solidFill>
                          <a:latin typeface="Calibri" pitchFamily="34" charset="0"/>
                          <a:cs typeface="Times New Roman" pitchFamily="18" charset="0"/>
                        </a:rPr>
                        <a:t>/годин ФОП на </a:t>
                      </a:r>
                      <a:r>
                        <a:rPr lang="ru-RU" sz="2000" b="0" i="0" u="none" strike="noStrike" dirty="0" err="1">
                          <a:solidFill>
                            <a:srgbClr val="000000"/>
                          </a:solidFill>
                          <a:latin typeface="Calibri" pitchFamily="34" charset="0"/>
                          <a:cs typeface="Times New Roman" pitchFamily="18" charset="0"/>
                        </a:rPr>
                        <a:t>перехід</a:t>
                      </a:r>
                      <a:r>
                        <a:rPr lang="ru-RU" sz="2000" b="0" i="0" u="none" strike="noStrike" dirty="0">
                          <a:solidFill>
                            <a:srgbClr val="000000"/>
                          </a:solidFill>
                          <a:latin typeface="Calibri" pitchFamily="34" charset="0"/>
                          <a:cs typeface="Times New Roman" pitchFamily="18" charset="0"/>
                        </a:rPr>
                        <a:t> КВЕД 2005-КВЕД 2010, годин</a:t>
                      </a:r>
                    </a:p>
                    <a:p>
                      <a:pPr marL="182880" algn="l" fontAlgn="b"/>
                      <a:endParaRPr lang="ru-RU" sz="2000" b="0" i="0" u="none" strike="noStrike" dirty="0">
                        <a:solidFill>
                          <a:srgbClr val="000000"/>
                        </a:solidFill>
                        <a:latin typeface="Calibri" pitchFamily="34"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algn="ctr" fontAlgn="b"/>
                      <a:endParaRPr lang="en-US" sz="2800" b="1" i="0" u="none" strike="noStrike" dirty="0">
                        <a:solidFill>
                          <a:srgbClr val="C00000"/>
                        </a:solidFill>
                        <a:latin typeface="Calibri" pitchFamily="34"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08869">
                <a:tc>
                  <a:txBody>
                    <a:bodyPr/>
                    <a:lstStyle/>
                    <a:p>
                      <a:pPr marL="182880" algn="l" fontAlgn="b"/>
                      <a:r>
                        <a:rPr lang="ru-RU" sz="2000" b="1" i="0" u="none" strike="noStrike"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СУМА</a:t>
                      </a:r>
                      <a:r>
                        <a:rPr lang="ru-RU" sz="2000" b="0" i="0" u="none" strike="noStrike"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 </a:t>
                      </a:r>
                      <a:r>
                        <a:rPr lang="ru-RU" sz="2000" b="1" i="0" u="none" strike="noStrike" dirty="0" err="1">
                          <a:solidFill>
                            <a:srgbClr val="FF0000"/>
                          </a:solidFill>
                          <a:effectLst>
                            <a:outerShdw blurRad="38100" dist="38100" dir="2700000" algn="tl">
                              <a:srgbClr val="000000">
                                <a:alpha val="43137"/>
                              </a:srgbClr>
                            </a:outerShdw>
                          </a:effectLst>
                          <a:latin typeface="Calibri" pitchFamily="34" charset="0"/>
                          <a:cs typeface="Times New Roman" pitchFamily="18" charset="0"/>
                        </a:rPr>
                        <a:t>млн.грн</a:t>
                      </a:r>
                      <a:r>
                        <a:rPr lang="ru-RU" sz="2000" b="0" i="0" u="none" strike="noStrike"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 (</a:t>
                      </a:r>
                      <a:r>
                        <a:rPr lang="ru-RU" sz="2000" b="0" i="0" u="none" strike="noStrike" dirty="0" err="1">
                          <a:solidFill>
                            <a:srgbClr val="FF0000"/>
                          </a:solidFill>
                          <a:effectLst>
                            <a:outerShdw blurRad="38100" dist="38100" dir="2700000" algn="tl">
                              <a:srgbClr val="000000">
                                <a:alpha val="43137"/>
                              </a:srgbClr>
                            </a:outerShdw>
                          </a:effectLst>
                          <a:latin typeface="Calibri" pitchFamily="34" charset="0"/>
                          <a:cs typeface="Times New Roman" pitchFamily="18" charset="0"/>
                        </a:rPr>
                        <a:t>вартість</a:t>
                      </a:r>
                      <a:r>
                        <a:rPr lang="ru-RU" sz="2000" b="0" i="0" u="none" strike="noStrike"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 </a:t>
                      </a:r>
                      <a:r>
                        <a:rPr lang="ru-RU" sz="2000" b="0" i="0" u="none" strike="noStrike" dirty="0" err="1">
                          <a:solidFill>
                            <a:srgbClr val="FF0000"/>
                          </a:solidFill>
                          <a:effectLst>
                            <a:outerShdw blurRad="38100" dist="38100" dir="2700000" algn="tl">
                              <a:srgbClr val="000000">
                                <a:alpha val="43137"/>
                              </a:srgbClr>
                            </a:outerShdw>
                          </a:effectLst>
                          <a:latin typeface="Calibri" pitchFamily="34" charset="0"/>
                          <a:cs typeface="Times New Roman" pitchFamily="18" charset="0"/>
                        </a:rPr>
                        <a:t>адміністративної</a:t>
                      </a:r>
                      <a:r>
                        <a:rPr lang="ru-RU" sz="2000" b="0" i="0" u="none" strike="noStrike"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 </a:t>
                      </a:r>
                      <a:r>
                        <a:rPr lang="ru-RU" sz="2000" b="0" i="0" u="none" strike="noStrike" dirty="0" err="1">
                          <a:solidFill>
                            <a:srgbClr val="FF0000"/>
                          </a:solidFill>
                          <a:effectLst>
                            <a:outerShdw blurRad="38100" dist="38100" dir="2700000" algn="tl">
                              <a:srgbClr val="000000">
                                <a:alpha val="43137"/>
                              </a:srgbClr>
                            </a:outerShdw>
                          </a:effectLst>
                          <a:latin typeface="Calibri" pitchFamily="34" charset="0"/>
                          <a:cs typeface="Times New Roman" pitchFamily="18" charset="0"/>
                        </a:rPr>
                        <a:t>процедури</a:t>
                      </a:r>
                      <a:r>
                        <a:rPr lang="ru-RU" sz="2000" b="0" i="0" u="none" strike="noStrike"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 </a:t>
                      </a:r>
                      <a:r>
                        <a:rPr lang="ru-RU" sz="2000" b="0" i="1" u="none" strike="noStrike" dirty="0">
                          <a:solidFill>
                            <a:srgbClr val="0070C0"/>
                          </a:solidFill>
                          <a:latin typeface="Calibri" pitchFamily="34" charset="0"/>
                          <a:cs typeface="Times New Roman" pitchFamily="18" charset="0"/>
                        </a:rPr>
                        <a:t>( формула:</a:t>
                      </a:r>
                      <a:r>
                        <a:rPr lang="ru-RU" sz="2000" b="0" i="1" u="none" strike="noStrike" baseline="0" dirty="0">
                          <a:solidFill>
                            <a:srgbClr val="0070C0"/>
                          </a:solidFill>
                          <a:latin typeface="Calibri" pitchFamily="34" charset="0"/>
                          <a:cs typeface="Times New Roman" pitchFamily="18" charset="0"/>
                        </a:rPr>
                        <a:t> =</a:t>
                      </a:r>
                      <a:r>
                        <a:rPr lang="ru-RU" sz="2000" b="0" i="1" u="none" strike="noStrike" dirty="0">
                          <a:solidFill>
                            <a:srgbClr val="0070C0"/>
                          </a:solidFill>
                          <a:latin typeface="Calibri" pitchFamily="34" charset="0"/>
                          <a:cs typeface="Times New Roman" pitchFamily="18" charset="0"/>
                        </a:rPr>
                        <a:t>(п5*п6</a:t>
                      </a:r>
                      <a:r>
                        <a:rPr lang="ru-RU" sz="2000" b="0" i="1" u="none" strike="noStrike" baseline="0" dirty="0">
                          <a:solidFill>
                            <a:srgbClr val="0070C0"/>
                          </a:solidFill>
                          <a:latin typeface="Calibri" pitchFamily="34" charset="0"/>
                          <a:cs typeface="Times New Roman" pitchFamily="18" charset="0"/>
                        </a:rPr>
                        <a:t>*</a:t>
                      </a:r>
                      <a:r>
                        <a:rPr lang="ru-RU" sz="2000" b="0" i="1" u="none" strike="noStrike" dirty="0">
                          <a:solidFill>
                            <a:srgbClr val="0070C0"/>
                          </a:solidFill>
                          <a:latin typeface="Calibri" pitchFamily="34" charset="0"/>
                          <a:cs typeface="Times New Roman" pitchFamily="18" charset="0"/>
                        </a:rPr>
                        <a:t>п4 )</a:t>
                      </a:r>
                      <a:endParaRPr lang="ru-RU" sz="2000" b="0" i="1" u="none" strike="noStrike" dirty="0">
                        <a:solidFill>
                          <a:srgbClr val="0070C0"/>
                        </a:solidFill>
                        <a:effectLst>
                          <a:outerShdw blurRad="38100" dist="38100" dir="2700000" algn="tl">
                            <a:srgbClr val="000000">
                              <a:alpha val="43137"/>
                            </a:srgbClr>
                          </a:outerShdw>
                        </a:effectLst>
                        <a:latin typeface="Calibri" pitchFamily="34"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marR="0" indent="0" algn="ctr" defTabSz="914400" rtl="0" eaLnBrk="1" fontAlgn="b" latinLnBrk="0" hangingPunct="1">
                        <a:lnSpc>
                          <a:spcPct val="100000"/>
                        </a:lnSpc>
                        <a:spcBef>
                          <a:spcPts val="0"/>
                        </a:spcBef>
                        <a:spcAft>
                          <a:spcPts val="0"/>
                        </a:spcAft>
                        <a:buClrTx/>
                        <a:buSzTx/>
                        <a:buFontTx/>
                        <a:buNone/>
                        <a:tabLst/>
                        <a:defRPr/>
                      </a:pPr>
                      <a:endParaRPr lang="en-US" sz="2800" b="1" i="0" u="none" strike="noStrike" dirty="0">
                        <a:solidFill>
                          <a:srgbClr val="C00000"/>
                        </a:solidFill>
                        <a:latin typeface="Calibri" pitchFamily="34"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958488" y="1218106"/>
            <a:ext cx="7239000" cy="1015663"/>
          </a:xfrm>
          <a:prstGeom prst="rect">
            <a:avLst/>
          </a:prstGeom>
          <a:noFill/>
        </p:spPr>
        <p:txBody>
          <a:bodyPr wrap="square" rtlCol="0">
            <a:spAutoFit/>
          </a:bodyPr>
          <a:lstStyle/>
          <a:p>
            <a:pPr>
              <a:lnSpc>
                <a:spcPts val="2300"/>
              </a:lnSpc>
            </a:pPr>
            <a:r>
              <a:rPr lang="uk-UA" sz="2000" b="1" dirty="0">
                <a:solidFill>
                  <a:srgbClr val="800000"/>
                </a:solidFill>
                <a:latin typeface="Calibri" pitchFamily="34" charset="0"/>
              </a:rPr>
              <a:t>ПРИКЛАД </a:t>
            </a:r>
            <a:r>
              <a:rPr lang="uk-UA" sz="2000" b="1" dirty="0">
                <a:solidFill>
                  <a:srgbClr val="800000"/>
                </a:solidFill>
                <a:latin typeface="Calibri" pitchFamily="34" charset="0"/>
                <a:cs typeface="Times New Roman" pitchFamily="18" charset="0"/>
              </a:rPr>
              <a:t>ОЦІНКИ ВАРТОСТІ АДМІНІСТРАТИВНОЇ ПРОЦЕДУРИ ПЕРЕХОДУ ДЛЯ ФОПІВ З КВЕД:2005 НА КВЕД:2010</a:t>
            </a:r>
          </a:p>
          <a:p>
            <a:pPr>
              <a:lnSpc>
                <a:spcPts val="2300"/>
              </a:lnSpc>
            </a:pPr>
            <a:r>
              <a:rPr lang="uk-UA" sz="2000" b="1" dirty="0">
                <a:solidFill>
                  <a:srgbClr val="800000"/>
                </a:solidFill>
                <a:latin typeface="Calibri" pitchFamily="34" charset="0"/>
                <a:cs typeface="Times New Roman" pitchFamily="18" charset="0"/>
              </a:rPr>
              <a:t>ЗА МОДЕЛЛЮ СТАНДАРТНИХ ВИТРАТ</a:t>
            </a:r>
          </a:p>
        </p:txBody>
      </p:sp>
      <p:sp>
        <p:nvSpPr>
          <p:cNvPr id="8" name="TextBox 7"/>
          <p:cNvSpPr txBox="1"/>
          <p:nvPr/>
        </p:nvSpPr>
        <p:spPr>
          <a:xfrm>
            <a:off x="980259" y="6014984"/>
            <a:ext cx="7315200" cy="646331"/>
          </a:xfrm>
          <a:prstGeom prst="rect">
            <a:avLst/>
          </a:prstGeom>
          <a:noFill/>
        </p:spPr>
        <p:txBody>
          <a:bodyPr wrap="square" rtlCol="0">
            <a:spAutoFit/>
          </a:bodyPr>
          <a:lstStyle/>
          <a:p>
            <a:r>
              <a:rPr lang="uk-UA" i="1" dirty="0"/>
              <a:t>Примітка: пункти 1 – 4 є </a:t>
            </a:r>
            <a:r>
              <a:rPr lang="uk-UA" i="1" dirty="0" err="1"/>
              <a:t>“твердими”</a:t>
            </a:r>
            <a:r>
              <a:rPr lang="uk-UA" i="1" dirty="0"/>
              <a:t> статистичними даними, пункт 6 є оціночним (критична точка) </a:t>
            </a:r>
            <a:endParaRPr lang="en-US" i="1" dirty="0"/>
          </a:p>
        </p:txBody>
      </p:sp>
      <p:sp>
        <p:nvSpPr>
          <p:cNvPr id="9" name="Номер слайда 8"/>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63</a:t>
            </a:fld>
            <a:endParaRPr lang="en-US"/>
          </a:p>
        </p:txBody>
      </p:sp>
      <p:sp>
        <p:nvSpPr>
          <p:cNvPr id="2" name="TextBox 1"/>
          <p:cNvSpPr txBox="1"/>
          <p:nvPr/>
        </p:nvSpPr>
        <p:spPr>
          <a:xfrm>
            <a:off x="7162800" y="4343400"/>
            <a:ext cx="609600" cy="923330"/>
          </a:xfrm>
          <a:prstGeom prst="rect">
            <a:avLst/>
          </a:prstGeom>
          <a:noFill/>
        </p:spPr>
        <p:txBody>
          <a:bodyPr wrap="square" rtlCol="0">
            <a:spAutoFit/>
          </a:bodyPr>
          <a:lstStyle/>
          <a:p>
            <a:r>
              <a:rPr lang="uk-UA" sz="5400" b="1" i="1" dirty="0">
                <a:solidFill>
                  <a:srgbClr val="800000"/>
                </a:solidFill>
              </a:rPr>
              <a:t>?</a:t>
            </a:r>
            <a:endParaRPr lang="en-US" sz="5400" b="1" i="1" dirty="0">
              <a:solidFill>
                <a:srgbClr val="800000"/>
              </a:solidFill>
            </a:endParaRPr>
          </a:p>
        </p:txBody>
      </p:sp>
      <p:sp>
        <p:nvSpPr>
          <p:cNvPr id="10" name="TextBox 9"/>
          <p:cNvSpPr txBox="1"/>
          <p:nvPr/>
        </p:nvSpPr>
        <p:spPr>
          <a:xfrm>
            <a:off x="7162800" y="5206775"/>
            <a:ext cx="609600" cy="923330"/>
          </a:xfrm>
          <a:prstGeom prst="rect">
            <a:avLst/>
          </a:prstGeom>
          <a:noFill/>
        </p:spPr>
        <p:txBody>
          <a:bodyPr wrap="square" rtlCol="0">
            <a:spAutoFit/>
          </a:bodyPr>
          <a:lstStyle/>
          <a:p>
            <a:r>
              <a:rPr lang="uk-UA" sz="5400" b="1" i="1" dirty="0">
                <a:solidFill>
                  <a:srgbClr val="7030A0"/>
                </a:solidFill>
              </a:rPr>
              <a:t>?</a:t>
            </a:r>
            <a:endParaRPr lang="en-US" sz="5400" b="1" i="1" dirty="0">
              <a:solidFill>
                <a:srgbClr val="7030A0"/>
              </a:solidFill>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64</a:t>
            </a:fld>
            <a:endParaRPr lang="en-US"/>
          </a:p>
        </p:txBody>
      </p:sp>
      <p:graphicFrame>
        <p:nvGraphicFramePr>
          <p:cNvPr id="11" name="Таблица 10"/>
          <p:cNvGraphicFramePr>
            <a:graphicFrameLocks noGrp="1"/>
          </p:cNvGraphicFramePr>
          <p:nvPr>
            <p:extLst>
              <p:ext uri="{D42A27DB-BD31-4B8C-83A1-F6EECF244321}">
                <p14:modId xmlns:p14="http://schemas.microsoft.com/office/powerpoint/2010/main" val="3243782991"/>
              </p:ext>
            </p:extLst>
          </p:nvPr>
        </p:nvGraphicFramePr>
        <p:xfrm>
          <a:off x="152400" y="1371600"/>
          <a:ext cx="8991600" cy="4917440"/>
        </p:xfrm>
        <a:graphic>
          <a:graphicData uri="http://schemas.openxmlformats.org/drawingml/2006/table">
            <a:tbl>
              <a:tblPr/>
              <a:tblGrid>
                <a:gridCol w="3332287">
                  <a:extLst>
                    <a:ext uri="{9D8B030D-6E8A-4147-A177-3AD203B41FA5}">
                      <a16:colId xmlns:a16="http://schemas.microsoft.com/office/drawing/2014/main" val="20000"/>
                    </a:ext>
                  </a:extLst>
                </a:gridCol>
                <a:gridCol w="5659313">
                  <a:extLst>
                    <a:ext uri="{9D8B030D-6E8A-4147-A177-3AD203B41FA5}">
                      <a16:colId xmlns:a16="http://schemas.microsoft.com/office/drawing/2014/main" val="20001"/>
                    </a:ext>
                  </a:extLst>
                </a:gridCol>
              </a:tblGrid>
              <a:tr h="650240">
                <a:tc gridSpan="2">
                  <a:txBody>
                    <a:bodyPr/>
                    <a:lstStyle/>
                    <a:p>
                      <a:pPr>
                        <a:spcAft>
                          <a:spcPts val="0"/>
                        </a:spcAft>
                      </a:pPr>
                      <a:r>
                        <a:rPr lang="uk-UA" sz="1800" b="1" dirty="0">
                          <a:solidFill>
                            <a:srgbClr val="000000"/>
                          </a:solidFill>
                          <a:latin typeface="+mn-lt"/>
                          <a:ea typeface="Times New Roman"/>
                          <a:cs typeface="Times New Roman"/>
                        </a:rPr>
                        <a:t>2Б) ОЦІНКА ВАРТОСТІ АДМІНІСТРАТИВНИХ ПРОЦЕДУР СУБ’ЄКТІВ МАЛОГО БІЗНЕСУ ЩОДО ВИКОНАННЯ РЕГУЛЮВАННЯ ТА ЗВІТУВАННЯ</a:t>
                      </a:r>
                      <a:endParaRPr lang="en-US" sz="1800" dirty="0">
                        <a:latin typeface="+mn-lt"/>
                        <a:ea typeface="Calibri"/>
                        <a:cs typeface="Times New Roman"/>
                      </a:endParaRPr>
                    </a:p>
                  </a:txBody>
                  <a:tcPr marL="33867" marR="3386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10000"/>
                  </a:ext>
                </a:extLst>
              </a:tr>
              <a:tr h="4226560">
                <a:tc>
                  <a:txBody>
                    <a:bodyPr/>
                    <a:lstStyle/>
                    <a:p>
                      <a:pPr>
                        <a:spcAft>
                          <a:spcPts val="0"/>
                        </a:spcAft>
                      </a:pPr>
                      <a:r>
                        <a:rPr lang="uk-UA" sz="1800" b="0" dirty="0">
                          <a:solidFill>
                            <a:srgbClr val="000000"/>
                          </a:solidFill>
                          <a:latin typeface="+mn-lt"/>
                          <a:ea typeface="Times New Roman"/>
                          <a:cs typeface="Times New Roman"/>
                        </a:rPr>
                        <a:t>2Б1. Витрати часу на отримання інформації про  регуляторний акт, отримання необхідних форм та заявок.  </a:t>
                      </a:r>
                      <a:endParaRPr lang="en-US" sz="1800" b="0" dirty="0">
                        <a:latin typeface="+mn-lt"/>
                        <a:ea typeface="Calibri"/>
                        <a:cs typeface="Times New Roman"/>
                      </a:endParaRPr>
                    </a:p>
                  </a:txBody>
                  <a:tcPr marL="33867" marR="3386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spcAft>
                          <a:spcPts val="0"/>
                        </a:spcAft>
                      </a:pPr>
                      <a:r>
                        <a:rPr lang="uk-UA" sz="2000" b="1" dirty="0" err="1">
                          <a:solidFill>
                            <a:srgbClr val="000000"/>
                          </a:solidFill>
                          <a:latin typeface="+mn-lt"/>
                          <a:ea typeface="Times New Roman"/>
                          <a:cs typeface="Times New Roman"/>
                        </a:rPr>
                        <a:t>Оціночно</a:t>
                      </a:r>
                      <a:r>
                        <a:rPr lang="uk-UA" sz="2000" b="1" dirty="0">
                          <a:solidFill>
                            <a:srgbClr val="000000"/>
                          </a:solidFill>
                          <a:latin typeface="+mn-lt"/>
                          <a:ea typeface="Times New Roman"/>
                          <a:cs typeface="Times New Roman"/>
                        </a:rPr>
                        <a:t>: 0.5 години </a:t>
                      </a:r>
                      <a:endParaRPr lang="en-US" sz="2000" dirty="0">
                        <a:latin typeface="+mn-lt"/>
                        <a:ea typeface="Calibri"/>
                        <a:cs typeface="Times New Roman"/>
                      </a:endParaRPr>
                    </a:p>
                    <a:p>
                      <a:pPr>
                        <a:spcAft>
                          <a:spcPts val="0"/>
                        </a:spcAft>
                      </a:pPr>
                      <a:r>
                        <a:rPr lang="uk-UA" sz="2000" i="1" dirty="0">
                          <a:solidFill>
                            <a:srgbClr val="000000"/>
                          </a:solidFill>
                          <a:latin typeface="+mn-lt"/>
                          <a:ea typeface="Times New Roman"/>
                          <a:cs typeface="Times New Roman"/>
                        </a:rPr>
                        <a:t>Пошук тексту наказу №457, тексту ЗУ про державну реєстрацію, таблиць відповідності між КВЕД-2005 та КВЕД-2010, методичних рекомендацій по заповненню форми ф.1</a:t>
                      </a:r>
                      <a:r>
                        <a:rPr lang="uk-UA" sz="2000" dirty="0">
                          <a:solidFill>
                            <a:srgbClr val="000000"/>
                          </a:solidFill>
                          <a:latin typeface="+mn-lt"/>
                          <a:ea typeface="Times New Roman"/>
                          <a:cs typeface="Times New Roman"/>
                        </a:rPr>
                        <a:t> </a:t>
                      </a:r>
                      <a:endParaRPr lang="en-US" sz="2000" dirty="0">
                        <a:latin typeface="+mn-lt"/>
                        <a:ea typeface="Calibri"/>
                        <a:cs typeface="Times New Roman"/>
                      </a:endParaRPr>
                    </a:p>
                    <a:p>
                      <a:pPr>
                        <a:spcAft>
                          <a:spcPts val="0"/>
                        </a:spcAft>
                      </a:pPr>
                      <a:r>
                        <a:rPr lang="uk-UA" sz="2000" dirty="0">
                          <a:solidFill>
                            <a:srgbClr val="000000"/>
                          </a:solidFill>
                          <a:latin typeface="+mn-lt"/>
                          <a:ea typeface="Times New Roman"/>
                          <a:cs typeface="Times New Roman"/>
                        </a:rPr>
                        <a:t>(уточнення – текст наказу Наказ Державного комітету України з питань технічного регулювання та споживчої політики «Про затвердження та скасування національних класифікаторів» від 11.10.2010 № 457 </a:t>
                      </a:r>
                      <a:r>
                        <a:rPr lang="uk-UA" sz="2000" dirty="0" err="1">
                          <a:solidFill>
                            <a:srgbClr val="000000"/>
                          </a:solidFill>
                          <a:latin typeface="+mn-lt"/>
                          <a:ea typeface="Times New Roman"/>
                          <a:cs typeface="Times New Roman"/>
                        </a:rPr>
                        <a:t>відсутний</a:t>
                      </a:r>
                      <a:r>
                        <a:rPr lang="uk-UA" sz="2000" dirty="0">
                          <a:solidFill>
                            <a:srgbClr val="000000"/>
                          </a:solidFill>
                          <a:latin typeface="+mn-lt"/>
                          <a:ea typeface="Times New Roman"/>
                          <a:cs typeface="Times New Roman"/>
                        </a:rPr>
                        <a:t> на </a:t>
                      </a:r>
                      <a:r>
                        <a:rPr lang="uk-UA" sz="2000" dirty="0" err="1">
                          <a:solidFill>
                            <a:srgbClr val="000000"/>
                          </a:solidFill>
                          <a:latin typeface="+mn-lt"/>
                          <a:ea typeface="Times New Roman"/>
                          <a:cs typeface="Times New Roman"/>
                        </a:rPr>
                        <a:t>Інтернет-сайті</a:t>
                      </a:r>
                      <a:r>
                        <a:rPr lang="uk-UA" sz="2000" dirty="0">
                          <a:solidFill>
                            <a:srgbClr val="000000"/>
                          </a:solidFill>
                          <a:latin typeface="+mn-lt"/>
                          <a:ea typeface="Times New Roman"/>
                          <a:cs typeface="Times New Roman"/>
                        </a:rPr>
                        <a:t> Верховної Ради України  </a:t>
                      </a:r>
                      <a:r>
                        <a:rPr lang="en-US" sz="2000" dirty="0">
                          <a:solidFill>
                            <a:srgbClr val="000000"/>
                          </a:solidFill>
                          <a:latin typeface="+mn-lt"/>
                          <a:ea typeface="Times New Roman"/>
                          <a:cs typeface="Times New Roman"/>
                        </a:rPr>
                        <a:t>(</a:t>
                      </a:r>
                      <a:r>
                        <a:rPr lang="uk-UA" sz="2000" dirty="0">
                          <a:solidFill>
                            <a:srgbClr val="000000"/>
                          </a:solidFill>
                          <a:latin typeface="+mn-lt"/>
                          <a:ea typeface="Times New Roman"/>
                          <a:cs typeface="Times New Roman"/>
                        </a:rPr>
                        <a:t>http://</a:t>
                      </a:r>
                      <a:r>
                        <a:rPr lang="en-US" sz="2000" dirty="0">
                          <a:solidFill>
                            <a:srgbClr val="000000"/>
                          </a:solidFill>
                          <a:latin typeface="+mn-lt"/>
                          <a:ea typeface="Times New Roman"/>
                          <a:cs typeface="Times New Roman"/>
                        </a:rPr>
                        <a:t>www.rada.gov.ua), </a:t>
                      </a:r>
                      <a:r>
                        <a:rPr lang="uk-UA" sz="2000" dirty="0">
                          <a:solidFill>
                            <a:srgbClr val="000000"/>
                          </a:solidFill>
                          <a:latin typeface="+mn-lt"/>
                          <a:ea typeface="Times New Roman"/>
                          <a:cs typeface="Times New Roman"/>
                        </a:rPr>
                        <a:t>що збільшує витрати часу на його знаходження і</a:t>
                      </a:r>
                      <a:r>
                        <a:rPr lang="en-US" sz="2000" dirty="0">
                          <a:solidFill>
                            <a:srgbClr val="000000"/>
                          </a:solidFill>
                          <a:latin typeface="+mn-lt"/>
                          <a:ea typeface="Times New Roman"/>
                          <a:cs typeface="Times New Roman"/>
                        </a:rPr>
                        <a:t> </a:t>
                      </a:r>
                      <a:r>
                        <a:rPr lang="en-US" sz="2000" dirty="0" err="1">
                          <a:solidFill>
                            <a:srgbClr val="000000"/>
                          </a:solidFill>
                          <a:latin typeface="+mn-lt"/>
                          <a:ea typeface="Times New Roman"/>
                          <a:cs typeface="Times New Roman"/>
                        </a:rPr>
                        <a:t>вимагає</a:t>
                      </a:r>
                      <a:r>
                        <a:rPr lang="en-US" sz="2000" dirty="0">
                          <a:solidFill>
                            <a:srgbClr val="000000"/>
                          </a:solidFill>
                          <a:latin typeface="+mn-lt"/>
                          <a:ea typeface="Times New Roman"/>
                          <a:cs typeface="Times New Roman"/>
                        </a:rPr>
                        <a:t> </a:t>
                      </a:r>
                      <a:r>
                        <a:rPr lang="uk-UA" sz="2000" dirty="0">
                          <a:solidFill>
                            <a:srgbClr val="000000"/>
                          </a:solidFill>
                          <a:latin typeface="+mn-lt"/>
                          <a:ea typeface="Times New Roman"/>
                          <a:cs typeface="Times New Roman"/>
                        </a:rPr>
                        <a:t>застосування суб’єктом малого бізнесу додаткових контрольних процедур)</a:t>
                      </a:r>
                      <a:endParaRPr lang="en-US" sz="2000" dirty="0">
                        <a:latin typeface="+mn-lt"/>
                        <a:ea typeface="Calibri"/>
                        <a:cs typeface="Times New Roman"/>
                      </a:endParaRPr>
                    </a:p>
                  </a:txBody>
                  <a:tcPr marL="33867" marR="3386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spd="slow">
    <p:cover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65</a:t>
            </a:fld>
            <a:endParaRPr lang="en-US"/>
          </a:p>
        </p:txBody>
      </p:sp>
      <p:graphicFrame>
        <p:nvGraphicFramePr>
          <p:cNvPr id="11" name="Таблица 10"/>
          <p:cNvGraphicFramePr>
            <a:graphicFrameLocks noGrp="1"/>
          </p:cNvGraphicFramePr>
          <p:nvPr>
            <p:extLst>
              <p:ext uri="{D42A27DB-BD31-4B8C-83A1-F6EECF244321}">
                <p14:modId xmlns:p14="http://schemas.microsoft.com/office/powerpoint/2010/main" val="3245936660"/>
              </p:ext>
            </p:extLst>
          </p:nvPr>
        </p:nvGraphicFramePr>
        <p:xfrm>
          <a:off x="152400" y="1219200"/>
          <a:ext cx="8991600" cy="5418807"/>
        </p:xfrm>
        <a:graphic>
          <a:graphicData uri="http://schemas.openxmlformats.org/drawingml/2006/table">
            <a:tbl>
              <a:tblPr/>
              <a:tblGrid>
                <a:gridCol w="3332286">
                  <a:extLst>
                    <a:ext uri="{9D8B030D-6E8A-4147-A177-3AD203B41FA5}">
                      <a16:colId xmlns:a16="http://schemas.microsoft.com/office/drawing/2014/main" val="20000"/>
                    </a:ext>
                  </a:extLst>
                </a:gridCol>
                <a:gridCol w="5659314">
                  <a:extLst>
                    <a:ext uri="{9D8B030D-6E8A-4147-A177-3AD203B41FA5}">
                      <a16:colId xmlns:a16="http://schemas.microsoft.com/office/drawing/2014/main" val="20001"/>
                    </a:ext>
                  </a:extLst>
                </a:gridCol>
              </a:tblGrid>
              <a:tr h="228600">
                <a:tc gridSpan="2">
                  <a:txBody>
                    <a:bodyPr/>
                    <a:lstStyle/>
                    <a:p>
                      <a:pPr>
                        <a:spcAft>
                          <a:spcPts val="0"/>
                        </a:spcAft>
                      </a:pPr>
                      <a:r>
                        <a:rPr lang="uk-UA" sz="1000" b="1" dirty="0">
                          <a:solidFill>
                            <a:srgbClr val="000000"/>
                          </a:solidFill>
                          <a:latin typeface="+mn-lt"/>
                          <a:ea typeface="Times New Roman"/>
                          <a:cs typeface="Times New Roman"/>
                        </a:rPr>
                        <a:t>2Б) ОЦІНКА ВАРТОСТІ АДМІНІСТРАТИВНИХ ПРОЦЕДУР СУБ’ЄКТІВ МАЛОГО БІЗНЕСУ ЩОДО ВИКОНАННЯ РЕГУЛЮВАННЯ ТА ЗВІТУВАННЯ</a:t>
                      </a:r>
                      <a:endParaRPr lang="en-US" sz="1000" dirty="0">
                        <a:latin typeface="+mn-lt"/>
                        <a:ea typeface="Calibri"/>
                        <a:cs typeface="Times New Roman"/>
                      </a:endParaRPr>
                    </a:p>
                  </a:txBody>
                  <a:tcPr marL="33867" marR="3386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10000"/>
                  </a:ext>
                </a:extLst>
              </a:tr>
              <a:tr h="326724">
                <a:tc gridSpan="2">
                  <a:txBody>
                    <a:bodyPr/>
                    <a:lstStyle/>
                    <a:p>
                      <a:pPr>
                        <a:spcAft>
                          <a:spcPts val="0"/>
                        </a:spcAft>
                      </a:pPr>
                      <a:r>
                        <a:rPr lang="uk-UA" sz="1800" b="1" dirty="0">
                          <a:solidFill>
                            <a:srgbClr val="000000"/>
                          </a:solidFill>
                          <a:latin typeface="+mn-lt"/>
                          <a:ea typeface="Times New Roman"/>
                          <a:cs typeface="Times New Roman"/>
                        </a:rPr>
                        <a:t>2Б2. Процедури організації виконання вимог  регуляторного акта</a:t>
                      </a:r>
                      <a:endParaRPr lang="en-US" sz="1800" dirty="0">
                        <a:latin typeface="+mn-lt"/>
                        <a:ea typeface="Calibri"/>
                        <a:cs typeface="Times New Roman"/>
                      </a:endParaRPr>
                    </a:p>
                  </a:txBody>
                  <a:tcPr marL="33867" marR="3386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extLst>
                  <a:ext uri="{0D108BD9-81ED-4DB2-BD59-A6C34878D82A}">
                    <a16:rowId xmlns:a16="http://schemas.microsoft.com/office/drawing/2014/main" val="10001"/>
                  </a:ext>
                </a:extLst>
              </a:tr>
              <a:tr h="1596250">
                <a:tc>
                  <a:txBody>
                    <a:bodyPr/>
                    <a:lstStyle/>
                    <a:p>
                      <a:pPr>
                        <a:spcAft>
                          <a:spcPts val="0"/>
                        </a:spcAft>
                      </a:pPr>
                      <a:r>
                        <a:rPr lang="uk-UA" sz="1800" b="0" dirty="0">
                          <a:solidFill>
                            <a:srgbClr val="000000"/>
                          </a:solidFill>
                          <a:latin typeface="+mn-lt"/>
                          <a:ea typeface="Times New Roman"/>
                          <a:cs typeface="Times New Roman"/>
                        </a:rPr>
                        <a:t>Витрати часу на розробку та впровадження внутрішніх для суб’єкта малого бізнесу процедур на впровадження вимог  регуляторного акта. </a:t>
                      </a:r>
                      <a:endParaRPr lang="en-US" sz="1800" b="0" dirty="0">
                        <a:latin typeface="+mn-lt"/>
                        <a:ea typeface="Calibri"/>
                        <a:cs typeface="Times New Roman"/>
                      </a:endParaRPr>
                    </a:p>
                  </a:txBody>
                  <a:tcPr marL="33867" marR="3386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spcAft>
                          <a:spcPts val="0"/>
                        </a:spcAft>
                      </a:pPr>
                      <a:r>
                        <a:rPr lang="uk-UA" sz="1800" b="1" dirty="0" err="1">
                          <a:solidFill>
                            <a:srgbClr val="000000"/>
                          </a:solidFill>
                          <a:latin typeface="+mn-lt"/>
                          <a:ea typeface="Times New Roman"/>
                          <a:cs typeface="Times New Roman"/>
                        </a:rPr>
                        <a:t>Оціночно</a:t>
                      </a:r>
                      <a:r>
                        <a:rPr lang="uk-UA" sz="1800" b="1" dirty="0">
                          <a:solidFill>
                            <a:srgbClr val="000000"/>
                          </a:solidFill>
                          <a:latin typeface="+mn-lt"/>
                          <a:ea typeface="Times New Roman"/>
                          <a:cs typeface="Times New Roman"/>
                        </a:rPr>
                        <a:t>:</a:t>
                      </a:r>
                      <a:endParaRPr lang="en-US" sz="1800" b="1" dirty="0">
                        <a:latin typeface="+mn-lt"/>
                        <a:ea typeface="Calibri"/>
                        <a:cs typeface="Times New Roman"/>
                      </a:endParaRPr>
                    </a:p>
                    <a:p>
                      <a:pPr>
                        <a:spcAft>
                          <a:spcPts val="0"/>
                        </a:spcAft>
                      </a:pPr>
                      <a:r>
                        <a:rPr lang="uk-UA" sz="1800" dirty="0">
                          <a:solidFill>
                            <a:srgbClr val="000000"/>
                          </a:solidFill>
                          <a:latin typeface="+mn-lt"/>
                          <a:ea typeface="Times New Roman"/>
                          <a:cs typeface="Times New Roman"/>
                        </a:rPr>
                        <a:t>для фізичних осіб-підприємців – </a:t>
                      </a:r>
                      <a:r>
                        <a:rPr lang="uk-UA" sz="1800" b="1" dirty="0">
                          <a:solidFill>
                            <a:srgbClr val="000000"/>
                          </a:solidFill>
                          <a:latin typeface="+mn-lt"/>
                          <a:ea typeface="Times New Roman"/>
                          <a:cs typeface="Times New Roman"/>
                        </a:rPr>
                        <a:t>0.1 години</a:t>
                      </a:r>
                      <a:endParaRPr lang="en-US" sz="1800" dirty="0">
                        <a:latin typeface="+mn-lt"/>
                        <a:ea typeface="Calibri"/>
                        <a:cs typeface="Times New Roman"/>
                      </a:endParaRPr>
                    </a:p>
                    <a:p>
                      <a:pPr>
                        <a:spcAft>
                          <a:spcPts val="0"/>
                        </a:spcAft>
                      </a:pPr>
                      <a:r>
                        <a:rPr lang="uk-UA" sz="1800" dirty="0">
                          <a:solidFill>
                            <a:srgbClr val="000000"/>
                          </a:solidFill>
                          <a:latin typeface="+mn-lt"/>
                          <a:ea typeface="Times New Roman"/>
                          <a:cs typeface="Times New Roman"/>
                        </a:rPr>
                        <a:t>У т.ч. визначення та організація у суб’єкта малого бізнесу - хто буде відповідальний за виконання вимог регуляції.</a:t>
                      </a:r>
                      <a:endParaRPr lang="en-US" sz="1800" dirty="0">
                        <a:latin typeface="+mn-lt"/>
                        <a:ea typeface="Calibri"/>
                        <a:cs typeface="Times New Roman"/>
                      </a:endParaRPr>
                    </a:p>
                  </a:txBody>
                  <a:tcPr marL="33867" marR="3386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6724">
                <a:tc gridSpan="2">
                  <a:txBody>
                    <a:bodyPr/>
                    <a:lstStyle/>
                    <a:p>
                      <a:pPr>
                        <a:spcAft>
                          <a:spcPts val="0"/>
                        </a:spcAft>
                      </a:pPr>
                      <a:r>
                        <a:rPr lang="uk-UA" sz="1800" b="1" dirty="0">
                          <a:solidFill>
                            <a:srgbClr val="000000"/>
                          </a:solidFill>
                          <a:latin typeface="+mn-lt"/>
                          <a:ea typeface="Times New Roman"/>
                          <a:cs typeface="Times New Roman"/>
                        </a:rPr>
                        <a:t>2Б3. Процедури офіційного звітування</a:t>
                      </a:r>
                      <a:endParaRPr lang="en-US" sz="1800" dirty="0">
                        <a:latin typeface="+mn-lt"/>
                        <a:ea typeface="Calibri"/>
                        <a:cs typeface="Times New Roman"/>
                      </a:endParaRPr>
                    </a:p>
                  </a:txBody>
                  <a:tcPr marL="33867" marR="3386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sz="1800" dirty="0">
                        <a:latin typeface="Calibri"/>
                        <a:ea typeface="Times New Roman"/>
                      </a:endParaRPr>
                    </a:p>
                  </a:txBody>
                  <a:tcPr marL="33867" marR="3386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40509">
                <a:tc>
                  <a:txBody>
                    <a:bodyPr/>
                    <a:lstStyle/>
                    <a:p>
                      <a:pPr>
                        <a:spcAft>
                          <a:spcPts val="0"/>
                        </a:spcAft>
                      </a:pPr>
                      <a:r>
                        <a:rPr lang="uk-UA" sz="1800" b="0" dirty="0">
                          <a:solidFill>
                            <a:srgbClr val="000000"/>
                          </a:solidFill>
                          <a:latin typeface="+mn-lt"/>
                          <a:ea typeface="Times New Roman"/>
                          <a:cs typeface="Times New Roman"/>
                        </a:rPr>
                        <a:t>Витрати часу на отримання інформації про звіт щодо  регуляторного акта, отримання необхідних форм та визначення органу, що приймає звіти, та місця звітності</a:t>
                      </a:r>
                      <a:endParaRPr lang="en-US" sz="1800" b="0" dirty="0">
                        <a:latin typeface="+mn-lt"/>
                        <a:ea typeface="Calibri"/>
                        <a:cs typeface="Times New Roman"/>
                      </a:endParaRPr>
                    </a:p>
                  </a:txBody>
                  <a:tcPr marL="33867" marR="3386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spcAft>
                          <a:spcPts val="0"/>
                        </a:spcAft>
                      </a:pPr>
                      <a:r>
                        <a:rPr lang="uk-UA" sz="1800" b="1" dirty="0" err="1">
                          <a:solidFill>
                            <a:srgbClr val="000000"/>
                          </a:solidFill>
                          <a:latin typeface="+mn-lt"/>
                          <a:ea typeface="Times New Roman"/>
                          <a:cs typeface="Times New Roman"/>
                        </a:rPr>
                        <a:t>Оціночно</a:t>
                      </a:r>
                      <a:r>
                        <a:rPr lang="uk-UA" sz="1800" b="1" dirty="0">
                          <a:solidFill>
                            <a:srgbClr val="000000"/>
                          </a:solidFill>
                          <a:latin typeface="+mn-lt"/>
                          <a:ea typeface="Times New Roman"/>
                          <a:cs typeface="Times New Roman"/>
                        </a:rPr>
                        <a:t>:  1 година</a:t>
                      </a:r>
                      <a:endParaRPr lang="en-US" sz="1800" dirty="0">
                        <a:latin typeface="+mn-lt"/>
                        <a:ea typeface="Calibri"/>
                        <a:cs typeface="Times New Roman"/>
                      </a:endParaRPr>
                    </a:p>
                    <a:p>
                      <a:pPr>
                        <a:spcAft>
                          <a:spcPts val="0"/>
                        </a:spcAft>
                      </a:pPr>
                      <a:r>
                        <a:rPr lang="uk-UA" sz="1800" dirty="0">
                          <a:solidFill>
                            <a:srgbClr val="000000"/>
                          </a:solidFill>
                          <a:latin typeface="+mn-lt"/>
                          <a:ea typeface="Times New Roman"/>
                          <a:cs typeface="Times New Roman"/>
                        </a:rPr>
                        <a:t>Знаходження бланку реєстрової картки форми ф.1, уточнення місце розташування та робочих годин прийому у відповідному територіальному підрозділі державної реєстраційної служби, уточнення процедур подання інформації до державного реєстратора (черга за записом, «жива» черга, …). </a:t>
                      </a:r>
                    </a:p>
                    <a:p>
                      <a:pPr>
                        <a:spcAft>
                          <a:spcPts val="0"/>
                        </a:spcAft>
                      </a:pPr>
                      <a:r>
                        <a:rPr lang="uk-UA" sz="1800" dirty="0">
                          <a:solidFill>
                            <a:srgbClr val="000000"/>
                          </a:solidFill>
                          <a:latin typeface="+mn-lt"/>
                          <a:ea typeface="Times New Roman"/>
                          <a:cs typeface="Times New Roman"/>
                        </a:rPr>
                        <a:t>Уточнення особливостей заповнення ф.1 для даного територіального підрозділу державної реєстраційної служби.</a:t>
                      </a:r>
                      <a:endParaRPr lang="en-US" sz="1800" dirty="0">
                        <a:latin typeface="+mn-lt"/>
                        <a:ea typeface="Calibri"/>
                        <a:cs typeface="Times New Roman"/>
                      </a:endParaRPr>
                    </a:p>
                  </a:txBody>
                  <a:tcPr marL="33867" marR="3386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ransition spd="slow">
    <p:cover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66</a:t>
            </a:fld>
            <a:endParaRPr lang="en-US"/>
          </a:p>
        </p:txBody>
      </p:sp>
      <p:graphicFrame>
        <p:nvGraphicFramePr>
          <p:cNvPr id="11" name="Таблица 10"/>
          <p:cNvGraphicFramePr>
            <a:graphicFrameLocks noGrp="1"/>
          </p:cNvGraphicFramePr>
          <p:nvPr>
            <p:extLst>
              <p:ext uri="{D42A27DB-BD31-4B8C-83A1-F6EECF244321}">
                <p14:modId xmlns:p14="http://schemas.microsoft.com/office/powerpoint/2010/main" val="3263304538"/>
              </p:ext>
            </p:extLst>
          </p:nvPr>
        </p:nvGraphicFramePr>
        <p:xfrm>
          <a:off x="152400" y="1219200"/>
          <a:ext cx="8991600" cy="5410200"/>
        </p:xfrm>
        <a:graphic>
          <a:graphicData uri="http://schemas.openxmlformats.org/drawingml/2006/table">
            <a:tbl>
              <a:tblPr/>
              <a:tblGrid>
                <a:gridCol w="3332287">
                  <a:extLst>
                    <a:ext uri="{9D8B030D-6E8A-4147-A177-3AD203B41FA5}">
                      <a16:colId xmlns:a16="http://schemas.microsoft.com/office/drawing/2014/main" val="20000"/>
                    </a:ext>
                  </a:extLst>
                </a:gridCol>
                <a:gridCol w="5659313">
                  <a:extLst>
                    <a:ext uri="{9D8B030D-6E8A-4147-A177-3AD203B41FA5}">
                      <a16:colId xmlns:a16="http://schemas.microsoft.com/office/drawing/2014/main" val="20001"/>
                    </a:ext>
                  </a:extLst>
                </a:gridCol>
              </a:tblGrid>
              <a:tr h="228600">
                <a:tc gridSpan="2">
                  <a:txBody>
                    <a:bodyPr/>
                    <a:lstStyle/>
                    <a:p>
                      <a:pPr>
                        <a:spcAft>
                          <a:spcPts val="0"/>
                        </a:spcAft>
                      </a:pPr>
                      <a:r>
                        <a:rPr lang="uk-UA" sz="1000" b="1" dirty="0">
                          <a:solidFill>
                            <a:srgbClr val="000000"/>
                          </a:solidFill>
                          <a:latin typeface="+mn-lt"/>
                          <a:ea typeface="Times New Roman"/>
                          <a:cs typeface="Times New Roman"/>
                        </a:rPr>
                        <a:t>2Б) ОЦІНКА ВАРТОСТІ АДМІНІСТРАТИВНИХ ПРОЦЕДУР СУБ’ЄКТІВ МАЛОГО БІЗНЕСУ ЩОДО ВИКОНАННЯ РЕГУЛЮВАННЯ ТА ЗВІТУВАННЯ</a:t>
                      </a:r>
                      <a:endParaRPr lang="en-US" sz="1000" dirty="0">
                        <a:latin typeface="+mn-lt"/>
                        <a:ea typeface="Calibri"/>
                        <a:cs typeface="Times New Roman"/>
                      </a:endParaRPr>
                    </a:p>
                  </a:txBody>
                  <a:tcPr marL="33867" marR="3386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10000"/>
                  </a:ext>
                </a:extLst>
              </a:tr>
              <a:tr h="909151">
                <a:tc>
                  <a:txBody>
                    <a:bodyPr/>
                    <a:lstStyle/>
                    <a:p>
                      <a:pPr>
                        <a:spcAft>
                          <a:spcPts val="0"/>
                        </a:spcAft>
                      </a:pPr>
                      <a:r>
                        <a:rPr lang="uk-UA" sz="1800" b="1" dirty="0">
                          <a:solidFill>
                            <a:srgbClr val="000000"/>
                          </a:solidFill>
                          <a:latin typeface="+mn-lt"/>
                          <a:ea typeface="Times New Roman"/>
                          <a:cs typeface="Times New Roman"/>
                        </a:rPr>
                        <a:t>Витрати часу на заповнення звітних форм</a:t>
                      </a:r>
                      <a:endParaRPr lang="en-US" sz="1800" dirty="0">
                        <a:latin typeface="+mn-lt"/>
                        <a:ea typeface="Calibri"/>
                        <a:cs typeface="Times New Roman"/>
                      </a:endParaRPr>
                    </a:p>
                  </a:txBody>
                  <a:tcPr marL="33867" marR="3386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spcAft>
                          <a:spcPts val="0"/>
                        </a:spcAft>
                      </a:pPr>
                      <a:r>
                        <a:rPr lang="uk-UA" sz="2000" b="1" dirty="0" err="1">
                          <a:solidFill>
                            <a:srgbClr val="000000"/>
                          </a:solidFill>
                          <a:latin typeface="+mn-lt"/>
                          <a:ea typeface="Times New Roman"/>
                          <a:cs typeface="Times New Roman"/>
                        </a:rPr>
                        <a:t>Оціночно</a:t>
                      </a:r>
                      <a:r>
                        <a:rPr lang="uk-UA" sz="2000" b="1" dirty="0">
                          <a:solidFill>
                            <a:srgbClr val="000000"/>
                          </a:solidFill>
                          <a:latin typeface="+mn-lt"/>
                          <a:ea typeface="Times New Roman"/>
                          <a:cs typeface="Times New Roman"/>
                        </a:rPr>
                        <a:t>:  0.5 години</a:t>
                      </a:r>
                      <a:endParaRPr lang="en-US" sz="2000" dirty="0">
                        <a:latin typeface="+mn-lt"/>
                        <a:ea typeface="Calibri"/>
                        <a:cs typeface="Times New Roman"/>
                      </a:endParaRPr>
                    </a:p>
                    <a:p>
                      <a:pPr>
                        <a:spcAft>
                          <a:spcPts val="0"/>
                        </a:spcAft>
                      </a:pPr>
                      <a:r>
                        <a:rPr lang="uk-UA" sz="2000" dirty="0">
                          <a:solidFill>
                            <a:srgbClr val="000000"/>
                          </a:solidFill>
                          <a:latin typeface="+mn-lt"/>
                          <a:ea typeface="Times New Roman"/>
                          <a:cs typeface="Times New Roman"/>
                        </a:rPr>
                        <a:t>Визначення видів діяльності за КВЕД-2010 та заповнення бланку реєстрової картки форми ф.1</a:t>
                      </a:r>
                      <a:endParaRPr lang="en-US" sz="2000" dirty="0">
                        <a:latin typeface="+mn-lt"/>
                        <a:ea typeface="Calibri"/>
                        <a:cs typeface="Times New Roman"/>
                      </a:endParaRPr>
                    </a:p>
                  </a:txBody>
                  <a:tcPr marL="33867" marR="3386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42704">
                <a:tc>
                  <a:txBody>
                    <a:bodyPr/>
                    <a:lstStyle/>
                    <a:p>
                      <a:pPr>
                        <a:spcAft>
                          <a:spcPts val="0"/>
                        </a:spcAft>
                      </a:pPr>
                      <a:r>
                        <a:rPr lang="uk-UA" sz="1800" b="1" dirty="0">
                          <a:solidFill>
                            <a:srgbClr val="000000"/>
                          </a:solidFill>
                          <a:latin typeface="+mn-lt"/>
                          <a:ea typeface="Times New Roman"/>
                          <a:cs typeface="Times New Roman"/>
                        </a:rPr>
                        <a:t>Витрати часу на передачу звітних форм </a:t>
                      </a:r>
                      <a:r>
                        <a:rPr lang="uk-UA" sz="1800" dirty="0">
                          <a:solidFill>
                            <a:srgbClr val="000000"/>
                          </a:solidFill>
                          <a:latin typeface="+mn-lt"/>
                          <a:ea typeface="Times New Roman"/>
                          <a:cs typeface="Times New Roman"/>
                        </a:rPr>
                        <a:t>(окремо за засобами передачі інформації з оцінкою кількості суб’єктів, що користуються цими формами засобів, – окремо електронна звітність, </a:t>
                      </a:r>
                      <a:r>
                        <a:rPr lang="uk-UA" sz="1800" dirty="0" err="1">
                          <a:solidFill>
                            <a:srgbClr val="000000"/>
                          </a:solidFill>
                          <a:latin typeface="+mn-lt"/>
                          <a:ea typeface="Times New Roman"/>
                          <a:cs typeface="Times New Roman"/>
                        </a:rPr>
                        <a:t>звітність</a:t>
                      </a:r>
                      <a:r>
                        <a:rPr lang="uk-UA" sz="1800" dirty="0">
                          <a:solidFill>
                            <a:srgbClr val="000000"/>
                          </a:solidFill>
                          <a:latin typeface="+mn-lt"/>
                          <a:ea typeface="Times New Roman"/>
                          <a:cs typeface="Times New Roman"/>
                        </a:rPr>
                        <a:t> до органу, поштовим зв’язком тощо)</a:t>
                      </a:r>
                      <a:r>
                        <a:rPr lang="uk-UA" sz="1800" b="1" dirty="0">
                          <a:solidFill>
                            <a:srgbClr val="000000"/>
                          </a:solidFill>
                          <a:latin typeface="+mn-lt"/>
                          <a:ea typeface="Times New Roman"/>
                          <a:cs typeface="Times New Roman"/>
                        </a:rPr>
                        <a:t> </a:t>
                      </a:r>
                      <a:endParaRPr lang="en-US" sz="1800" dirty="0">
                        <a:latin typeface="+mn-lt"/>
                        <a:ea typeface="Calibri"/>
                        <a:cs typeface="Times New Roman"/>
                      </a:endParaRPr>
                    </a:p>
                  </a:txBody>
                  <a:tcPr marL="33867" marR="3386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99"/>
                    </a:solidFill>
                  </a:tcPr>
                </a:tc>
                <a:tc>
                  <a:txBody>
                    <a:bodyPr/>
                    <a:lstStyle/>
                    <a:p>
                      <a:pPr>
                        <a:spcAft>
                          <a:spcPts val="0"/>
                        </a:spcAft>
                      </a:pPr>
                      <a:r>
                        <a:rPr lang="uk-UA" sz="2000" b="1" dirty="0" err="1">
                          <a:solidFill>
                            <a:srgbClr val="000000"/>
                          </a:solidFill>
                          <a:latin typeface="+mn-lt"/>
                          <a:ea typeface="Times New Roman"/>
                          <a:cs typeface="Times New Roman"/>
                        </a:rPr>
                        <a:t>Оціночно</a:t>
                      </a:r>
                      <a:r>
                        <a:rPr lang="uk-UA" sz="2000" b="1" dirty="0">
                          <a:solidFill>
                            <a:srgbClr val="000000"/>
                          </a:solidFill>
                          <a:latin typeface="+mn-lt"/>
                          <a:ea typeface="Times New Roman"/>
                          <a:cs typeface="Times New Roman"/>
                        </a:rPr>
                        <a:t>:  2 години</a:t>
                      </a:r>
                      <a:r>
                        <a:rPr lang="uk-UA" sz="2000" dirty="0">
                          <a:solidFill>
                            <a:srgbClr val="000000"/>
                          </a:solidFill>
                          <a:latin typeface="+mn-lt"/>
                          <a:ea typeface="Times New Roman"/>
                          <a:cs typeface="Times New Roman"/>
                        </a:rPr>
                        <a:t> ( у т.ч. час безпосередньо державного реєстратора на внесення інформації до реєстраційної картки суб’єкта господарювання – 0.15 години {10 хвилин})</a:t>
                      </a:r>
                      <a:endParaRPr lang="en-US" sz="2000" dirty="0">
                        <a:latin typeface="+mn-lt"/>
                        <a:ea typeface="Calibri"/>
                        <a:cs typeface="Times New Roman"/>
                      </a:endParaRPr>
                    </a:p>
                    <a:p>
                      <a:pPr>
                        <a:spcAft>
                          <a:spcPts val="0"/>
                        </a:spcAft>
                      </a:pPr>
                      <a:r>
                        <a:rPr lang="uk-UA" sz="2000" dirty="0">
                          <a:solidFill>
                            <a:srgbClr val="000000"/>
                          </a:solidFill>
                          <a:latin typeface="+mn-lt"/>
                          <a:ea typeface="Times New Roman"/>
                          <a:cs typeface="Times New Roman"/>
                        </a:rPr>
                        <a:t>Фізична передача форми ф.1 до державного реєстратора у відповідному територіальному підрозділі державної реєстраційної служби, включаючи середній час на переміщення з офісу суб’єкта господарювання до відповідного територіального підрозділу державної реєстраційної служби та зворотній шлях, чергу та час безпосередньо державного реєстратора на внесення інформації до реєстраційної картки суб’єкта господарювання.</a:t>
                      </a:r>
                      <a:endParaRPr lang="en-US" sz="2000" dirty="0">
                        <a:latin typeface="+mn-lt"/>
                        <a:ea typeface="Calibri"/>
                        <a:cs typeface="Times New Roman"/>
                      </a:endParaRPr>
                    </a:p>
                  </a:txBody>
                  <a:tcPr marL="33867" marR="3386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ransition spd="slow">
    <p:cover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67</a:t>
            </a:fld>
            <a:endParaRPr lang="en-US"/>
          </a:p>
        </p:txBody>
      </p:sp>
      <p:graphicFrame>
        <p:nvGraphicFramePr>
          <p:cNvPr id="11" name="Таблица 10"/>
          <p:cNvGraphicFramePr>
            <a:graphicFrameLocks noGrp="1"/>
          </p:cNvGraphicFramePr>
          <p:nvPr>
            <p:extLst>
              <p:ext uri="{D42A27DB-BD31-4B8C-83A1-F6EECF244321}">
                <p14:modId xmlns:p14="http://schemas.microsoft.com/office/powerpoint/2010/main" val="844594415"/>
              </p:ext>
            </p:extLst>
          </p:nvPr>
        </p:nvGraphicFramePr>
        <p:xfrm>
          <a:off x="152400" y="1295400"/>
          <a:ext cx="8991600" cy="4881623"/>
        </p:xfrm>
        <a:graphic>
          <a:graphicData uri="http://schemas.openxmlformats.org/drawingml/2006/table">
            <a:tbl>
              <a:tblPr/>
              <a:tblGrid>
                <a:gridCol w="3332287">
                  <a:extLst>
                    <a:ext uri="{9D8B030D-6E8A-4147-A177-3AD203B41FA5}">
                      <a16:colId xmlns:a16="http://schemas.microsoft.com/office/drawing/2014/main" val="20000"/>
                    </a:ext>
                  </a:extLst>
                </a:gridCol>
                <a:gridCol w="5659313">
                  <a:extLst>
                    <a:ext uri="{9D8B030D-6E8A-4147-A177-3AD203B41FA5}">
                      <a16:colId xmlns:a16="http://schemas.microsoft.com/office/drawing/2014/main" val="20001"/>
                    </a:ext>
                  </a:extLst>
                </a:gridCol>
              </a:tblGrid>
              <a:tr h="228600">
                <a:tc gridSpan="2">
                  <a:txBody>
                    <a:bodyPr/>
                    <a:lstStyle/>
                    <a:p>
                      <a:pPr>
                        <a:spcAft>
                          <a:spcPts val="0"/>
                        </a:spcAft>
                      </a:pPr>
                      <a:r>
                        <a:rPr lang="uk-UA" sz="1050" b="1" dirty="0">
                          <a:solidFill>
                            <a:srgbClr val="000000"/>
                          </a:solidFill>
                          <a:latin typeface="+mn-lt"/>
                          <a:ea typeface="Times New Roman"/>
                          <a:cs typeface="Times New Roman"/>
                        </a:rPr>
                        <a:t>2Б) ОЦІНКА ВАРТОСТІ АДМІНІСТРАТИВНИХ ПРОЦЕДУР СУБ’ЄКТІВ МАЛОГО БІЗНЕСУ ЩОДО ВИКОНАННЯ РЕГУЛЮВАННЯ ТА ЗВІТУВАННЯ</a:t>
                      </a:r>
                      <a:endParaRPr lang="en-US" sz="1050" dirty="0">
                        <a:latin typeface="+mn-lt"/>
                        <a:ea typeface="Calibri"/>
                        <a:cs typeface="Times New Roman"/>
                      </a:endParaRPr>
                    </a:p>
                  </a:txBody>
                  <a:tcPr marL="33867" marR="3386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10000"/>
                  </a:ext>
                </a:extLst>
              </a:tr>
              <a:tr h="706056">
                <a:tc gridSpan="2">
                  <a:txBody>
                    <a:bodyPr/>
                    <a:lstStyle/>
                    <a:p>
                      <a:pPr>
                        <a:spcAft>
                          <a:spcPts val="0"/>
                        </a:spcAft>
                      </a:pPr>
                      <a:r>
                        <a:rPr lang="uk-UA" sz="1800" b="1" dirty="0">
                          <a:solidFill>
                            <a:srgbClr val="000000"/>
                          </a:solidFill>
                          <a:latin typeface="+mn-lt"/>
                          <a:ea typeface="Times New Roman"/>
                          <a:cs typeface="Times New Roman"/>
                        </a:rPr>
                        <a:t>2Б4. Процедури суб’єкта щодо забезпечення процесу перевірок </a:t>
                      </a:r>
                      <a:r>
                        <a:rPr lang="uk-UA" sz="1800" dirty="0">
                          <a:solidFill>
                            <a:srgbClr val="000000"/>
                          </a:solidFill>
                          <a:latin typeface="+mn-lt"/>
                          <a:ea typeface="Times New Roman"/>
                          <a:cs typeface="Times New Roman"/>
                        </a:rPr>
                        <a:t>(які проводяться державними органами контролю/нагляду)</a:t>
                      </a:r>
                      <a:endParaRPr lang="en-US" sz="1800" dirty="0">
                        <a:latin typeface="+mn-lt"/>
                        <a:ea typeface="Calibri"/>
                        <a:cs typeface="Times New Roman"/>
                      </a:endParaRPr>
                    </a:p>
                  </a:txBody>
                  <a:tcPr marL="33867" marR="3386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extLst>
                  <a:ext uri="{0D108BD9-81ED-4DB2-BD59-A6C34878D82A}">
                    <a16:rowId xmlns:a16="http://schemas.microsoft.com/office/drawing/2014/main" val="10001"/>
                  </a:ext>
                </a:extLst>
              </a:tr>
              <a:tr h="1412111">
                <a:tc>
                  <a:txBody>
                    <a:bodyPr/>
                    <a:lstStyle/>
                    <a:p>
                      <a:pPr>
                        <a:spcAft>
                          <a:spcPts val="0"/>
                        </a:spcAft>
                      </a:pPr>
                      <a:r>
                        <a:rPr lang="uk-UA" sz="1800" b="1" dirty="0">
                          <a:solidFill>
                            <a:srgbClr val="000000"/>
                          </a:solidFill>
                          <a:latin typeface="+mn-lt"/>
                          <a:ea typeface="Times New Roman"/>
                          <a:cs typeface="Times New Roman"/>
                        </a:rPr>
                        <a:t>Витрати часу на забезпечення процесу перевірок </a:t>
                      </a:r>
                      <a:r>
                        <a:rPr lang="uk-UA" sz="1800" dirty="0">
                          <a:solidFill>
                            <a:srgbClr val="000000"/>
                          </a:solidFill>
                          <a:latin typeface="+mn-lt"/>
                          <a:ea typeface="Times New Roman"/>
                          <a:cs typeface="Times New Roman"/>
                        </a:rPr>
                        <a:t>(які проводяться державними органами контролю/нагляду)</a:t>
                      </a:r>
                      <a:endParaRPr lang="en-US" sz="1800" dirty="0">
                        <a:latin typeface="+mn-lt"/>
                        <a:ea typeface="Calibri"/>
                        <a:cs typeface="Times New Roman"/>
                      </a:endParaRPr>
                    </a:p>
                  </a:txBody>
                  <a:tcPr marL="33867" marR="3386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99"/>
                    </a:solidFill>
                  </a:tcPr>
                </a:tc>
                <a:tc>
                  <a:txBody>
                    <a:bodyPr/>
                    <a:lstStyle/>
                    <a:p>
                      <a:pPr>
                        <a:spcAft>
                          <a:spcPts val="0"/>
                        </a:spcAft>
                      </a:pPr>
                      <a:r>
                        <a:rPr lang="uk-UA" sz="1800" dirty="0">
                          <a:solidFill>
                            <a:srgbClr val="000000"/>
                          </a:solidFill>
                          <a:latin typeface="+mn-lt"/>
                          <a:ea typeface="Times New Roman"/>
                          <a:cs typeface="Times New Roman"/>
                        </a:rPr>
                        <a:t>Відсутні (перевірка відбувається під час внесення державним реєстратором інформації до реєстраційної картки суб’єкта господарювання – окремі процедури перевірку відсутні)</a:t>
                      </a:r>
                      <a:endParaRPr lang="en-US" sz="1800" dirty="0">
                        <a:latin typeface="+mn-lt"/>
                        <a:ea typeface="Calibri"/>
                        <a:cs typeface="Times New Roman"/>
                      </a:endParaRPr>
                    </a:p>
                  </a:txBody>
                  <a:tcPr marL="33867" marR="3386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6056">
                <a:tc>
                  <a:txBody>
                    <a:bodyPr/>
                    <a:lstStyle/>
                    <a:p>
                      <a:pPr>
                        <a:spcAft>
                          <a:spcPts val="0"/>
                        </a:spcAft>
                      </a:pPr>
                      <a:r>
                        <a:rPr lang="uk-UA" sz="1800" b="1">
                          <a:solidFill>
                            <a:srgbClr val="000000"/>
                          </a:solidFill>
                          <a:latin typeface="+mn-lt"/>
                          <a:ea typeface="Times New Roman"/>
                          <a:cs typeface="Times New Roman"/>
                        </a:rPr>
                        <a:t>2Б5. Інші процедури </a:t>
                      </a:r>
                      <a:r>
                        <a:rPr lang="uk-UA" sz="1800">
                          <a:solidFill>
                            <a:srgbClr val="000000"/>
                          </a:solidFill>
                          <a:latin typeface="+mn-lt"/>
                          <a:ea typeface="Times New Roman"/>
                          <a:cs typeface="Times New Roman"/>
                        </a:rPr>
                        <a:t>(необхідно уточнити):</a:t>
                      </a:r>
                      <a:endParaRPr lang="en-US" sz="1800">
                        <a:latin typeface="+mn-lt"/>
                        <a:ea typeface="Calibri"/>
                        <a:cs typeface="Times New Roman"/>
                      </a:endParaRPr>
                    </a:p>
                  </a:txBody>
                  <a:tcPr marL="33867" marR="3386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99"/>
                    </a:solidFill>
                  </a:tcPr>
                </a:tc>
                <a:tc>
                  <a:txBody>
                    <a:bodyPr/>
                    <a:lstStyle/>
                    <a:p>
                      <a:pPr>
                        <a:spcAft>
                          <a:spcPts val="0"/>
                        </a:spcAft>
                      </a:pPr>
                      <a:r>
                        <a:rPr lang="uk-UA" sz="1800" dirty="0">
                          <a:solidFill>
                            <a:srgbClr val="000000"/>
                          </a:solidFill>
                          <a:latin typeface="+mn-lt"/>
                          <a:ea typeface="Times New Roman"/>
                          <a:cs typeface="Times New Roman"/>
                        </a:rPr>
                        <a:t>---</a:t>
                      </a:r>
                      <a:endParaRPr lang="en-US" sz="1800" dirty="0">
                        <a:latin typeface="+mn-lt"/>
                        <a:ea typeface="Calibri"/>
                        <a:cs typeface="Times New Roman"/>
                      </a:endParaRPr>
                    </a:p>
                  </a:txBody>
                  <a:tcPr marL="33867" marR="3386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12111">
                <a:tc>
                  <a:txBody>
                    <a:bodyPr/>
                    <a:lstStyle/>
                    <a:p>
                      <a:pPr>
                        <a:spcAft>
                          <a:spcPts val="0"/>
                        </a:spcAft>
                      </a:pPr>
                      <a:r>
                        <a:rPr lang="uk-UA" sz="2400" b="1">
                          <a:solidFill>
                            <a:srgbClr val="000000"/>
                          </a:solidFill>
                          <a:latin typeface="+mn-lt"/>
                          <a:ea typeface="Times New Roman"/>
                          <a:cs typeface="Times New Roman"/>
                        </a:rPr>
                        <a:t>УСЬОГО ВИТРАТИ ЧАСУ суб’єктів малого бізнесу на адміністративні процедури виконання регулювання</a:t>
                      </a:r>
                      <a:endParaRPr lang="en-US" sz="2400">
                        <a:latin typeface="+mn-lt"/>
                        <a:ea typeface="Calibri"/>
                        <a:cs typeface="Times New Roman"/>
                      </a:endParaRPr>
                    </a:p>
                  </a:txBody>
                  <a:tcPr marL="33867" marR="3386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uk-UA" sz="2400" dirty="0">
                          <a:solidFill>
                            <a:srgbClr val="000000"/>
                          </a:solidFill>
                          <a:latin typeface="+mn-lt"/>
                          <a:ea typeface="Times New Roman"/>
                          <a:cs typeface="Times New Roman"/>
                        </a:rPr>
                        <a:t>для фізичних осіб-підприємців – </a:t>
                      </a:r>
                      <a:r>
                        <a:rPr lang="uk-UA" sz="2400" b="1" dirty="0">
                          <a:solidFill>
                            <a:srgbClr val="000000"/>
                          </a:solidFill>
                          <a:latin typeface="+mn-lt"/>
                          <a:ea typeface="Times New Roman"/>
                          <a:cs typeface="Times New Roman"/>
                        </a:rPr>
                        <a:t>4.1</a:t>
                      </a:r>
                      <a:r>
                        <a:rPr lang="uk-UA" sz="2400" dirty="0">
                          <a:solidFill>
                            <a:srgbClr val="000000"/>
                          </a:solidFill>
                          <a:latin typeface="+mn-lt"/>
                          <a:ea typeface="Times New Roman"/>
                          <a:cs typeface="Times New Roman"/>
                        </a:rPr>
                        <a:t> години</a:t>
                      </a:r>
                      <a:endParaRPr lang="en-US" sz="2400" dirty="0">
                        <a:latin typeface="+mn-lt"/>
                        <a:ea typeface="Calibri"/>
                        <a:cs typeface="Times New Roman"/>
                      </a:endParaRPr>
                    </a:p>
                  </a:txBody>
                  <a:tcPr marL="33867" marR="3386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bl>
          </a:graphicData>
        </a:graphic>
      </p:graphicFrame>
    </p:spTree>
  </p:cSld>
  <p:clrMapOvr>
    <a:masterClrMapping/>
  </p:clrMapOvr>
  <p:transition spd="slow">
    <p:cover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846933544"/>
              </p:ext>
            </p:extLst>
          </p:nvPr>
        </p:nvGraphicFramePr>
        <p:xfrm>
          <a:off x="1030333" y="2378969"/>
          <a:ext cx="7223760" cy="3781215"/>
        </p:xfrm>
        <a:graphic>
          <a:graphicData uri="http://schemas.openxmlformats.org/drawingml/2006/table">
            <a:tbl>
              <a:tblPr/>
              <a:tblGrid>
                <a:gridCol w="5194512">
                  <a:extLst>
                    <a:ext uri="{9D8B030D-6E8A-4147-A177-3AD203B41FA5}">
                      <a16:colId xmlns:a16="http://schemas.microsoft.com/office/drawing/2014/main" val="20000"/>
                    </a:ext>
                  </a:extLst>
                </a:gridCol>
                <a:gridCol w="2029248">
                  <a:extLst>
                    <a:ext uri="{9D8B030D-6E8A-4147-A177-3AD203B41FA5}">
                      <a16:colId xmlns:a16="http://schemas.microsoft.com/office/drawing/2014/main" val="20001"/>
                    </a:ext>
                  </a:extLst>
                </a:gridCol>
              </a:tblGrid>
              <a:tr h="359888">
                <a:tc>
                  <a:txBody>
                    <a:bodyPr/>
                    <a:lstStyle/>
                    <a:p>
                      <a:pPr marL="182880" algn="l" fontAlgn="b"/>
                      <a:r>
                        <a:rPr lang="ru-RU" sz="2000" b="0" i="0" u="none" strike="noStrike" dirty="0">
                          <a:solidFill>
                            <a:srgbClr val="000000"/>
                          </a:solidFill>
                          <a:latin typeface="Calibri" pitchFamily="34" charset="0"/>
                          <a:cs typeface="Times New Roman" pitchFamily="18" charset="0"/>
                        </a:rPr>
                        <a:t>1. </a:t>
                      </a:r>
                      <a:r>
                        <a:rPr lang="ru-RU" sz="2000" b="0" i="0" u="none" strike="noStrike" dirty="0" err="1">
                          <a:solidFill>
                            <a:srgbClr val="000000"/>
                          </a:solidFill>
                          <a:latin typeface="Calibri" pitchFamily="34" charset="0"/>
                          <a:cs typeface="Times New Roman" pitchFamily="18" charset="0"/>
                        </a:rPr>
                        <a:t>Річний</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обсяг</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реалізації</a:t>
                      </a:r>
                      <a:r>
                        <a:rPr lang="ru-RU" sz="2000" b="0" i="0" u="none" strike="noStrike" dirty="0">
                          <a:solidFill>
                            <a:srgbClr val="000000"/>
                          </a:solidFill>
                          <a:latin typeface="Calibri" pitchFamily="34" charset="0"/>
                          <a:cs typeface="Times New Roman" pitchFamily="18" charset="0"/>
                        </a:rPr>
                        <a:t> ФОП,</a:t>
                      </a:r>
                      <a:r>
                        <a:rPr lang="ru-RU" sz="2000" b="0" i="0" u="none" strike="noStrike" baseline="0" dirty="0">
                          <a:solidFill>
                            <a:srgbClr val="000000"/>
                          </a:solidFill>
                          <a:latin typeface="Calibri" pitchFamily="34" charset="0"/>
                          <a:cs typeface="Times New Roman" pitchFamily="18" charset="0"/>
                        </a:rPr>
                        <a:t> </a:t>
                      </a:r>
                      <a:r>
                        <a:rPr lang="ru-RU" sz="2000" b="0" i="0" u="none" strike="noStrike" baseline="0" dirty="0" err="1">
                          <a:solidFill>
                            <a:srgbClr val="000000"/>
                          </a:solidFill>
                          <a:latin typeface="Calibri" pitchFamily="34" charset="0"/>
                          <a:cs typeface="Times New Roman" pitchFamily="18" charset="0"/>
                        </a:rPr>
                        <a:t>млн.грн</a:t>
                      </a:r>
                      <a:endParaRPr lang="ru-RU" sz="2000" b="0" i="0" u="none" strike="noStrike" dirty="0">
                        <a:solidFill>
                          <a:srgbClr val="000000"/>
                        </a:solidFill>
                        <a:latin typeface="Calibri" pitchFamily="34"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algn="ctr" fontAlgn="b"/>
                      <a:r>
                        <a:rPr lang="en-US" sz="2000" b="1" i="0" u="none" strike="noStrike" dirty="0">
                          <a:solidFill>
                            <a:srgbClr val="000000"/>
                          </a:solidFill>
                          <a:latin typeface="Calibri" pitchFamily="34" charset="0"/>
                          <a:cs typeface="Times New Roman" pitchFamily="18" charset="0"/>
                        </a:rPr>
                        <a:t>230’418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9888">
                <a:tc>
                  <a:txBody>
                    <a:bodyPr/>
                    <a:lstStyle/>
                    <a:p>
                      <a:pPr marL="182880" algn="l" fontAlgn="b"/>
                      <a:r>
                        <a:rPr lang="ru-RU" sz="2000" b="0" i="0" u="none" strike="noStrike" dirty="0">
                          <a:solidFill>
                            <a:srgbClr val="000000"/>
                          </a:solidFill>
                          <a:latin typeface="Calibri" pitchFamily="34" charset="0"/>
                          <a:cs typeface="Times New Roman" pitchFamily="18" charset="0"/>
                        </a:rPr>
                        <a:t>2. </a:t>
                      </a:r>
                      <a:r>
                        <a:rPr lang="ru-RU" sz="2000" b="0" i="0" u="none" strike="noStrike" dirty="0" err="1">
                          <a:solidFill>
                            <a:srgbClr val="000000"/>
                          </a:solidFill>
                          <a:latin typeface="Calibri" pitchFamily="34" charset="0"/>
                          <a:cs typeface="Times New Roman" pitchFamily="18" charset="0"/>
                        </a:rPr>
                        <a:t>Кількість</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зайнятих</a:t>
                      </a:r>
                      <a:r>
                        <a:rPr lang="ru-RU" sz="2000" b="0" i="0" u="none" strike="noStrike" dirty="0">
                          <a:solidFill>
                            <a:srgbClr val="000000"/>
                          </a:solidFill>
                          <a:latin typeface="Calibri" pitchFamily="34" charset="0"/>
                          <a:cs typeface="Times New Roman" pitchFamily="18" charset="0"/>
                        </a:rPr>
                        <a:t> у ФОП, </a:t>
                      </a:r>
                      <a:r>
                        <a:rPr lang="ru-RU" sz="2000" b="0" i="0" u="none" strike="noStrike" dirty="0" err="1">
                          <a:solidFill>
                            <a:srgbClr val="000000"/>
                          </a:solidFill>
                          <a:latin typeface="Calibri" pitchFamily="34" charset="0"/>
                          <a:cs typeface="Times New Roman" pitchFamily="18" charset="0"/>
                        </a:rPr>
                        <a:t>осіб</a:t>
                      </a:r>
                      <a:endParaRPr lang="ru-RU" sz="2000" b="0" i="0" u="none" strike="noStrike" dirty="0">
                        <a:solidFill>
                          <a:srgbClr val="000000"/>
                        </a:solidFill>
                        <a:latin typeface="Calibri" pitchFamily="34"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algn="ctr" fontAlgn="b"/>
                      <a:r>
                        <a:rPr lang="en-US" sz="2000" b="1" i="0" u="none" strike="noStrike" dirty="0">
                          <a:solidFill>
                            <a:srgbClr val="000000"/>
                          </a:solidFill>
                          <a:latin typeface="Calibri" pitchFamily="34" charset="0"/>
                          <a:cs typeface="Times New Roman" pitchFamily="18" charset="0"/>
                        </a:rPr>
                        <a:t>2’814’500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9888">
                <a:tc>
                  <a:txBody>
                    <a:bodyPr/>
                    <a:lstStyle/>
                    <a:p>
                      <a:pPr marL="182880" algn="l" fontAlgn="b"/>
                      <a:r>
                        <a:rPr lang="ru-RU" sz="2000" b="0" i="0" u="none" strike="noStrike" dirty="0">
                          <a:solidFill>
                            <a:srgbClr val="000000"/>
                          </a:solidFill>
                          <a:latin typeface="Calibri" pitchFamily="34" charset="0"/>
                          <a:cs typeface="Times New Roman" pitchFamily="18" charset="0"/>
                        </a:rPr>
                        <a:t>3. </a:t>
                      </a:r>
                      <a:r>
                        <a:rPr lang="ru-RU" sz="2000" b="0" i="0" u="none" strike="noStrike" dirty="0" err="1">
                          <a:solidFill>
                            <a:srgbClr val="000000"/>
                          </a:solidFill>
                          <a:latin typeface="Calibri" pitchFamily="34" charset="0"/>
                          <a:cs typeface="Times New Roman" pitchFamily="18" charset="0"/>
                        </a:rPr>
                        <a:t>Кількість</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робочих</a:t>
                      </a:r>
                      <a:r>
                        <a:rPr lang="ru-RU" sz="2000" b="0" i="0" u="none" strike="noStrike" dirty="0">
                          <a:solidFill>
                            <a:srgbClr val="000000"/>
                          </a:solidFill>
                          <a:latin typeface="Calibri" pitchFamily="34" charset="0"/>
                          <a:cs typeface="Times New Roman" pitchFamily="18" charset="0"/>
                        </a:rPr>
                        <a:t> годин 2010 </a:t>
                      </a:r>
                      <a:r>
                        <a:rPr lang="ru-RU" sz="2000" b="0" i="0" u="none" strike="noStrike" dirty="0" err="1">
                          <a:solidFill>
                            <a:srgbClr val="000000"/>
                          </a:solidFill>
                          <a:latin typeface="Calibri" pitchFamily="34" charset="0"/>
                          <a:cs typeface="Times New Roman" pitchFamily="18" charset="0"/>
                        </a:rPr>
                        <a:t>рік</a:t>
                      </a:r>
                      <a:r>
                        <a:rPr lang="ru-RU" sz="2000" b="0" i="0" u="none" strike="noStrike" dirty="0">
                          <a:solidFill>
                            <a:srgbClr val="000000"/>
                          </a:solidFill>
                          <a:latin typeface="Calibri" pitchFamily="34" charset="0"/>
                          <a:cs typeface="Times New Roman"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algn="ctr" fontAlgn="b"/>
                      <a:r>
                        <a:rPr lang="en-US" sz="2000" b="1" i="0" u="none" strike="noStrike" dirty="0">
                          <a:solidFill>
                            <a:srgbClr val="000000"/>
                          </a:solidFill>
                          <a:latin typeface="Calibri" pitchFamily="34" charset="0"/>
                          <a:cs typeface="Times New Roman" pitchFamily="18" charset="0"/>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9888">
                <a:tc>
                  <a:txBody>
                    <a:bodyPr/>
                    <a:lstStyle/>
                    <a:p>
                      <a:pPr marL="182880" algn="l" fontAlgn="b"/>
                      <a:r>
                        <a:rPr lang="ru-RU" sz="2000" b="1" i="0" u="none" strike="noStrike" dirty="0">
                          <a:solidFill>
                            <a:srgbClr val="000000"/>
                          </a:solidFill>
                          <a:latin typeface="Calibri" pitchFamily="34" charset="0"/>
                          <a:cs typeface="Times New Roman" pitchFamily="18" charset="0"/>
                        </a:rPr>
                        <a:t>4</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Кількість</a:t>
                      </a:r>
                      <a:r>
                        <a:rPr lang="ru-RU" sz="2000" b="0" i="0" u="none" strike="noStrike" dirty="0">
                          <a:solidFill>
                            <a:srgbClr val="000000"/>
                          </a:solidFill>
                          <a:latin typeface="Calibri" pitchFamily="34" charset="0"/>
                          <a:cs typeface="Times New Roman" pitchFamily="18" charset="0"/>
                        </a:rPr>
                        <a:t> ФОП, </a:t>
                      </a:r>
                      <a:r>
                        <a:rPr lang="ru-RU" sz="2000" b="0" i="0" u="none" strike="noStrike" dirty="0" err="1">
                          <a:solidFill>
                            <a:srgbClr val="000000"/>
                          </a:solidFill>
                          <a:latin typeface="Calibri" pitchFamily="34" charset="0"/>
                          <a:cs typeface="Times New Roman" pitchFamily="18" charset="0"/>
                        </a:rPr>
                        <a:t>одиниць</a:t>
                      </a:r>
                      <a:endParaRPr lang="ru-RU" sz="2000" b="0" i="0" u="none" strike="noStrike" dirty="0">
                        <a:solidFill>
                          <a:srgbClr val="000000"/>
                        </a:solidFill>
                        <a:latin typeface="Calibri" pitchFamily="34"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algn="ctr" fontAlgn="b"/>
                      <a:r>
                        <a:rPr lang="en-US" sz="2000" b="1" i="0" u="none" strike="noStrike" dirty="0">
                          <a:solidFill>
                            <a:srgbClr val="000000"/>
                          </a:solidFill>
                          <a:latin typeface="Calibri" pitchFamily="34" charset="0"/>
                          <a:cs typeface="Times New Roman" pitchFamily="18" charset="0"/>
                        </a:rPr>
                        <a:t>1’805’118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08869">
                <a:tc>
                  <a:txBody>
                    <a:bodyPr/>
                    <a:lstStyle/>
                    <a:p>
                      <a:pPr marL="182880" algn="l" fontAlgn="b"/>
                      <a:r>
                        <a:rPr lang="ru-RU" sz="2000" b="1" i="0" u="none" strike="noStrike" dirty="0">
                          <a:solidFill>
                            <a:srgbClr val="000000"/>
                          </a:solidFill>
                          <a:latin typeface="Calibri" pitchFamily="34" charset="0"/>
                          <a:cs typeface="Times New Roman" pitchFamily="18" charset="0"/>
                        </a:rPr>
                        <a:t>5</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Розрахункова</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вартість</a:t>
                      </a:r>
                      <a:r>
                        <a:rPr lang="ru-RU" sz="2000" b="0" i="0" u="none" strike="noStrike" dirty="0">
                          <a:solidFill>
                            <a:srgbClr val="000000"/>
                          </a:solidFill>
                          <a:latin typeface="Calibri" pitchFamily="34" charset="0"/>
                          <a:cs typeface="Times New Roman" pitchFamily="18" charset="0"/>
                        </a:rPr>
                        <a:t> 1 л</a:t>
                      </a:r>
                      <a:r>
                        <a:rPr lang="uk-UA" sz="2000" b="0" i="0" u="none" strike="noStrike" dirty="0" err="1">
                          <a:solidFill>
                            <a:srgbClr val="000000"/>
                          </a:solidFill>
                          <a:latin typeface="Calibri" pitchFamily="34" charset="0"/>
                          <a:cs typeface="Times New Roman" pitchFamily="18" charset="0"/>
                        </a:rPr>
                        <a:t>юдино</a:t>
                      </a:r>
                      <a:r>
                        <a:rPr lang="ru-RU" sz="2000" b="0" i="0" u="none" strike="noStrike" dirty="0">
                          <a:solidFill>
                            <a:srgbClr val="000000"/>
                          </a:solidFill>
                          <a:latin typeface="Calibri" pitchFamily="34" charset="0"/>
                          <a:cs typeface="Times New Roman" pitchFamily="18" charset="0"/>
                        </a:rPr>
                        <a:t>/</a:t>
                      </a:r>
                      <a:r>
                        <a:rPr lang="ru-RU" sz="2000" b="0" i="0" u="none" strike="noStrike" dirty="0" err="1">
                          <a:solidFill>
                            <a:srgbClr val="000000"/>
                          </a:solidFill>
                          <a:latin typeface="Calibri" pitchFamily="34" charset="0"/>
                          <a:cs typeface="Times New Roman" pitchFamily="18" charset="0"/>
                        </a:rPr>
                        <a:t>години</a:t>
                      </a:r>
                      <a:r>
                        <a:rPr lang="ru-RU" sz="2000" b="0" i="0" u="none" strike="noStrike" dirty="0">
                          <a:solidFill>
                            <a:srgbClr val="000000"/>
                          </a:solidFill>
                          <a:latin typeface="Calibri" pitchFamily="34" charset="0"/>
                          <a:cs typeface="Times New Roman" pitchFamily="18" charset="0"/>
                        </a:rPr>
                        <a:t> ФОП, </a:t>
                      </a:r>
                      <a:r>
                        <a:rPr lang="ru-RU" sz="2000" b="0" i="0" u="none" strike="noStrike" dirty="0" err="1">
                          <a:solidFill>
                            <a:srgbClr val="000000"/>
                          </a:solidFill>
                          <a:latin typeface="Calibri" pitchFamily="34" charset="0"/>
                          <a:cs typeface="Times New Roman" pitchFamily="18" charset="0"/>
                        </a:rPr>
                        <a:t>грн</a:t>
                      </a:r>
                      <a:r>
                        <a:rPr lang="ru-RU" sz="2000" b="0" i="0" u="none" strike="noStrike" dirty="0">
                          <a:solidFill>
                            <a:srgbClr val="000000"/>
                          </a:solidFill>
                          <a:latin typeface="Calibri" pitchFamily="34" charset="0"/>
                          <a:cs typeface="Times New Roman" pitchFamily="18" charset="0"/>
                        </a:rPr>
                        <a:t> </a:t>
                      </a:r>
                      <a:r>
                        <a:rPr lang="ru-RU" sz="2000" b="0" i="1" u="none" strike="noStrike" dirty="0">
                          <a:solidFill>
                            <a:srgbClr val="0070C0"/>
                          </a:solidFill>
                          <a:latin typeface="Calibri" pitchFamily="34" charset="0"/>
                          <a:cs typeface="Times New Roman" pitchFamily="18" charset="0"/>
                        </a:rPr>
                        <a:t>( формула:</a:t>
                      </a:r>
                      <a:r>
                        <a:rPr lang="ru-RU" sz="2000" b="0" i="1" u="none" strike="noStrike" baseline="0" dirty="0">
                          <a:solidFill>
                            <a:srgbClr val="0070C0"/>
                          </a:solidFill>
                          <a:latin typeface="Calibri" pitchFamily="34" charset="0"/>
                          <a:cs typeface="Times New Roman" pitchFamily="18" charset="0"/>
                        </a:rPr>
                        <a:t> =</a:t>
                      </a:r>
                      <a:r>
                        <a:rPr lang="ru-RU" sz="2000" b="0" i="1" u="none" strike="noStrike" dirty="0">
                          <a:solidFill>
                            <a:srgbClr val="0070C0"/>
                          </a:solidFill>
                          <a:latin typeface="Calibri" pitchFamily="34" charset="0"/>
                          <a:cs typeface="Times New Roman" pitchFamily="18" charset="0"/>
                        </a:rPr>
                        <a:t>(п1/п2)/п3 )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algn="ctr" fontAlgn="b"/>
                      <a:r>
                        <a:rPr lang="en-US" sz="2000" b="1" i="0" u="none" strike="noStrike" dirty="0">
                          <a:solidFill>
                            <a:srgbClr val="000000"/>
                          </a:solidFill>
                          <a:latin typeface="Calibri" pitchFamily="34" charset="0"/>
                          <a:cs typeface="Times New Roman" pitchFamily="18" charset="0"/>
                        </a:rPr>
                        <a:t>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08869">
                <a:tc>
                  <a:txBody>
                    <a:bodyPr/>
                    <a:lstStyle/>
                    <a:p>
                      <a:pPr marL="182880" algn="l" fontAlgn="b"/>
                      <a:r>
                        <a:rPr lang="ru-RU" sz="2000" b="1" i="0" u="none" strike="noStrike" dirty="0">
                          <a:solidFill>
                            <a:srgbClr val="000000"/>
                          </a:solidFill>
                          <a:latin typeface="Calibri" pitchFamily="34" charset="0"/>
                          <a:cs typeface="Times New Roman" pitchFamily="18" charset="0"/>
                        </a:rPr>
                        <a:t>6</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Оцінка</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витрат</a:t>
                      </a:r>
                      <a:r>
                        <a:rPr lang="ru-RU" sz="2000" b="0" i="0" u="none" strike="noStrike" dirty="0">
                          <a:solidFill>
                            <a:srgbClr val="000000"/>
                          </a:solidFill>
                          <a:latin typeface="Calibri" pitchFamily="34" charset="0"/>
                          <a:cs typeface="Times New Roman" pitchFamily="18" charset="0"/>
                        </a:rPr>
                        <a:t> </a:t>
                      </a:r>
                      <a:r>
                        <a:rPr lang="ru-RU" sz="2000" b="0" i="0" u="none" strike="noStrike" dirty="0" err="1">
                          <a:solidFill>
                            <a:srgbClr val="000000"/>
                          </a:solidFill>
                          <a:latin typeface="Calibri" pitchFamily="34" charset="0"/>
                          <a:cs typeface="Times New Roman" pitchFamily="18" charset="0"/>
                        </a:rPr>
                        <a:t>людино</a:t>
                      </a:r>
                      <a:r>
                        <a:rPr lang="ru-RU" sz="2000" b="0" i="0" u="none" strike="noStrike" dirty="0">
                          <a:solidFill>
                            <a:srgbClr val="000000"/>
                          </a:solidFill>
                          <a:latin typeface="Calibri" pitchFamily="34" charset="0"/>
                          <a:cs typeface="Times New Roman" pitchFamily="18" charset="0"/>
                        </a:rPr>
                        <a:t>/годин ФОП на </a:t>
                      </a:r>
                      <a:r>
                        <a:rPr lang="ru-RU" sz="2000" b="0" i="0" u="none" strike="noStrike" dirty="0" err="1">
                          <a:solidFill>
                            <a:srgbClr val="000000"/>
                          </a:solidFill>
                          <a:latin typeface="Calibri" pitchFamily="34" charset="0"/>
                          <a:cs typeface="Times New Roman" pitchFamily="18" charset="0"/>
                        </a:rPr>
                        <a:t>перехід</a:t>
                      </a:r>
                      <a:r>
                        <a:rPr lang="ru-RU" sz="2000" b="0" i="0" u="none" strike="noStrike" dirty="0">
                          <a:solidFill>
                            <a:srgbClr val="000000"/>
                          </a:solidFill>
                          <a:latin typeface="Calibri" pitchFamily="34" charset="0"/>
                          <a:cs typeface="Times New Roman" pitchFamily="18" charset="0"/>
                        </a:rPr>
                        <a:t> КВЕД 2005-КВЕД 2010, годин</a:t>
                      </a:r>
                    </a:p>
                    <a:p>
                      <a:pPr marL="182880" algn="l" fontAlgn="b"/>
                      <a:endParaRPr lang="ru-RU" sz="2000" b="0" i="0" u="none" strike="noStrike" dirty="0">
                        <a:solidFill>
                          <a:srgbClr val="000000"/>
                        </a:solidFill>
                        <a:latin typeface="Calibri" pitchFamily="34"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algn="ctr" fontAlgn="b"/>
                      <a:endParaRPr lang="en-US" sz="2800" b="1" i="0" u="none" strike="noStrike" dirty="0">
                        <a:solidFill>
                          <a:srgbClr val="C00000"/>
                        </a:solidFill>
                        <a:latin typeface="Calibri" pitchFamily="34"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08869">
                <a:tc>
                  <a:txBody>
                    <a:bodyPr/>
                    <a:lstStyle/>
                    <a:p>
                      <a:pPr marL="182880" algn="l" fontAlgn="b"/>
                      <a:r>
                        <a:rPr lang="ru-RU" sz="2000" b="1" i="0" u="none" strike="noStrike"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СУМА</a:t>
                      </a:r>
                      <a:r>
                        <a:rPr lang="ru-RU" sz="2000" b="0" i="0" u="none" strike="noStrike"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 </a:t>
                      </a:r>
                      <a:r>
                        <a:rPr lang="ru-RU" sz="2000" b="1" i="0" u="none" strike="noStrike" dirty="0" err="1">
                          <a:solidFill>
                            <a:srgbClr val="FF0000"/>
                          </a:solidFill>
                          <a:effectLst>
                            <a:outerShdw blurRad="38100" dist="38100" dir="2700000" algn="tl">
                              <a:srgbClr val="000000">
                                <a:alpha val="43137"/>
                              </a:srgbClr>
                            </a:outerShdw>
                          </a:effectLst>
                          <a:latin typeface="Calibri" pitchFamily="34" charset="0"/>
                          <a:cs typeface="Times New Roman" pitchFamily="18" charset="0"/>
                        </a:rPr>
                        <a:t>млн.грн</a:t>
                      </a:r>
                      <a:r>
                        <a:rPr lang="ru-RU" sz="2000" b="0" i="0" u="none" strike="noStrike"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 (</a:t>
                      </a:r>
                      <a:r>
                        <a:rPr lang="ru-RU" sz="2000" b="0" i="0" u="none" strike="noStrike" dirty="0" err="1">
                          <a:solidFill>
                            <a:srgbClr val="FF0000"/>
                          </a:solidFill>
                          <a:effectLst>
                            <a:outerShdw blurRad="38100" dist="38100" dir="2700000" algn="tl">
                              <a:srgbClr val="000000">
                                <a:alpha val="43137"/>
                              </a:srgbClr>
                            </a:outerShdw>
                          </a:effectLst>
                          <a:latin typeface="Calibri" pitchFamily="34" charset="0"/>
                          <a:cs typeface="Times New Roman" pitchFamily="18" charset="0"/>
                        </a:rPr>
                        <a:t>вартість</a:t>
                      </a:r>
                      <a:r>
                        <a:rPr lang="ru-RU" sz="2000" b="0" i="0" u="none" strike="noStrike"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 </a:t>
                      </a:r>
                      <a:r>
                        <a:rPr lang="ru-RU" sz="2000" b="0" i="0" u="none" strike="noStrike" dirty="0" err="1">
                          <a:solidFill>
                            <a:srgbClr val="FF0000"/>
                          </a:solidFill>
                          <a:effectLst>
                            <a:outerShdw blurRad="38100" dist="38100" dir="2700000" algn="tl">
                              <a:srgbClr val="000000">
                                <a:alpha val="43137"/>
                              </a:srgbClr>
                            </a:outerShdw>
                          </a:effectLst>
                          <a:latin typeface="Calibri" pitchFamily="34" charset="0"/>
                          <a:cs typeface="Times New Roman" pitchFamily="18" charset="0"/>
                        </a:rPr>
                        <a:t>адміністративної</a:t>
                      </a:r>
                      <a:r>
                        <a:rPr lang="ru-RU" sz="2000" b="0" i="0" u="none" strike="noStrike"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 </a:t>
                      </a:r>
                      <a:r>
                        <a:rPr lang="ru-RU" sz="2000" b="0" i="0" u="none" strike="noStrike" dirty="0" err="1">
                          <a:solidFill>
                            <a:srgbClr val="FF0000"/>
                          </a:solidFill>
                          <a:effectLst>
                            <a:outerShdw blurRad="38100" dist="38100" dir="2700000" algn="tl">
                              <a:srgbClr val="000000">
                                <a:alpha val="43137"/>
                              </a:srgbClr>
                            </a:outerShdw>
                          </a:effectLst>
                          <a:latin typeface="Calibri" pitchFamily="34" charset="0"/>
                          <a:cs typeface="Times New Roman" pitchFamily="18" charset="0"/>
                        </a:rPr>
                        <a:t>процедури</a:t>
                      </a:r>
                      <a:r>
                        <a:rPr lang="ru-RU" sz="2000" b="0" i="0" u="none" strike="noStrike"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 </a:t>
                      </a:r>
                      <a:r>
                        <a:rPr lang="ru-RU" sz="2000" b="0" i="1" u="none" strike="noStrike" dirty="0">
                          <a:solidFill>
                            <a:srgbClr val="0070C0"/>
                          </a:solidFill>
                          <a:latin typeface="Calibri" pitchFamily="34" charset="0"/>
                          <a:cs typeface="Times New Roman" pitchFamily="18" charset="0"/>
                        </a:rPr>
                        <a:t>( формула:</a:t>
                      </a:r>
                      <a:r>
                        <a:rPr lang="ru-RU" sz="2000" b="0" i="1" u="none" strike="noStrike" baseline="0" dirty="0">
                          <a:solidFill>
                            <a:srgbClr val="0070C0"/>
                          </a:solidFill>
                          <a:latin typeface="Calibri" pitchFamily="34" charset="0"/>
                          <a:cs typeface="Times New Roman" pitchFamily="18" charset="0"/>
                        </a:rPr>
                        <a:t> =</a:t>
                      </a:r>
                      <a:r>
                        <a:rPr lang="ru-RU" sz="2000" b="0" i="1" u="none" strike="noStrike" dirty="0">
                          <a:solidFill>
                            <a:srgbClr val="0070C0"/>
                          </a:solidFill>
                          <a:latin typeface="Calibri" pitchFamily="34" charset="0"/>
                          <a:cs typeface="Times New Roman" pitchFamily="18" charset="0"/>
                        </a:rPr>
                        <a:t>(п5*п6</a:t>
                      </a:r>
                      <a:r>
                        <a:rPr lang="ru-RU" sz="2000" b="0" i="1" u="none" strike="noStrike" baseline="0" dirty="0">
                          <a:solidFill>
                            <a:srgbClr val="0070C0"/>
                          </a:solidFill>
                          <a:latin typeface="Calibri" pitchFamily="34" charset="0"/>
                          <a:cs typeface="Times New Roman" pitchFamily="18" charset="0"/>
                        </a:rPr>
                        <a:t>*</a:t>
                      </a:r>
                      <a:r>
                        <a:rPr lang="ru-RU" sz="2000" b="0" i="1" u="none" strike="noStrike" dirty="0">
                          <a:solidFill>
                            <a:srgbClr val="0070C0"/>
                          </a:solidFill>
                          <a:latin typeface="Calibri" pitchFamily="34" charset="0"/>
                          <a:cs typeface="Times New Roman" pitchFamily="18" charset="0"/>
                        </a:rPr>
                        <a:t>п4 )</a:t>
                      </a:r>
                      <a:endParaRPr lang="ru-RU" sz="2000" b="0" i="1" u="none" strike="noStrike" dirty="0">
                        <a:solidFill>
                          <a:srgbClr val="0070C0"/>
                        </a:solidFill>
                        <a:effectLst>
                          <a:outerShdw blurRad="38100" dist="38100" dir="2700000" algn="tl">
                            <a:srgbClr val="000000">
                              <a:alpha val="43137"/>
                            </a:srgbClr>
                          </a:outerShdw>
                        </a:effectLst>
                        <a:latin typeface="Calibri" pitchFamily="34"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algn="ctr" fontAlgn="b"/>
                      <a:endParaRPr lang="en-US" sz="2800" b="1" i="0" u="none" strike="noStrike" dirty="0">
                        <a:solidFill>
                          <a:srgbClr val="FF0000"/>
                        </a:solidFill>
                        <a:effectLst>
                          <a:outerShdw blurRad="38100" dist="38100" dir="2700000" algn="tl">
                            <a:srgbClr val="000000">
                              <a:alpha val="43137"/>
                            </a:srgbClr>
                          </a:outerShdw>
                        </a:effectLst>
                        <a:latin typeface="Calibri" pitchFamily="34"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960664" y="1297315"/>
            <a:ext cx="7239000" cy="1015663"/>
          </a:xfrm>
          <a:prstGeom prst="rect">
            <a:avLst/>
          </a:prstGeom>
          <a:noFill/>
        </p:spPr>
        <p:txBody>
          <a:bodyPr wrap="square" rtlCol="0">
            <a:spAutoFit/>
          </a:bodyPr>
          <a:lstStyle/>
          <a:p>
            <a:pPr>
              <a:lnSpc>
                <a:spcPts val="2300"/>
              </a:lnSpc>
            </a:pPr>
            <a:r>
              <a:rPr lang="uk-UA" sz="2000" b="1" dirty="0">
                <a:solidFill>
                  <a:srgbClr val="800000"/>
                </a:solidFill>
                <a:latin typeface="Calibri" pitchFamily="34" charset="0"/>
              </a:rPr>
              <a:t>ПРИКЛАД </a:t>
            </a:r>
            <a:r>
              <a:rPr lang="uk-UA" sz="2000" b="1" dirty="0">
                <a:solidFill>
                  <a:srgbClr val="800000"/>
                </a:solidFill>
                <a:latin typeface="Calibri" pitchFamily="34" charset="0"/>
                <a:cs typeface="Times New Roman" pitchFamily="18" charset="0"/>
              </a:rPr>
              <a:t>ОЦІНКИ ВАРТОСТІ АДМІНІСТРАТИВНОЇ ПРОЦЕДУРИ ПЕРЕХОДУ ДЛЯ ФОПІВ З КВЕД:2005 НА КВЕД:2010</a:t>
            </a:r>
          </a:p>
          <a:p>
            <a:pPr>
              <a:lnSpc>
                <a:spcPts val="2300"/>
              </a:lnSpc>
            </a:pPr>
            <a:r>
              <a:rPr lang="uk-UA" sz="2000" b="1" dirty="0">
                <a:solidFill>
                  <a:srgbClr val="800000"/>
                </a:solidFill>
                <a:latin typeface="Calibri" pitchFamily="34" charset="0"/>
                <a:cs typeface="Times New Roman" pitchFamily="18" charset="0"/>
              </a:rPr>
              <a:t>ЗА МОДЕЛЛЮ СТАНДАРТНИХ ВИТРАТ</a:t>
            </a:r>
          </a:p>
        </p:txBody>
      </p:sp>
      <p:sp>
        <p:nvSpPr>
          <p:cNvPr id="8" name="TextBox 7"/>
          <p:cNvSpPr txBox="1"/>
          <p:nvPr/>
        </p:nvSpPr>
        <p:spPr>
          <a:xfrm>
            <a:off x="990600" y="6160184"/>
            <a:ext cx="7315200" cy="523220"/>
          </a:xfrm>
          <a:prstGeom prst="rect">
            <a:avLst/>
          </a:prstGeom>
          <a:noFill/>
        </p:spPr>
        <p:txBody>
          <a:bodyPr wrap="square" rtlCol="0">
            <a:spAutoFit/>
          </a:bodyPr>
          <a:lstStyle/>
          <a:p>
            <a:r>
              <a:rPr lang="uk-UA" sz="1400" i="1" dirty="0"/>
              <a:t>Примітка: пункти 1 – 4 є </a:t>
            </a:r>
            <a:r>
              <a:rPr lang="uk-UA" sz="1400" i="1" dirty="0" err="1"/>
              <a:t>“твердими”</a:t>
            </a:r>
            <a:r>
              <a:rPr lang="uk-UA" sz="1400" i="1" dirty="0"/>
              <a:t> статистичними даними, пункт 6 є оціночним (критична точка) </a:t>
            </a:r>
            <a:endParaRPr lang="en-US" sz="1400" i="1" dirty="0"/>
          </a:p>
        </p:txBody>
      </p:sp>
      <p:sp>
        <p:nvSpPr>
          <p:cNvPr id="9" name="Номер слайда 8"/>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68</a:t>
            </a:fld>
            <a:endParaRPr lang="en-US"/>
          </a:p>
        </p:txBody>
      </p:sp>
      <p:sp>
        <p:nvSpPr>
          <p:cNvPr id="2" name="TextBox 1"/>
          <p:cNvSpPr txBox="1"/>
          <p:nvPr/>
        </p:nvSpPr>
        <p:spPr>
          <a:xfrm>
            <a:off x="7010400" y="4724400"/>
            <a:ext cx="914400" cy="461665"/>
          </a:xfrm>
          <a:prstGeom prst="rect">
            <a:avLst/>
          </a:prstGeom>
          <a:noFill/>
        </p:spPr>
        <p:txBody>
          <a:bodyPr wrap="square" rtlCol="0">
            <a:spAutoFit/>
          </a:bodyPr>
          <a:lstStyle/>
          <a:p>
            <a:r>
              <a:rPr lang="uk-UA" sz="2400" b="1" dirty="0">
                <a:solidFill>
                  <a:srgbClr val="C00000"/>
                </a:solidFill>
              </a:rPr>
              <a:t>4.1</a:t>
            </a:r>
            <a:endParaRPr lang="en-US" sz="2400" b="1" dirty="0">
              <a:solidFill>
                <a:srgbClr val="C00000"/>
              </a:solidFill>
            </a:endParaRPr>
          </a:p>
        </p:txBody>
      </p:sp>
      <p:sp>
        <p:nvSpPr>
          <p:cNvPr id="3" name="TextBox 2"/>
          <p:cNvSpPr txBox="1"/>
          <p:nvPr/>
        </p:nvSpPr>
        <p:spPr>
          <a:xfrm>
            <a:off x="6781800" y="5490369"/>
            <a:ext cx="1295400" cy="584775"/>
          </a:xfrm>
          <a:prstGeom prst="rect">
            <a:avLst/>
          </a:prstGeom>
          <a:noFill/>
        </p:spPr>
        <p:txBody>
          <a:bodyPr wrap="square" rtlCol="0">
            <a:spAutoFit/>
          </a:bodyPr>
          <a:lstStyle/>
          <a:p>
            <a:r>
              <a:rPr lang="ru-RU" sz="3200" b="1"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302</a:t>
            </a:r>
            <a:r>
              <a:rPr lang="uk-UA" sz="3200" b="1"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.7</a:t>
            </a:r>
            <a:endParaRPr lang="en-US" sz="3200" b="1" dirty="0">
              <a:solidFill>
                <a:srgbClr val="FF0000"/>
              </a:solidFill>
              <a:effectLst>
                <a:outerShdw blurRad="38100" dist="38100" dir="2700000" algn="tl">
                  <a:srgbClr val="000000">
                    <a:alpha val="43137"/>
                  </a:srgbClr>
                </a:outerShdw>
              </a:effectLst>
              <a:latin typeface="Calibri" pitchFamily="34" charset="0"/>
              <a:cs typeface="Times New Roman" pitchFamily="18" charset="0"/>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69</a:t>
            </a:fld>
            <a:endParaRPr lang="en-US"/>
          </a:p>
        </p:txBody>
      </p:sp>
      <p:sp>
        <p:nvSpPr>
          <p:cNvPr id="1025" name="Rectangle 1"/>
          <p:cNvSpPr>
            <a:spLocks noChangeArrowheads="1"/>
          </p:cNvSpPr>
          <p:nvPr/>
        </p:nvSpPr>
        <p:spPr bwMode="auto">
          <a:xfrm>
            <a:off x="2514600" y="2590800"/>
            <a:ext cx="55626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uk-UA" sz="4400" b="1" dirty="0">
                <a:solidFill>
                  <a:schemeClr val="tx1">
                    <a:lumMod val="40000"/>
                    <a:lumOff val="60000"/>
                  </a:schemeClr>
                </a:solidFill>
                <a:effectLst>
                  <a:outerShdw blurRad="38100" dist="38100" dir="2700000" algn="tl">
                    <a:srgbClr val="000000">
                      <a:alpha val="43137"/>
                    </a:srgbClr>
                  </a:outerShdw>
                </a:effectLst>
              </a:rPr>
              <a:t>ПРИКЛАД №2 ЗАСТОСУВАННЯ </a:t>
            </a:r>
          </a:p>
          <a:p>
            <a:pPr algn="r"/>
            <a:r>
              <a:rPr lang="uk-UA" sz="4400" b="1" dirty="0">
                <a:solidFill>
                  <a:schemeClr val="tx1">
                    <a:lumMod val="40000"/>
                    <a:lumOff val="60000"/>
                  </a:schemeClr>
                </a:solidFill>
                <a:effectLst>
                  <a:outerShdw blurRad="38100" dist="38100" dir="2700000" algn="tl">
                    <a:srgbClr val="000000">
                      <a:alpha val="43137"/>
                    </a:srgbClr>
                  </a:outerShdw>
                </a:effectLst>
              </a:rPr>
              <a:t>М-ТЕСТУ</a:t>
            </a:r>
            <a:endParaRPr lang="en-US" sz="4400" b="1" dirty="0">
              <a:solidFill>
                <a:schemeClr val="tx1">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1805420"/>
      </p:ext>
    </p:extLst>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5CDDB2F-0FCF-450D-9553-E14489A353E9}" type="slidenum">
              <a:rPr lang="en-US" smtClean="0"/>
              <a:pPr/>
              <a:t>7</a:t>
            </a:fld>
            <a:endParaRPr lang="en-US"/>
          </a:p>
        </p:txBody>
      </p:sp>
      <p:sp>
        <p:nvSpPr>
          <p:cNvPr id="5" name="TextBox 4"/>
          <p:cNvSpPr txBox="1"/>
          <p:nvPr/>
        </p:nvSpPr>
        <p:spPr>
          <a:xfrm>
            <a:off x="533400" y="1442435"/>
            <a:ext cx="8305800" cy="4696670"/>
          </a:xfrm>
          <a:prstGeom prst="rect">
            <a:avLst/>
          </a:prstGeom>
          <a:noFill/>
        </p:spPr>
        <p:txBody>
          <a:bodyPr wrap="square" rtlCol="0">
            <a:spAutoFit/>
          </a:bodyPr>
          <a:lstStyle/>
          <a:p>
            <a:pPr>
              <a:spcBef>
                <a:spcPts val="1200"/>
              </a:spcBef>
              <a:spcAft>
                <a:spcPts val="1200"/>
              </a:spcAft>
            </a:pPr>
            <a:r>
              <a:rPr lang="ru-RU" sz="3000" b="1" dirty="0">
                <a:solidFill>
                  <a:srgbClr val="FF0000"/>
                </a:solidFill>
                <a:effectLst>
                  <a:outerShdw blurRad="38100" dist="38100" dir="2700000" algn="tl">
                    <a:srgbClr val="000000">
                      <a:alpha val="43137"/>
                    </a:srgbClr>
                  </a:outerShdw>
                </a:effectLst>
              </a:rPr>
              <a:t>ЧИМ </a:t>
            </a:r>
            <a:r>
              <a:rPr lang="uk-UA" sz="3000" b="1" dirty="0">
                <a:solidFill>
                  <a:srgbClr val="FF0000"/>
                </a:solidFill>
                <a:effectLst>
                  <a:outerShdw blurRad="38100" dist="38100" dir="2700000" algn="tl">
                    <a:srgbClr val="000000">
                      <a:alpha val="43137"/>
                    </a:srgbClr>
                  </a:outerShdw>
                </a:effectLst>
              </a:rPr>
              <a:t>МЕНШЕ (ЗА РОЗМІРОМ) СУБ</a:t>
            </a:r>
            <a:r>
              <a:rPr lang="en-US" sz="3000" b="1" dirty="0">
                <a:solidFill>
                  <a:srgbClr val="FF0000"/>
                </a:solidFill>
                <a:effectLst>
                  <a:outerShdw blurRad="38100" dist="38100" dir="2700000" algn="tl">
                    <a:srgbClr val="000000">
                      <a:alpha val="43137"/>
                    </a:srgbClr>
                  </a:outerShdw>
                </a:effectLst>
              </a:rPr>
              <a:t>’</a:t>
            </a:r>
            <a:r>
              <a:rPr lang="uk-UA" sz="3000" b="1" dirty="0">
                <a:solidFill>
                  <a:srgbClr val="FF0000"/>
                </a:solidFill>
                <a:effectLst>
                  <a:outerShdw blurRad="38100" dist="38100" dir="2700000" algn="tl">
                    <a:srgbClr val="000000">
                      <a:alpha val="43137"/>
                    </a:srgbClr>
                  </a:outerShdw>
                </a:effectLst>
              </a:rPr>
              <a:t>ЄКТ - ТИМ ДОРОЖЧЕ ДЛЯ НЬОГО ВИКОНУВАТИ НОРМИ РЕГУЛЮВАННЯ</a:t>
            </a:r>
            <a:endParaRPr lang="en-US" sz="3000" b="1" dirty="0">
              <a:solidFill>
                <a:srgbClr val="FF0000"/>
              </a:solidFill>
              <a:effectLst>
                <a:outerShdw blurRad="38100" dist="38100" dir="2700000" algn="tl">
                  <a:srgbClr val="000000">
                    <a:alpha val="43137"/>
                  </a:srgbClr>
                </a:outerShdw>
              </a:effectLst>
            </a:endParaRPr>
          </a:p>
          <a:p>
            <a:pPr>
              <a:lnSpc>
                <a:spcPct val="120000"/>
              </a:lnSpc>
            </a:pPr>
            <a:endParaRPr lang="ru-RU" sz="1100" b="1" dirty="0"/>
          </a:p>
          <a:p>
            <a:pPr>
              <a:lnSpc>
                <a:spcPct val="120000"/>
              </a:lnSpc>
            </a:pPr>
            <a:r>
              <a:rPr lang="ru-RU" sz="2800" b="1" dirty="0"/>
              <a:t>«ВИРІВНЮВАННЯ ПИТОМОЇ ВАРТОСТІ РЕГУЛЮВАННЯ» – </a:t>
            </a:r>
            <a:r>
              <a:rPr lang="uk-UA" sz="2800" b="1" dirty="0">
                <a:solidFill>
                  <a:srgbClr val="800000"/>
                </a:solidFill>
              </a:rPr>
              <a:t>ЗМЕНШЕННЯ ВАРТОСТІ РЕГУЛЮВАННЯ </a:t>
            </a:r>
            <a:r>
              <a:rPr lang="ru-RU" sz="2800" b="1" dirty="0">
                <a:solidFill>
                  <a:srgbClr val="800000"/>
                </a:solidFill>
              </a:rPr>
              <a:t>ДЛЯ МАЛОГО БІЗНЕСУ </a:t>
            </a:r>
            <a:r>
              <a:rPr lang="ru-RU" sz="2800" b="1" dirty="0"/>
              <a:t>– </a:t>
            </a:r>
          </a:p>
          <a:p>
            <a:pPr>
              <a:lnSpc>
                <a:spcPct val="120000"/>
              </a:lnSpc>
            </a:pPr>
            <a:r>
              <a:rPr lang="ru-RU" sz="2800" b="1" dirty="0"/>
              <a:t>СТАНОВИТЬ ОКРЕМЕ ЗАВДАННЯ ДЕРЖАВНОЇ ПОЛІТИКИ</a:t>
            </a:r>
          </a:p>
          <a:p>
            <a:endParaRPr lang="en-US" dirty="0"/>
          </a:p>
        </p:txBody>
      </p:sp>
    </p:spTree>
    <p:extLst>
      <p:ext uri="{BB962C8B-B14F-4D97-AF65-F5344CB8AC3E}">
        <p14:creationId xmlns:p14="http://schemas.microsoft.com/office/powerpoint/2010/main" val="2269244528"/>
      </p:ext>
    </p:extLst>
  </p:cSld>
  <p:clrMapOvr>
    <a:masterClrMapping/>
  </p:clrMapOvr>
  <p:transition spd="slow">
    <p:cover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70</a:t>
            </a:fld>
            <a:endParaRPr lang="en-US"/>
          </a:p>
        </p:txBody>
      </p:sp>
      <p:sp>
        <p:nvSpPr>
          <p:cNvPr id="1025" name="Rectangle 1"/>
          <p:cNvSpPr>
            <a:spLocks noChangeArrowheads="1"/>
          </p:cNvSpPr>
          <p:nvPr/>
        </p:nvSpPr>
        <p:spPr bwMode="auto">
          <a:xfrm>
            <a:off x="762000" y="2344578"/>
            <a:ext cx="73152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uk-UA" sz="4400" b="1" dirty="0">
                <a:solidFill>
                  <a:schemeClr val="tx1">
                    <a:lumMod val="40000"/>
                    <a:lumOff val="60000"/>
                  </a:schemeClr>
                </a:solidFill>
                <a:effectLst>
                  <a:outerShdw blurRad="38100" dist="38100" dir="2700000" algn="tl">
                    <a:srgbClr val="000000">
                      <a:alpha val="43137"/>
                    </a:srgbClr>
                  </a:outerShdw>
                </a:effectLst>
              </a:rPr>
              <a:t>ПРИКЛАД №2 </a:t>
            </a:r>
          </a:p>
          <a:p>
            <a:pPr algn="r"/>
            <a:r>
              <a:rPr lang="ru-RU" sz="2400" b="1" dirty="0" err="1"/>
              <a:t>щодо</a:t>
            </a:r>
            <a:r>
              <a:rPr lang="ru-RU" sz="2400" b="1" dirty="0"/>
              <a:t> </a:t>
            </a:r>
            <a:r>
              <a:rPr lang="ru-RU" sz="2400" b="1" dirty="0" err="1"/>
              <a:t>виконання</a:t>
            </a:r>
            <a:r>
              <a:rPr lang="ru-RU" sz="2400" b="1" dirty="0"/>
              <a:t> Наказу </a:t>
            </a:r>
            <a:r>
              <a:rPr lang="ru-RU" sz="2400" b="1" dirty="0" err="1"/>
              <a:t>Міністерства</a:t>
            </a:r>
            <a:r>
              <a:rPr lang="ru-RU" sz="2400" b="1" dirty="0"/>
              <a:t> </a:t>
            </a:r>
            <a:r>
              <a:rPr lang="ru-RU" sz="2400" b="1" dirty="0" err="1"/>
              <a:t>фінансів</a:t>
            </a:r>
            <a:r>
              <a:rPr lang="ru-RU" sz="2400" b="1" dirty="0"/>
              <a:t> </a:t>
            </a:r>
            <a:r>
              <a:rPr lang="ru-RU" sz="2400" b="1" dirty="0" err="1"/>
              <a:t>України</a:t>
            </a:r>
            <a:r>
              <a:rPr lang="ru-RU" sz="2400" b="1" dirty="0"/>
              <a:t> № 49 </a:t>
            </a:r>
            <a:r>
              <a:rPr lang="ru-RU" sz="2400" b="1" dirty="0" err="1"/>
              <a:t>від</a:t>
            </a:r>
            <a:r>
              <a:rPr lang="ru-RU" sz="2400" b="1" dirty="0"/>
              <a:t> 11.02.2016 "Про </a:t>
            </a:r>
            <a:r>
              <a:rPr lang="ru-RU" sz="2400" b="1" dirty="0" err="1"/>
              <a:t>затвердження</a:t>
            </a:r>
            <a:r>
              <a:rPr lang="ru-RU" sz="2400" b="1" dirty="0"/>
              <a:t> форм </a:t>
            </a:r>
            <a:r>
              <a:rPr lang="ru-RU" sz="2400" b="1" dirty="0" err="1"/>
              <a:t>звітів</a:t>
            </a:r>
            <a:r>
              <a:rPr lang="ru-RU" sz="2400" b="1" dirty="0"/>
              <a:t> </a:t>
            </a:r>
            <a:r>
              <a:rPr lang="ru-RU" sz="2400" b="1" dirty="0" err="1"/>
              <a:t>щодо</a:t>
            </a:r>
            <a:r>
              <a:rPr lang="ru-RU" sz="2400" b="1" dirty="0"/>
              <a:t> </a:t>
            </a:r>
            <a:r>
              <a:rPr lang="ru-RU" sz="2400" b="1" dirty="0" err="1"/>
              <a:t>виробництва</a:t>
            </a:r>
            <a:r>
              <a:rPr lang="ru-RU" sz="2400" b="1" dirty="0"/>
              <a:t> й </a:t>
            </a:r>
            <a:r>
              <a:rPr lang="ru-RU" sz="2400" b="1" dirty="0" err="1"/>
              <a:t>обігу</a:t>
            </a:r>
            <a:r>
              <a:rPr lang="ru-RU" sz="2400" b="1" dirty="0"/>
              <a:t> спирту, </a:t>
            </a:r>
            <a:r>
              <a:rPr lang="ru-RU" sz="2400" b="1" dirty="0" err="1"/>
              <a:t>алкогольних</a:t>
            </a:r>
            <a:r>
              <a:rPr lang="ru-RU" sz="2400" b="1" dirty="0"/>
              <a:t> </a:t>
            </a:r>
            <a:r>
              <a:rPr lang="ru-RU" sz="2400" b="1" dirty="0" err="1"/>
              <a:t>напоїв</a:t>
            </a:r>
            <a:r>
              <a:rPr lang="ru-RU" sz="2400" b="1" dirty="0"/>
              <a:t> і </a:t>
            </a:r>
            <a:r>
              <a:rPr lang="ru-RU" sz="2400" b="1" dirty="0" err="1"/>
              <a:t>тютюнових</a:t>
            </a:r>
            <a:r>
              <a:rPr lang="ru-RU" sz="2400" b="1" dirty="0"/>
              <a:t> </a:t>
            </a:r>
            <a:r>
              <a:rPr lang="ru-RU" sz="2400" b="1" dirty="0" err="1"/>
              <a:t>виробів</a:t>
            </a:r>
            <a:r>
              <a:rPr lang="ru-RU" sz="2400" b="1" dirty="0"/>
              <a:t> та </a:t>
            </a:r>
            <a:r>
              <a:rPr lang="ru-RU" sz="2400" b="1" dirty="0" err="1"/>
              <a:t>порядків</a:t>
            </a:r>
            <a:r>
              <a:rPr lang="ru-RU" sz="2400" b="1" dirty="0"/>
              <a:t> </a:t>
            </a:r>
            <a:r>
              <a:rPr lang="ru-RU" sz="2400" b="1" dirty="0" err="1"/>
              <a:t>їх</a:t>
            </a:r>
            <a:r>
              <a:rPr lang="ru-RU" sz="2400" b="1" dirty="0"/>
              <a:t> </a:t>
            </a:r>
            <a:r>
              <a:rPr lang="ru-RU" sz="2400" b="1" dirty="0" err="1"/>
              <a:t>заповнення</a:t>
            </a:r>
            <a:r>
              <a:rPr lang="ru-RU" sz="2400" b="1" dirty="0"/>
              <a:t>"</a:t>
            </a:r>
            <a:endParaRPr lang="en-US" sz="2400" b="1" dirty="0"/>
          </a:p>
        </p:txBody>
      </p:sp>
    </p:spTree>
    <p:extLst>
      <p:ext uri="{BB962C8B-B14F-4D97-AF65-F5344CB8AC3E}">
        <p14:creationId xmlns:p14="http://schemas.microsoft.com/office/powerpoint/2010/main" val="334484389"/>
      </p:ext>
    </p:extLst>
  </p:cSld>
  <p:clrMapOvr>
    <a:masterClrMapping/>
  </p:clrMapOvr>
  <p:transition spd="slow">
    <p:cover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71</a:t>
            </a:fld>
            <a:endParaRPr lang="en-US"/>
          </a:p>
        </p:txBody>
      </p:sp>
      <p:graphicFrame>
        <p:nvGraphicFramePr>
          <p:cNvPr id="2" name="Таблица 1"/>
          <p:cNvGraphicFramePr>
            <a:graphicFrameLocks noGrp="1"/>
          </p:cNvGraphicFramePr>
          <p:nvPr>
            <p:extLst>
              <p:ext uri="{D42A27DB-BD31-4B8C-83A1-F6EECF244321}">
                <p14:modId xmlns:p14="http://schemas.microsoft.com/office/powerpoint/2010/main" val="2469324759"/>
              </p:ext>
            </p:extLst>
          </p:nvPr>
        </p:nvGraphicFramePr>
        <p:xfrm>
          <a:off x="249767" y="2354884"/>
          <a:ext cx="8686800" cy="4395216"/>
        </p:xfrm>
        <a:graphic>
          <a:graphicData uri="http://schemas.openxmlformats.org/drawingml/2006/table">
            <a:tbl>
              <a:tblPr firstRow="1" firstCol="1" bandRow="1">
                <a:tableStyleId>{5C22544A-7EE6-4342-B048-85BDC9FD1C3A}</a:tableStyleId>
              </a:tblPr>
              <a:tblGrid>
                <a:gridCol w="380999">
                  <a:extLst>
                    <a:ext uri="{9D8B030D-6E8A-4147-A177-3AD203B41FA5}">
                      <a16:colId xmlns:a16="http://schemas.microsoft.com/office/drawing/2014/main" val="1804679498"/>
                    </a:ext>
                  </a:extLst>
                </a:gridCol>
                <a:gridCol w="969434">
                  <a:extLst>
                    <a:ext uri="{9D8B030D-6E8A-4147-A177-3AD203B41FA5}">
                      <a16:colId xmlns:a16="http://schemas.microsoft.com/office/drawing/2014/main" val="4199699106"/>
                    </a:ext>
                  </a:extLst>
                </a:gridCol>
                <a:gridCol w="762000">
                  <a:extLst>
                    <a:ext uri="{9D8B030D-6E8A-4147-A177-3AD203B41FA5}">
                      <a16:colId xmlns:a16="http://schemas.microsoft.com/office/drawing/2014/main" val="1728214821"/>
                    </a:ext>
                  </a:extLst>
                </a:gridCol>
                <a:gridCol w="6574367">
                  <a:extLst>
                    <a:ext uri="{9D8B030D-6E8A-4147-A177-3AD203B41FA5}">
                      <a16:colId xmlns:a16="http://schemas.microsoft.com/office/drawing/2014/main" val="1778982250"/>
                    </a:ext>
                  </a:extLst>
                </a:gridCol>
              </a:tblGrid>
              <a:tr h="312116">
                <a:tc>
                  <a:txBody>
                    <a:bodyPr/>
                    <a:lstStyle/>
                    <a:p>
                      <a:pPr algn="ctr" fontAlgn="base">
                        <a:lnSpc>
                          <a:spcPct val="115000"/>
                        </a:lnSpc>
                        <a:spcAft>
                          <a:spcPts val="0"/>
                        </a:spcAft>
                      </a:pPr>
                      <a:r>
                        <a:rPr lang="uk-UA" sz="1200" dirty="0">
                          <a:effectLst/>
                        </a:rPr>
                        <a:t>№ з/п</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01" marR="23901" marT="0" marB="0"/>
                </a:tc>
                <a:tc>
                  <a:txBody>
                    <a:bodyPr/>
                    <a:lstStyle/>
                    <a:p>
                      <a:pPr algn="ctr" fontAlgn="base">
                        <a:lnSpc>
                          <a:spcPct val="115000"/>
                        </a:lnSpc>
                        <a:spcAft>
                          <a:spcPts val="0"/>
                        </a:spcAft>
                      </a:pPr>
                      <a:r>
                        <a:rPr lang="uk-UA" sz="1200" dirty="0">
                          <a:effectLst/>
                        </a:rPr>
                        <a:t>Вид консультації</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01" marR="23901" marT="0" marB="0"/>
                </a:tc>
                <a:tc>
                  <a:txBody>
                    <a:bodyPr/>
                    <a:lstStyle/>
                    <a:p>
                      <a:pPr algn="ctr" fontAlgn="base">
                        <a:lnSpc>
                          <a:spcPct val="115000"/>
                        </a:lnSpc>
                        <a:spcAft>
                          <a:spcPts val="0"/>
                        </a:spcAft>
                      </a:pPr>
                      <a:r>
                        <a:rPr lang="uk-UA" sz="1200" dirty="0">
                          <a:effectLst/>
                        </a:rPr>
                        <a:t>Кількість учасників</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01" marR="23901" marT="0" marB="0"/>
                </a:tc>
                <a:tc>
                  <a:txBody>
                    <a:bodyPr/>
                    <a:lstStyle/>
                    <a:p>
                      <a:pPr algn="ctr" fontAlgn="base">
                        <a:lnSpc>
                          <a:spcPct val="115000"/>
                        </a:lnSpc>
                        <a:spcAft>
                          <a:spcPts val="0"/>
                        </a:spcAft>
                      </a:pPr>
                      <a:r>
                        <a:rPr lang="uk-UA" sz="1200" dirty="0">
                          <a:effectLst/>
                        </a:rPr>
                        <a:t>Основні результати консультацій (опис)</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901" marR="23901" marT="0" marB="0"/>
                </a:tc>
                <a:extLst>
                  <a:ext uri="{0D108BD9-81ED-4DB2-BD59-A6C34878D82A}">
                    <a16:rowId xmlns:a16="http://schemas.microsoft.com/office/drawing/2014/main" val="1414630248"/>
                  </a:ext>
                </a:extLst>
              </a:tr>
              <a:tr h="3890740">
                <a:tc>
                  <a:txBody>
                    <a:bodyPr/>
                    <a:lstStyle/>
                    <a:p>
                      <a:pPr marL="342900" lvl="0" indent="-342900" algn="just" fontAlgn="base">
                        <a:lnSpc>
                          <a:spcPct val="115000"/>
                        </a:lnSpc>
                        <a:spcAft>
                          <a:spcPts val="0"/>
                        </a:spcAft>
                        <a:buFont typeface="+mj-lt"/>
                        <a:buAutoNum type="arabicPeriod"/>
                      </a:pPr>
                      <a:r>
                        <a:rPr lang="uk-UA"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3901" marR="23901" marT="0" marB="0"/>
                </a:tc>
                <a:tc>
                  <a:txBody>
                    <a:bodyPr/>
                    <a:lstStyle/>
                    <a:p>
                      <a:pPr algn="just" fontAlgn="base">
                        <a:lnSpc>
                          <a:spcPct val="115000"/>
                        </a:lnSpc>
                        <a:spcAft>
                          <a:spcPts val="0"/>
                        </a:spcAft>
                      </a:pPr>
                      <a:r>
                        <a:rPr lang="uk-UA" sz="1400" dirty="0">
                          <a:effectLst/>
                        </a:rPr>
                        <a:t>Надіслання запитів на електроні адреси </a:t>
                      </a:r>
                    </a:p>
                    <a:p>
                      <a:pPr algn="just" fontAlgn="base">
                        <a:lnSpc>
                          <a:spcPct val="115000"/>
                        </a:lnSpc>
                        <a:spcAft>
                          <a:spcPts val="0"/>
                        </a:spcAft>
                      </a:pPr>
                      <a:r>
                        <a:rPr lang="uk-UA" sz="1400" dirty="0">
                          <a:effectLst/>
                        </a:rPr>
                        <a:t>САН </a:t>
                      </a:r>
                      <a:r>
                        <a:rPr lang="uk-UA" sz="1400" dirty="0" err="1">
                          <a:effectLst/>
                        </a:rPr>
                        <a:t>інБев</a:t>
                      </a:r>
                      <a:r>
                        <a:rPr lang="uk-UA" sz="1400" dirty="0">
                          <a:effectLst/>
                        </a:rPr>
                        <a:t> Україна, ПАТ «</a:t>
                      </a:r>
                      <a:r>
                        <a:rPr lang="uk-UA" sz="1400" dirty="0" err="1">
                          <a:effectLst/>
                        </a:rPr>
                        <a:t>Карлсберг</a:t>
                      </a:r>
                      <a:r>
                        <a:rPr lang="uk-UA" sz="1400" dirty="0">
                          <a:effectLst/>
                        </a:rPr>
                        <a:t> Україна», ПрАТ «</a:t>
                      </a:r>
                      <a:r>
                        <a:rPr lang="uk-UA" sz="1400" dirty="0" err="1">
                          <a:effectLst/>
                        </a:rPr>
                        <a:t>Укрпиво</a:t>
                      </a:r>
                      <a:r>
                        <a:rPr lang="uk-UA" sz="1400" dirty="0">
                          <a:effectLst/>
                        </a:rPr>
                        <a:t>», НОРТ:</a:t>
                      </a:r>
                      <a:endParaRPr lang="ru-RU" sz="1400" dirty="0">
                        <a:effectLst/>
                      </a:endParaRPr>
                    </a:p>
                    <a:p>
                      <a:pPr algn="just" fontAlgn="base">
                        <a:lnSpc>
                          <a:spcPct val="115000"/>
                        </a:lnSpc>
                        <a:spcAft>
                          <a:spcPts val="0"/>
                        </a:spcAft>
                      </a:pPr>
                      <a:r>
                        <a:rPr lang="uk-UA"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901" marR="23901" marT="0" marB="0"/>
                </a:tc>
                <a:tc>
                  <a:txBody>
                    <a:bodyPr/>
                    <a:lstStyle/>
                    <a:p>
                      <a:pPr algn="ctr" fontAlgn="base">
                        <a:lnSpc>
                          <a:spcPct val="115000"/>
                        </a:lnSpc>
                        <a:spcAft>
                          <a:spcPts val="0"/>
                        </a:spcAft>
                      </a:pPr>
                      <a:r>
                        <a:rPr lang="uk-UA" sz="1400" dirty="0">
                          <a:effectLst/>
                        </a:rPr>
                        <a:t>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901" marR="23901" marT="0" marB="0"/>
                </a:tc>
                <a:tc>
                  <a:txBody>
                    <a:bodyPr/>
                    <a:lstStyle/>
                    <a:p>
                      <a:pPr algn="just" fontAlgn="base">
                        <a:lnSpc>
                          <a:spcPct val="115000"/>
                        </a:lnSpc>
                        <a:spcAft>
                          <a:spcPts val="0"/>
                        </a:spcAft>
                      </a:pPr>
                      <a:r>
                        <a:rPr lang="uk-UA" sz="1400" dirty="0">
                          <a:effectLst/>
                        </a:rPr>
                        <a:t> Отримано інформацію про те, що потрібно для виконання вимог регулювання (Наказ Міністерства фінансів України №49 від 11.02.2016):</a:t>
                      </a:r>
                      <a:endParaRPr lang="ru-RU" sz="1400" dirty="0">
                        <a:effectLst/>
                      </a:endParaRPr>
                    </a:p>
                    <a:p>
                      <a:pPr marL="285750" indent="-285750" algn="just" fontAlgn="base">
                        <a:lnSpc>
                          <a:spcPts val="1700"/>
                        </a:lnSpc>
                        <a:spcAft>
                          <a:spcPts val="0"/>
                        </a:spcAft>
                        <a:buFont typeface="Arial" panose="020B0604020202020204" pitchFamily="34" charset="0"/>
                        <a:buChar char="•"/>
                      </a:pPr>
                      <a:r>
                        <a:rPr lang="uk-UA" sz="1600" dirty="0">
                          <a:effectLst/>
                        </a:rPr>
                        <a:t>придбання  необхідного обладнання, введення його в експлуатацію та здійснення   його постійного </a:t>
                      </a:r>
                      <a:r>
                        <a:rPr lang="ru-RU" sz="1600" dirty="0" err="1">
                          <a:effectLst/>
                        </a:rPr>
                        <a:t>технічн</a:t>
                      </a:r>
                      <a:r>
                        <a:rPr lang="uk-UA" sz="1600" dirty="0">
                          <a:effectLst/>
                        </a:rPr>
                        <a:t>ого</a:t>
                      </a:r>
                      <a:r>
                        <a:rPr lang="ru-RU" sz="1600" dirty="0">
                          <a:effectLst/>
                        </a:rPr>
                        <a:t> </a:t>
                      </a:r>
                      <a:r>
                        <a:rPr lang="ru-RU" sz="1600" dirty="0" err="1">
                          <a:effectLst/>
                        </a:rPr>
                        <a:t>обслуговування</a:t>
                      </a:r>
                      <a:r>
                        <a:rPr lang="uk-UA" sz="1600" dirty="0">
                          <a:effectLst/>
                        </a:rPr>
                        <a:t>;</a:t>
                      </a:r>
                      <a:endParaRPr lang="ru-RU" sz="1600" dirty="0">
                        <a:effectLst/>
                      </a:endParaRPr>
                    </a:p>
                    <a:p>
                      <a:pPr marL="285750" indent="-285750" algn="just" fontAlgn="base">
                        <a:lnSpc>
                          <a:spcPts val="1700"/>
                        </a:lnSpc>
                        <a:spcAft>
                          <a:spcPts val="0"/>
                        </a:spcAft>
                        <a:buFont typeface="Arial" panose="020B0604020202020204" pitchFamily="34" charset="0"/>
                        <a:buChar char="•"/>
                      </a:pPr>
                      <a:r>
                        <a:rPr lang="uk-UA" sz="1600" dirty="0">
                          <a:effectLst/>
                        </a:rPr>
                        <a:t>уточнено е</a:t>
                      </a:r>
                      <a:r>
                        <a:rPr lang="ru-RU" sz="1600" dirty="0" err="1">
                          <a:effectLst/>
                        </a:rPr>
                        <a:t>квівалент</a:t>
                      </a:r>
                      <a:r>
                        <a:rPr lang="ru-RU" sz="1600" dirty="0">
                          <a:effectLst/>
                        </a:rPr>
                        <a:t> </a:t>
                      </a:r>
                      <a:r>
                        <a:rPr lang="ru-RU" sz="1600" dirty="0" err="1">
                          <a:effectLst/>
                        </a:rPr>
                        <a:t>витраченого</a:t>
                      </a:r>
                      <a:r>
                        <a:rPr lang="ru-RU" sz="1600" dirty="0">
                          <a:effectLst/>
                        </a:rPr>
                        <a:t> часу на </a:t>
                      </a:r>
                      <a:r>
                        <a:rPr lang="ru-RU" sz="1600" dirty="0" err="1">
                          <a:effectLst/>
                        </a:rPr>
                        <a:t>придбання</a:t>
                      </a:r>
                      <a:r>
                        <a:rPr lang="uk-UA" sz="1600" dirty="0">
                          <a:effectLst/>
                        </a:rPr>
                        <a:t> зазначеного обладнання.</a:t>
                      </a:r>
                      <a:endParaRPr lang="ru-RU" sz="1600" dirty="0">
                        <a:effectLst/>
                      </a:endParaRPr>
                    </a:p>
                    <a:p>
                      <a:pPr marL="285750" indent="-285750" algn="just" fontAlgn="base">
                        <a:lnSpc>
                          <a:spcPts val="1700"/>
                        </a:lnSpc>
                        <a:spcAft>
                          <a:spcPts val="0"/>
                        </a:spcAft>
                        <a:buFont typeface="Arial" panose="020B0604020202020204" pitchFamily="34" charset="0"/>
                        <a:buChar char="•"/>
                      </a:pPr>
                      <a:r>
                        <a:rPr lang="uk-UA" sz="1600" dirty="0">
                          <a:effectLst/>
                        </a:rPr>
                        <a:t>встановлено вартість </a:t>
                      </a:r>
                      <a:r>
                        <a:rPr lang="ru-RU" sz="1600" dirty="0">
                          <a:effectLst/>
                        </a:rPr>
                        <a:t>передач</a:t>
                      </a:r>
                      <a:r>
                        <a:rPr lang="uk-UA" sz="1600" dirty="0">
                          <a:effectLst/>
                        </a:rPr>
                        <a:t>і</a:t>
                      </a:r>
                      <a:r>
                        <a:rPr lang="ru-RU" sz="1600" dirty="0">
                          <a:effectLst/>
                        </a:rPr>
                        <a:t> </a:t>
                      </a:r>
                      <a:r>
                        <a:rPr lang="ru-RU" sz="1600" dirty="0" err="1">
                          <a:effectLst/>
                        </a:rPr>
                        <a:t>інформації</a:t>
                      </a:r>
                      <a:r>
                        <a:rPr lang="ru-RU" sz="1600" dirty="0">
                          <a:effectLst/>
                        </a:rPr>
                        <a:t> </a:t>
                      </a:r>
                      <a:r>
                        <a:rPr lang="ru-RU" sz="1600" dirty="0" err="1">
                          <a:effectLst/>
                        </a:rPr>
                        <a:t>дротовими</a:t>
                      </a:r>
                      <a:r>
                        <a:rPr lang="ru-RU" sz="1600" dirty="0">
                          <a:effectLst/>
                        </a:rPr>
                        <a:t> каналами </a:t>
                      </a:r>
                      <a:r>
                        <a:rPr lang="ru-RU" sz="1600" dirty="0" err="1">
                          <a:effectLst/>
                        </a:rPr>
                        <a:t>зв’язку</a:t>
                      </a:r>
                      <a:r>
                        <a:rPr lang="ru-RU" sz="1600" dirty="0">
                          <a:effectLst/>
                        </a:rPr>
                        <a:t> / </a:t>
                      </a:r>
                      <a:r>
                        <a:rPr lang="ru-RU" sz="1600" dirty="0" err="1">
                          <a:effectLst/>
                        </a:rPr>
                        <a:t>бездротовими</a:t>
                      </a:r>
                      <a:r>
                        <a:rPr lang="ru-RU" sz="1600" dirty="0">
                          <a:effectLst/>
                        </a:rPr>
                        <a:t> каналами </a:t>
                      </a:r>
                      <a:r>
                        <a:rPr lang="ru-RU" sz="1600" dirty="0" err="1">
                          <a:effectLst/>
                        </a:rPr>
                        <a:t>зв’язку</a:t>
                      </a:r>
                      <a:r>
                        <a:rPr lang="uk-UA" sz="1600" dirty="0">
                          <a:effectLst/>
                        </a:rPr>
                        <a:t>;</a:t>
                      </a:r>
                      <a:endParaRPr lang="ru-RU" sz="1600" dirty="0">
                        <a:effectLst/>
                      </a:endParaRPr>
                    </a:p>
                    <a:p>
                      <a:pPr marL="285750" indent="-285750" algn="just" fontAlgn="base">
                        <a:lnSpc>
                          <a:spcPts val="1700"/>
                        </a:lnSpc>
                        <a:spcAft>
                          <a:spcPts val="0"/>
                        </a:spcAft>
                        <a:buFont typeface="Arial" panose="020B0604020202020204" pitchFamily="34" charset="0"/>
                        <a:buChar char="•"/>
                      </a:pPr>
                      <a:r>
                        <a:rPr lang="ru-RU" sz="1600" dirty="0" err="1">
                          <a:effectLst/>
                        </a:rPr>
                        <a:t>визначено</a:t>
                      </a:r>
                      <a:r>
                        <a:rPr lang="ru-RU" sz="1600" dirty="0">
                          <a:effectLst/>
                        </a:rPr>
                        <a:t> </a:t>
                      </a:r>
                      <a:r>
                        <a:rPr lang="ru-RU" sz="1600" dirty="0" err="1">
                          <a:effectLst/>
                        </a:rPr>
                        <a:t>варт</a:t>
                      </a:r>
                      <a:r>
                        <a:rPr lang="uk-UA" sz="1600" dirty="0">
                          <a:effectLst/>
                        </a:rPr>
                        <a:t>і</a:t>
                      </a:r>
                      <a:r>
                        <a:rPr lang="ru-RU" sz="1600" dirty="0" err="1">
                          <a:effectLst/>
                        </a:rPr>
                        <a:t>ст</a:t>
                      </a:r>
                      <a:r>
                        <a:rPr lang="uk-UA" sz="1600" dirty="0">
                          <a:effectLst/>
                        </a:rPr>
                        <a:t>ь</a:t>
                      </a:r>
                      <a:r>
                        <a:rPr lang="ru-RU" sz="1600" dirty="0">
                          <a:effectLst/>
                        </a:rPr>
                        <a:t> </a:t>
                      </a:r>
                      <a:r>
                        <a:rPr lang="ru-RU" sz="1600" dirty="0" err="1">
                          <a:effectLst/>
                        </a:rPr>
                        <a:t>адміністративних</a:t>
                      </a:r>
                      <a:r>
                        <a:rPr lang="ru-RU" sz="1600" dirty="0">
                          <a:effectLst/>
                        </a:rPr>
                        <a:t> процедур </a:t>
                      </a:r>
                      <a:r>
                        <a:rPr lang="ru-RU" sz="1600" dirty="0" err="1">
                          <a:effectLst/>
                        </a:rPr>
                        <a:t>щодо</a:t>
                      </a:r>
                      <a:r>
                        <a:rPr lang="ru-RU" sz="1600" dirty="0">
                          <a:effectLst/>
                        </a:rPr>
                        <a:t> </a:t>
                      </a:r>
                      <a:r>
                        <a:rPr lang="ru-RU" sz="1600" dirty="0" err="1">
                          <a:effectLst/>
                        </a:rPr>
                        <a:t>виконання</a:t>
                      </a:r>
                      <a:r>
                        <a:rPr lang="ru-RU" sz="1600" dirty="0">
                          <a:effectLst/>
                        </a:rPr>
                        <a:t> </a:t>
                      </a:r>
                      <a:r>
                        <a:rPr lang="ru-RU" sz="1600" dirty="0" err="1">
                          <a:effectLst/>
                        </a:rPr>
                        <a:t>регулювання</a:t>
                      </a:r>
                      <a:r>
                        <a:rPr lang="ru-RU" sz="1600" dirty="0">
                          <a:effectLst/>
                        </a:rPr>
                        <a:t> та </a:t>
                      </a:r>
                      <a:r>
                        <a:rPr lang="ru-RU" sz="1600" dirty="0" err="1">
                          <a:effectLst/>
                        </a:rPr>
                        <a:t>звітування</a:t>
                      </a:r>
                      <a:r>
                        <a:rPr lang="uk-UA" sz="1600" dirty="0">
                          <a:effectLst/>
                        </a:rPr>
                        <a:t>;</a:t>
                      </a:r>
                      <a:endParaRPr lang="ru-RU" sz="1600" dirty="0">
                        <a:effectLst/>
                      </a:endParaRPr>
                    </a:p>
                    <a:p>
                      <a:pPr marL="285750" indent="-285750" algn="just" fontAlgn="base">
                        <a:lnSpc>
                          <a:spcPts val="1700"/>
                        </a:lnSpc>
                        <a:spcAft>
                          <a:spcPts val="0"/>
                        </a:spcAft>
                        <a:buFont typeface="Arial" panose="020B0604020202020204" pitchFamily="34" charset="0"/>
                        <a:buChar char="•"/>
                      </a:pPr>
                      <a:r>
                        <a:rPr lang="uk-UA" sz="1600" dirty="0">
                          <a:effectLst/>
                        </a:rPr>
                        <a:t>уточнено організаційні дії щодо виконання вимог регулювання та процедури офіційного звітування.</a:t>
                      </a:r>
                      <a:endParaRPr lang="ru-RU" sz="1600" dirty="0">
                        <a:effectLst/>
                      </a:endParaRPr>
                    </a:p>
                    <a:p>
                      <a:pPr marL="285750" indent="-285750" algn="just" fontAlgn="base">
                        <a:lnSpc>
                          <a:spcPts val="1700"/>
                        </a:lnSpc>
                        <a:spcAft>
                          <a:spcPts val="0"/>
                        </a:spcAft>
                        <a:buFont typeface="Arial" panose="020B0604020202020204" pitchFamily="34" charset="0"/>
                        <a:buChar char="•"/>
                      </a:pPr>
                      <a:r>
                        <a:rPr lang="uk-UA" sz="1600" dirty="0">
                          <a:effectLst/>
                        </a:rPr>
                        <a:t>визначено в</a:t>
                      </a:r>
                      <a:r>
                        <a:rPr lang="ru-RU" sz="1600" dirty="0" err="1">
                          <a:effectLst/>
                        </a:rPr>
                        <a:t>итрати</a:t>
                      </a:r>
                      <a:r>
                        <a:rPr lang="ru-RU" sz="1600" dirty="0">
                          <a:effectLst/>
                        </a:rPr>
                        <a:t> на </a:t>
                      </a:r>
                      <a:r>
                        <a:rPr lang="ru-RU" sz="1600" dirty="0" err="1">
                          <a:effectLst/>
                        </a:rPr>
                        <a:t>звітування</a:t>
                      </a:r>
                      <a:r>
                        <a:rPr lang="ru-RU" sz="1600" dirty="0">
                          <a:effectLst/>
                        </a:rPr>
                        <a:t>/</a:t>
                      </a:r>
                      <a:r>
                        <a:rPr lang="ru-RU" sz="1600" dirty="0" err="1">
                          <a:effectLst/>
                        </a:rPr>
                        <a:t>найм</a:t>
                      </a:r>
                      <a:r>
                        <a:rPr lang="ru-RU" sz="1600" dirty="0">
                          <a:effectLst/>
                        </a:rPr>
                        <a:t> бухгалтера для </a:t>
                      </a:r>
                      <a:r>
                        <a:rPr lang="ru-RU" sz="1600" dirty="0" err="1">
                          <a:effectLst/>
                        </a:rPr>
                        <a:t>подання</a:t>
                      </a:r>
                      <a:r>
                        <a:rPr lang="ru-RU" sz="1600" dirty="0">
                          <a:effectLst/>
                        </a:rPr>
                        <a:t> </a:t>
                      </a:r>
                      <a:r>
                        <a:rPr lang="ru-RU" sz="1600" dirty="0" err="1">
                          <a:effectLst/>
                        </a:rPr>
                        <a:t>періодичної</a:t>
                      </a:r>
                      <a:r>
                        <a:rPr lang="ru-RU" sz="1600" dirty="0">
                          <a:effectLst/>
                        </a:rPr>
                        <a:t> </a:t>
                      </a:r>
                      <a:r>
                        <a:rPr lang="ru-RU" sz="1600" dirty="0" err="1">
                          <a:effectLst/>
                        </a:rPr>
                        <a:t>звітності</a:t>
                      </a:r>
                      <a:endParaRPr lang="ru-RU" sz="1600" dirty="0">
                        <a:effectLst/>
                      </a:endParaRPr>
                    </a:p>
                    <a:p>
                      <a:pPr marL="285750" indent="-285750" algn="just" fontAlgn="base">
                        <a:lnSpc>
                          <a:spcPts val="1700"/>
                        </a:lnSpc>
                        <a:spcAft>
                          <a:spcPts val="0"/>
                        </a:spcAft>
                        <a:buFont typeface="Arial" panose="020B0604020202020204" pitchFamily="34" charset="0"/>
                        <a:buChar char="•"/>
                      </a:pPr>
                      <a:r>
                        <a:rPr lang="uk-UA" sz="1600" dirty="0">
                          <a:effectLst/>
                        </a:rPr>
                        <a:t>отримана к</a:t>
                      </a:r>
                      <a:r>
                        <a:rPr lang="ru-RU" sz="1600" dirty="0" err="1">
                          <a:effectLst/>
                        </a:rPr>
                        <a:t>ількість</a:t>
                      </a:r>
                      <a:r>
                        <a:rPr lang="ru-RU" sz="1600" dirty="0">
                          <a:effectLst/>
                        </a:rPr>
                        <a:t> </a:t>
                      </a:r>
                      <a:r>
                        <a:rPr lang="ru-RU" sz="1600" dirty="0" err="1">
                          <a:effectLst/>
                        </a:rPr>
                        <a:t>суб’єктів</a:t>
                      </a:r>
                      <a:r>
                        <a:rPr lang="ru-RU" sz="1600" dirty="0">
                          <a:effectLst/>
                        </a:rPr>
                        <a:t> </a:t>
                      </a:r>
                      <a:r>
                        <a:rPr lang="ru-RU" sz="1600" dirty="0" err="1">
                          <a:effectLst/>
                        </a:rPr>
                        <a:t>господарювання</a:t>
                      </a:r>
                      <a:r>
                        <a:rPr lang="ru-RU" sz="1600" dirty="0">
                          <a:effectLst/>
                        </a:rPr>
                        <a:t>, </a:t>
                      </a:r>
                      <a:r>
                        <a:rPr lang="ru-RU" sz="1600" dirty="0" err="1">
                          <a:effectLst/>
                        </a:rPr>
                        <a:t>що</a:t>
                      </a:r>
                      <a:r>
                        <a:rPr lang="ru-RU" sz="1600" dirty="0">
                          <a:effectLst/>
                        </a:rPr>
                        <a:t> </a:t>
                      </a:r>
                      <a:r>
                        <a:rPr lang="ru-RU" sz="1600" dirty="0" err="1">
                          <a:effectLst/>
                        </a:rPr>
                        <a:t>повинні</a:t>
                      </a:r>
                      <a:r>
                        <a:rPr lang="ru-RU" sz="1600" dirty="0">
                          <a:effectLst/>
                        </a:rPr>
                        <a:t> </a:t>
                      </a:r>
                      <a:r>
                        <a:rPr lang="ru-RU" sz="1600" dirty="0" err="1">
                          <a:effectLst/>
                        </a:rPr>
                        <a:t>виконати</a:t>
                      </a:r>
                      <a:r>
                        <a:rPr lang="ru-RU" sz="1600" dirty="0">
                          <a:effectLst/>
                        </a:rPr>
                        <a:t> </a:t>
                      </a:r>
                      <a:r>
                        <a:rPr lang="ru-RU" sz="1600" dirty="0" err="1">
                          <a:effectLst/>
                        </a:rPr>
                        <a:t>вимоги</a:t>
                      </a:r>
                      <a:r>
                        <a:rPr lang="ru-RU" sz="1600" dirty="0">
                          <a:effectLst/>
                        </a:rPr>
                        <a:t> </a:t>
                      </a:r>
                      <a:r>
                        <a:rPr lang="ru-RU" sz="1600" dirty="0" err="1">
                          <a:effectLst/>
                        </a:rPr>
                        <a:t>регулювання</a:t>
                      </a:r>
                      <a:r>
                        <a:rPr lang="uk-UA" sz="1600" dirty="0">
                          <a:effectLst/>
                        </a:rPr>
                        <a:t>.</a:t>
                      </a:r>
                      <a:endParaRPr lang="ru-RU" sz="1600" dirty="0">
                        <a:effectLst/>
                      </a:endParaRPr>
                    </a:p>
                    <a:p>
                      <a:pPr marL="285750" indent="-285750" algn="just" fontAlgn="base">
                        <a:lnSpc>
                          <a:spcPts val="1700"/>
                        </a:lnSpc>
                        <a:spcAft>
                          <a:spcPts val="0"/>
                        </a:spcAft>
                        <a:buFont typeface="Arial" panose="020B0604020202020204" pitchFamily="34" charset="0"/>
                        <a:buChar char="•"/>
                      </a:pPr>
                      <a:r>
                        <a:rPr lang="uk-UA" sz="1600" dirty="0">
                          <a:effectLst/>
                        </a:rPr>
                        <a:t>уточнено час заповнення звітності представниками малого бізнесу. </a:t>
                      </a:r>
                      <a:endParaRPr lang="ru-RU" sz="1600" dirty="0">
                        <a:effectLst/>
                      </a:endParaRPr>
                    </a:p>
                    <a:p>
                      <a:pPr algn="just" fontAlgn="base">
                        <a:lnSpc>
                          <a:spcPct val="115000"/>
                        </a:lnSpc>
                        <a:spcAft>
                          <a:spcPts val="0"/>
                        </a:spcAft>
                      </a:pPr>
                      <a:r>
                        <a:rPr lang="uk-UA"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901" marR="23901" marT="0" marB="0"/>
                </a:tc>
                <a:extLst>
                  <a:ext uri="{0D108BD9-81ED-4DB2-BD59-A6C34878D82A}">
                    <a16:rowId xmlns:a16="http://schemas.microsoft.com/office/drawing/2014/main" val="2911554113"/>
                  </a:ext>
                </a:extLst>
              </a:tr>
            </a:tbl>
          </a:graphicData>
        </a:graphic>
      </p:graphicFrame>
      <p:sp>
        <p:nvSpPr>
          <p:cNvPr id="3" name="Rectangle 1"/>
          <p:cNvSpPr>
            <a:spLocks noChangeArrowheads="1"/>
          </p:cNvSpPr>
          <p:nvPr/>
        </p:nvSpPr>
        <p:spPr bwMode="auto">
          <a:xfrm>
            <a:off x="211668" y="1219200"/>
            <a:ext cx="876299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Ls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tabLst>
                <a:tab pos="90488" algn="l"/>
              </a:tabLst>
            </a:pPr>
            <a:r>
              <a:rPr kumimoji="0" lang="uk-UA" altLang="ru-RU"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Консультації з виробниками пива, дистриб’юторами пива та контрагентами щодо оцінки впливу регулювання</a:t>
            </a:r>
            <a:endParaRPr kumimoji="0" lang="ru-RU" altLang="ru-RU" sz="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0488" algn="l"/>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Консультації щодо визначення впливу запропонованого регулювання на суб’єктів малого підприємництва та визначення детального переліку процедур, виконання яких необхідно для здійснення регулювання, проведено розробником  </a:t>
            </a:r>
            <a:r>
              <a:rPr kumimoji="0" lang="ru-RU"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22-25 </a:t>
            </a: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травня 2016 року.</a:t>
            </a:r>
            <a:r>
              <a:rPr kumimoji="0" lang="uk-UA" altLang="ru-RU"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9515609"/>
      </p:ext>
    </p:extLst>
  </p:cSld>
  <p:clrMapOvr>
    <a:masterClrMapping/>
  </p:clrMapOvr>
  <p:transition spd="slow">
    <p:cover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72</a:t>
            </a:fld>
            <a:endParaRPr lang="en-US"/>
          </a:p>
        </p:txBody>
      </p:sp>
      <p:sp>
        <p:nvSpPr>
          <p:cNvPr id="4" name="Прямоугольник 3"/>
          <p:cNvSpPr/>
          <p:nvPr/>
        </p:nvSpPr>
        <p:spPr>
          <a:xfrm>
            <a:off x="685800" y="1828800"/>
            <a:ext cx="8229600" cy="2003625"/>
          </a:xfrm>
          <a:prstGeom prst="rect">
            <a:avLst/>
          </a:prstGeom>
        </p:spPr>
        <p:txBody>
          <a:bodyPr wrap="square">
            <a:spAutoFit/>
          </a:bodyPr>
          <a:lstStyle/>
          <a:p>
            <a:pPr lvl="0" algn="just" fontAlgn="base">
              <a:lnSpc>
                <a:spcPct val="115000"/>
              </a:lnSpc>
              <a:spcAft>
                <a:spcPts val="0"/>
              </a:spcAft>
            </a:pPr>
            <a:r>
              <a:rPr lang="uk-UA" b="1" dirty="0">
                <a:latin typeface="Arial" panose="020B0604020202020204" pitchFamily="34" charset="0"/>
                <a:ea typeface="Times New Roman" panose="02020603050405020304" pitchFamily="18" charset="0"/>
                <a:cs typeface="Arial" panose="020B0604020202020204" pitchFamily="34" charset="0"/>
              </a:rPr>
              <a:t>2. Вимірювання впливу регулювання на суб'єктів малого підприємництва (мікро- та малі):</a:t>
            </a:r>
            <a:endParaRPr lang="ru-RU" sz="1400" dirty="0">
              <a:latin typeface="Arial" panose="020B0604020202020204" pitchFamily="34" charset="0"/>
              <a:ea typeface="Calibri" panose="020F0502020204030204" pitchFamily="34" charset="0"/>
              <a:cs typeface="Arial" panose="020B0604020202020204" pitchFamily="34" charset="0"/>
            </a:endParaRPr>
          </a:p>
          <a:p>
            <a:pPr indent="450215" algn="just" fontAlgn="base">
              <a:lnSpc>
                <a:spcPct val="115000"/>
              </a:lnSpc>
              <a:spcAft>
                <a:spcPts val="0"/>
              </a:spcAft>
              <a:tabLst>
                <a:tab pos="90170" algn="l"/>
              </a:tabLst>
            </a:pPr>
            <a:r>
              <a:rPr lang="uk-UA" dirty="0">
                <a:latin typeface="Arial" panose="020B0604020202020204" pitchFamily="34" charset="0"/>
                <a:ea typeface="Times New Roman" panose="02020603050405020304" pitchFamily="18" charset="0"/>
                <a:cs typeface="Arial" panose="020B0604020202020204" pitchFamily="34" charset="0"/>
              </a:rPr>
              <a:t>кількість суб'єктів, на яких поширюється регулювання: </a:t>
            </a:r>
            <a:r>
              <a:rPr lang="uk-UA"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uk-UA" dirty="0">
                <a:latin typeface="Arial" panose="020B0604020202020204" pitchFamily="34" charset="0"/>
                <a:ea typeface="Times New Roman" panose="02020603050405020304" pitchFamily="18" charset="0"/>
                <a:cs typeface="Arial" panose="020B0604020202020204" pitchFamily="34" charset="0"/>
              </a:rPr>
              <a:t> </a:t>
            </a:r>
            <a:r>
              <a:rPr lang="ru-RU" b="1" dirty="0">
                <a:latin typeface="Arial" panose="020B0604020202020204" pitchFamily="34" charset="0"/>
                <a:ea typeface="Times New Roman" panose="02020603050405020304" pitchFamily="18" charset="0"/>
                <a:cs typeface="Arial" panose="020B0604020202020204" pitchFamily="34" charset="0"/>
              </a:rPr>
              <a:t>28</a:t>
            </a:r>
            <a:r>
              <a:rPr lang="en-US" b="1" dirty="0">
                <a:latin typeface="Arial" panose="020B0604020202020204" pitchFamily="34" charset="0"/>
                <a:ea typeface="Times New Roman" panose="02020603050405020304" pitchFamily="18" charset="0"/>
                <a:cs typeface="Arial" panose="020B0604020202020204" pitchFamily="34" charset="0"/>
              </a:rPr>
              <a:t>’</a:t>
            </a:r>
            <a:r>
              <a:rPr lang="ru-RU" b="1" dirty="0">
                <a:latin typeface="Arial" panose="020B0604020202020204" pitchFamily="34" charset="0"/>
                <a:ea typeface="Times New Roman" panose="02020603050405020304" pitchFamily="18" charset="0"/>
                <a:cs typeface="Arial" panose="020B0604020202020204" pitchFamily="34" charset="0"/>
              </a:rPr>
              <a:t>250</a:t>
            </a:r>
            <a:r>
              <a:rPr lang="uk-UA" dirty="0">
                <a:latin typeface="Arial" panose="020B0604020202020204" pitchFamily="34" charset="0"/>
                <a:ea typeface="Times New Roman" panose="02020603050405020304" pitchFamily="18" charset="0"/>
                <a:cs typeface="Arial" panose="020B0604020202020204" pitchFamily="34" charset="0"/>
              </a:rPr>
              <a:t>, у тому числі суб’єктів малого підприємництва </a:t>
            </a:r>
            <a:r>
              <a:rPr lang="uk-UA" b="1" dirty="0">
                <a:latin typeface="Arial" panose="020B0604020202020204" pitchFamily="34" charset="0"/>
                <a:ea typeface="Times New Roman" panose="02020603050405020304" pitchFamily="18" charset="0"/>
                <a:cs typeface="Arial" panose="020B0604020202020204" pitchFamily="34" charset="0"/>
              </a:rPr>
              <a:t>28</a:t>
            </a:r>
            <a:r>
              <a:rPr lang="en-US" b="1" dirty="0">
                <a:latin typeface="Arial" panose="020B0604020202020204" pitchFamily="34" charset="0"/>
                <a:ea typeface="Times New Roman" panose="02020603050405020304" pitchFamily="18" charset="0"/>
                <a:cs typeface="Arial" panose="020B0604020202020204" pitchFamily="34" charset="0"/>
              </a:rPr>
              <a:t>’</a:t>
            </a:r>
            <a:r>
              <a:rPr lang="uk-UA" b="1" dirty="0">
                <a:latin typeface="Arial" panose="020B0604020202020204" pitchFamily="34" charset="0"/>
                <a:ea typeface="Times New Roman" panose="02020603050405020304" pitchFamily="18" charset="0"/>
                <a:cs typeface="Arial" panose="020B0604020202020204" pitchFamily="34" charset="0"/>
              </a:rPr>
              <a:t>000</a:t>
            </a:r>
            <a:r>
              <a:rPr lang="uk-UA" dirty="0">
                <a:latin typeface="Arial" panose="020B0604020202020204" pitchFamily="34" charset="0"/>
                <a:ea typeface="Times New Roman" panose="02020603050405020304" pitchFamily="18" charset="0"/>
                <a:cs typeface="Arial" panose="020B0604020202020204" pitchFamily="34" charset="0"/>
              </a:rPr>
              <a:t>;</a:t>
            </a:r>
            <a:endParaRPr lang="ru-RU" sz="1400" dirty="0">
              <a:latin typeface="Arial" panose="020B0604020202020204" pitchFamily="34" charset="0"/>
              <a:ea typeface="Calibri" panose="020F0502020204030204" pitchFamily="34" charset="0"/>
              <a:cs typeface="Arial" panose="020B0604020202020204" pitchFamily="34" charset="0"/>
            </a:endParaRPr>
          </a:p>
          <a:p>
            <a:pPr indent="450215" algn="just" fontAlgn="base">
              <a:lnSpc>
                <a:spcPct val="115000"/>
              </a:lnSpc>
              <a:spcAft>
                <a:spcPts val="0"/>
              </a:spcAft>
              <a:tabLst>
                <a:tab pos="90170" algn="l"/>
              </a:tabLst>
            </a:pPr>
            <a:r>
              <a:rPr lang="uk-UA" dirty="0">
                <a:latin typeface="Arial" panose="020B0604020202020204" pitchFamily="34" charset="0"/>
                <a:ea typeface="Times New Roman" panose="02020603050405020304" pitchFamily="18" charset="0"/>
                <a:cs typeface="Arial" panose="020B0604020202020204" pitchFamily="34" charset="0"/>
              </a:rPr>
              <a:t>питома вага суб'єктів малого підприємництва у загальній кількості суб'єктів господарювання, на яких проблема справляє вплив </a:t>
            </a: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9</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9</a:t>
            </a: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RU"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4017728"/>
      </p:ext>
    </p:extLst>
  </p:cSld>
  <p:clrMapOvr>
    <a:masterClrMapping/>
  </p:clrMapOvr>
  <p:transition spd="slow">
    <p:cover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73</a:t>
            </a:fld>
            <a:endParaRPr lang="en-US"/>
          </a:p>
        </p:txBody>
      </p:sp>
      <p:graphicFrame>
        <p:nvGraphicFramePr>
          <p:cNvPr id="2" name="Таблица 1"/>
          <p:cNvGraphicFramePr>
            <a:graphicFrameLocks noGrp="1"/>
          </p:cNvGraphicFramePr>
          <p:nvPr>
            <p:extLst>
              <p:ext uri="{D42A27DB-BD31-4B8C-83A1-F6EECF244321}">
                <p14:modId xmlns:p14="http://schemas.microsoft.com/office/powerpoint/2010/main" val="3380262475"/>
              </p:ext>
            </p:extLst>
          </p:nvPr>
        </p:nvGraphicFramePr>
        <p:xfrm>
          <a:off x="228600" y="1678782"/>
          <a:ext cx="8762656" cy="5100606"/>
        </p:xfrm>
        <a:graphic>
          <a:graphicData uri="http://schemas.openxmlformats.org/drawingml/2006/table">
            <a:tbl>
              <a:tblPr firstRow="1" firstCol="1" bandRow="1">
                <a:tableStyleId>{5C22544A-7EE6-4342-B048-85BDC9FD1C3A}</a:tableStyleId>
              </a:tblPr>
              <a:tblGrid>
                <a:gridCol w="631608">
                  <a:extLst>
                    <a:ext uri="{9D8B030D-6E8A-4147-A177-3AD203B41FA5}">
                      <a16:colId xmlns:a16="http://schemas.microsoft.com/office/drawing/2014/main" val="4119376208"/>
                    </a:ext>
                  </a:extLst>
                </a:gridCol>
                <a:gridCol w="4168992">
                  <a:extLst>
                    <a:ext uri="{9D8B030D-6E8A-4147-A177-3AD203B41FA5}">
                      <a16:colId xmlns:a16="http://schemas.microsoft.com/office/drawing/2014/main" val="507323482"/>
                    </a:ext>
                  </a:extLst>
                </a:gridCol>
                <a:gridCol w="1219200">
                  <a:extLst>
                    <a:ext uri="{9D8B030D-6E8A-4147-A177-3AD203B41FA5}">
                      <a16:colId xmlns:a16="http://schemas.microsoft.com/office/drawing/2014/main" val="3254186690"/>
                    </a:ext>
                  </a:extLst>
                </a:gridCol>
                <a:gridCol w="1371257">
                  <a:extLst>
                    <a:ext uri="{9D8B030D-6E8A-4147-A177-3AD203B41FA5}">
                      <a16:colId xmlns:a16="http://schemas.microsoft.com/office/drawing/2014/main" val="661431277"/>
                    </a:ext>
                  </a:extLst>
                </a:gridCol>
                <a:gridCol w="1198817">
                  <a:extLst>
                    <a:ext uri="{9D8B030D-6E8A-4147-A177-3AD203B41FA5}">
                      <a16:colId xmlns:a16="http://schemas.microsoft.com/office/drawing/2014/main" val="3876033903"/>
                    </a:ext>
                  </a:extLst>
                </a:gridCol>
                <a:gridCol w="172782">
                  <a:extLst>
                    <a:ext uri="{9D8B030D-6E8A-4147-A177-3AD203B41FA5}">
                      <a16:colId xmlns:a16="http://schemas.microsoft.com/office/drawing/2014/main" val="2829801277"/>
                    </a:ext>
                  </a:extLst>
                </a:gridCol>
              </a:tblGrid>
              <a:tr h="447839">
                <a:tc>
                  <a:txBody>
                    <a:bodyPr/>
                    <a:lstStyle/>
                    <a:p>
                      <a:pPr algn="ctr" fontAlgn="base">
                        <a:lnSpc>
                          <a:spcPct val="115000"/>
                        </a:lnSpc>
                        <a:spcAft>
                          <a:spcPts val="0"/>
                        </a:spcAft>
                      </a:pPr>
                      <a:r>
                        <a:rPr lang="uk-UA" sz="1100" dirty="0">
                          <a:effectLst/>
                        </a:rPr>
                        <a:t>№ з/п</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fontAlgn="base">
                        <a:lnSpc>
                          <a:spcPct val="115000"/>
                        </a:lnSpc>
                        <a:spcAft>
                          <a:spcPts val="0"/>
                        </a:spcAft>
                      </a:pPr>
                      <a:r>
                        <a:rPr lang="uk-UA" sz="1100" dirty="0">
                          <a:effectLst/>
                        </a:rPr>
                        <a:t>Найменування оцінки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fontAlgn="base">
                        <a:lnSpc>
                          <a:spcPct val="115000"/>
                        </a:lnSpc>
                        <a:spcAft>
                          <a:spcPts val="0"/>
                        </a:spcAft>
                      </a:pPr>
                      <a:r>
                        <a:rPr lang="uk-UA" sz="1100">
                          <a:effectLst/>
                        </a:rPr>
                        <a:t>У перший рік (стартовий рік впровадження регулювання)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fontAlgn="base">
                        <a:lnSpc>
                          <a:spcPct val="115000"/>
                        </a:lnSpc>
                        <a:spcAft>
                          <a:spcPts val="0"/>
                        </a:spcAft>
                      </a:pPr>
                      <a:r>
                        <a:rPr lang="uk-UA" sz="1100">
                          <a:effectLst/>
                        </a:rPr>
                        <a:t>Періодичні (за наступний рік)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fontAlgn="base">
                        <a:lnSpc>
                          <a:spcPct val="115000"/>
                        </a:lnSpc>
                        <a:spcAft>
                          <a:spcPts val="0"/>
                        </a:spcAft>
                      </a:pPr>
                      <a:r>
                        <a:rPr lang="uk-UA" sz="1100">
                          <a:effectLst/>
                        </a:rPr>
                        <a:t>Витрати за</a:t>
                      </a:r>
                      <a:endParaRPr lang="ru-RU" sz="1100">
                        <a:effectLst/>
                      </a:endParaRPr>
                    </a:p>
                    <a:p>
                      <a:pPr algn="ctr" fontAlgn="base">
                        <a:lnSpc>
                          <a:spcPct val="115000"/>
                        </a:lnSpc>
                        <a:spcAft>
                          <a:spcPts val="0"/>
                        </a:spcAft>
                      </a:pPr>
                      <a:r>
                        <a:rPr lang="uk-UA" sz="1100">
                          <a:effectLst/>
                        </a:rPr>
                        <a:t>п’ять років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nSpc>
                          <a:spcPct val="115000"/>
                        </a:lnSpc>
                        <a:spcAft>
                          <a:spcPts val="1000"/>
                        </a:spcAft>
                      </a:pPr>
                      <a:r>
                        <a:rPr lang="ru-RU" sz="500">
                          <a:effectLst/>
                        </a:rPr>
                        <a:t> </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06447216"/>
                  </a:ext>
                </a:extLst>
              </a:tr>
              <a:tr h="111960">
                <a:tc gridSpan="6">
                  <a:txBody>
                    <a:bodyPr/>
                    <a:lstStyle/>
                    <a:p>
                      <a:pPr algn="ctr" fontAlgn="base">
                        <a:lnSpc>
                          <a:spcPct val="115000"/>
                        </a:lnSpc>
                        <a:spcAft>
                          <a:spcPts val="0"/>
                        </a:spcAft>
                      </a:pPr>
                      <a:r>
                        <a:rPr lang="uk-UA" sz="1400" dirty="0">
                          <a:effectLst/>
                        </a:rPr>
                        <a:t>Оцінка «прямих» витрат суб’єктів малого підприємництва на виконання регулювання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739931018"/>
                  </a:ext>
                </a:extLst>
              </a:tr>
              <a:tr h="783718">
                <a:tc>
                  <a:txBody>
                    <a:bodyPr/>
                    <a:lstStyle/>
                    <a:p>
                      <a:pPr algn="just" fontAlgn="base">
                        <a:lnSpc>
                          <a:spcPct val="115000"/>
                        </a:lnSpc>
                        <a:spcAft>
                          <a:spcPts val="0"/>
                        </a:spcAft>
                      </a:pPr>
                      <a:r>
                        <a:rPr lang="uk-UA" sz="1100">
                          <a:effectLst/>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just" fontAlgn="base">
                        <a:lnSpc>
                          <a:spcPct val="115000"/>
                        </a:lnSpc>
                        <a:spcAft>
                          <a:spcPts val="0"/>
                        </a:spcAft>
                      </a:pPr>
                      <a:r>
                        <a:rPr lang="uk-UA" sz="1400" b="1" dirty="0">
                          <a:effectLst/>
                        </a:rPr>
                        <a:t>Придбання необхідного </a:t>
                      </a:r>
                      <a:r>
                        <a:rPr lang="uk-UA" sz="1400" dirty="0">
                          <a:effectLst/>
                        </a:rPr>
                        <a:t>обладнання (пристроїв, машин, механізмів)</a:t>
                      </a:r>
                      <a:endParaRPr lang="ru-RU" sz="1400" dirty="0">
                        <a:effectLst/>
                      </a:endParaRPr>
                    </a:p>
                    <a:p>
                      <a:pPr algn="just" fontAlgn="base">
                        <a:lnSpc>
                          <a:spcPct val="115000"/>
                        </a:lnSpc>
                        <a:spcAft>
                          <a:spcPts val="0"/>
                        </a:spcAft>
                      </a:pPr>
                      <a:r>
                        <a:rPr lang="uk-UA" sz="1400" dirty="0">
                          <a:effectLst/>
                        </a:rPr>
                        <a:t>Формула:  1 х 7</a:t>
                      </a:r>
                      <a:r>
                        <a:rPr lang="en-US" sz="1400" dirty="0">
                          <a:effectLst/>
                        </a:rPr>
                        <a:t>’</a:t>
                      </a:r>
                      <a:r>
                        <a:rPr lang="uk-UA" sz="1400" dirty="0">
                          <a:effectLst/>
                        </a:rPr>
                        <a:t>500 грн. = 7</a:t>
                      </a:r>
                      <a:r>
                        <a:rPr lang="en-US" sz="1400" dirty="0">
                          <a:effectLst/>
                        </a:rPr>
                        <a:t>’</a:t>
                      </a:r>
                      <a:r>
                        <a:rPr lang="uk-UA" sz="1400" dirty="0">
                          <a:effectLst/>
                        </a:rPr>
                        <a:t>500 грн.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a:lnSpc>
                          <a:spcPct val="115000"/>
                        </a:lnSpc>
                        <a:spcAft>
                          <a:spcPts val="0"/>
                        </a:spcAft>
                      </a:pPr>
                      <a:r>
                        <a:rPr lang="uk-UA" sz="1400" dirty="0">
                          <a:effectLst/>
                        </a:rPr>
                        <a:t>7 500 грн.</a:t>
                      </a:r>
                      <a:endParaRPr lang="ru-RU" sz="1400" dirty="0">
                        <a:effectLst/>
                      </a:endParaRPr>
                    </a:p>
                    <a:p>
                      <a:pPr algn="ctr">
                        <a:lnSpc>
                          <a:spcPct val="115000"/>
                        </a:lnSpc>
                        <a:spcAft>
                          <a:spcPts val="0"/>
                        </a:spcAft>
                      </a:pPr>
                      <a:r>
                        <a:rPr lang="uk-UA" sz="1400" dirty="0">
                          <a:effectLst/>
                        </a:rPr>
                        <a:t>(найпростіша модель)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a:lnSpc>
                          <a:spcPct val="115000"/>
                        </a:lnSpc>
                        <a:spcAft>
                          <a:spcPts val="0"/>
                        </a:spcAft>
                      </a:pPr>
                      <a:r>
                        <a:rPr lang="uk-UA" sz="1400" dirty="0">
                          <a:effectLst/>
                        </a:rPr>
                        <a:t>0,00</a:t>
                      </a:r>
                      <a:endParaRPr lang="ru-RU" sz="1400" dirty="0">
                        <a:effectLst/>
                      </a:endParaRPr>
                    </a:p>
                    <a:p>
                      <a:pPr algn="ctr">
                        <a:lnSpc>
                          <a:spcPct val="115000"/>
                        </a:lnSpc>
                        <a:spcAft>
                          <a:spcPts val="0"/>
                        </a:spcAft>
                      </a:pPr>
                      <a:r>
                        <a:rPr lang="uk-UA" sz="1400" dirty="0">
                          <a:effectLst/>
                        </a:rPr>
                        <a:t>(витрати відсутні)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a:lnSpc>
                          <a:spcPct val="115000"/>
                        </a:lnSpc>
                        <a:spcAft>
                          <a:spcPts val="0"/>
                        </a:spcAft>
                      </a:pPr>
                      <a:r>
                        <a:rPr lang="uk-UA" sz="1400" dirty="0">
                          <a:effectLst/>
                        </a:rPr>
                        <a:t>7 500 грн. </a:t>
                      </a:r>
                      <a:endParaRPr lang="ru-RU" sz="1400" dirty="0">
                        <a:effectLst/>
                      </a:endParaRPr>
                    </a:p>
                  </a:txBody>
                  <a:tcPr marL="31682" marR="31682" marT="0" marB="0"/>
                </a:tc>
                <a:tc>
                  <a:txBody>
                    <a:bodyPr/>
                    <a:lstStyle/>
                    <a:p>
                      <a:pPr>
                        <a:lnSpc>
                          <a:spcPct val="115000"/>
                        </a:lnSpc>
                        <a:spcAft>
                          <a:spcPts val="1000"/>
                        </a:spcAft>
                      </a:pPr>
                      <a:r>
                        <a:rPr lang="ru-RU" sz="500">
                          <a:effectLst/>
                        </a:rPr>
                        <a:t> </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07844039"/>
                  </a:ext>
                </a:extLst>
              </a:tr>
              <a:tr h="783718">
                <a:tc>
                  <a:txBody>
                    <a:bodyPr/>
                    <a:lstStyle/>
                    <a:p>
                      <a:pPr algn="just" fontAlgn="base">
                        <a:lnSpc>
                          <a:spcPct val="115000"/>
                        </a:lnSpc>
                        <a:spcAft>
                          <a:spcPts val="0"/>
                        </a:spcAft>
                      </a:pPr>
                      <a:r>
                        <a:rPr lang="uk-UA" sz="1100">
                          <a:effectLst/>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just" fontAlgn="base">
                        <a:lnSpc>
                          <a:spcPct val="115000"/>
                        </a:lnSpc>
                        <a:spcAft>
                          <a:spcPts val="0"/>
                        </a:spcAft>
                      </a:pPr>
                      <a:r>
                        <a:rPr lang="uk-UA" sz="1400" b="1" dirty="0">
                          <a:effectLst/>
                        </a:rPr>
                        <a:t>Процедури експлуатації </a:t>
                      </a:r>
                      <a:r>
                        <a:rPr lang="uk-UA" sz="1400" dirty="0">
                          <a:effectLst/>
                        </a:rPr>
                        <a:t>обладнання (експлуатаційні витрати - витратні матеріали)</a:t>
                      </a:r>
                    </a:p>
                    <a:p>
                      <a:pPr algn="just" fontAlgn="base">
                        <a:lnSpc>
                          <a:spcPct val="115000"/>
                        </a:lnSpc>
                        <a:spcAft>
                          <a:spcPts val="0"/>
                        </a:spcAft>
                      </a:pPr>
                      <a:r>
                        <a:rPr lang="uk-UA" sz="1400" dirty="0">
                          <a:effectLst/>
                        </a:rPr>
                        <a:t>Формула:  2</a:t>
                      </a:r>
                      <a:r>
                        <a:rPr lang="en-US" sz="1400" dirty="0">
                          <a:effectLst/>
                        </a:rPr>
                        <a:t>’</a:t>
                      </a:r>
                      <a:r>
                        <a:rPr lang="uk-UA" sz="1400" dirty="0">
                          <a:effectLst/>
                        </a:rPr>
                        <a:t>160 грн х 1= 2</a:t>
                      </a:r>
                      <a:r>
                        <a:rPr lang="en-US" sz="1400" dirty="0">
                          <a:effectLst/>
                        </a:rPr>
                        <a:t>’</a:t>
                      </a:r>
                      <a:r>
                        <a:rPr lang="uk-UA" sz="1400" dirty="0">
                          <a:effectLst/>
                        </a:rPr>
                        <a:t>160 грн. (Інтернет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a:lnSpc>
                          <a:spcPct val="115000"/>
                        </a:lnSpc>
                        <a:spcAft>
                          <a:spcPts val="0"/>
                        </a:spcAft>
                      </a:pPr>
                      <a:r>
                        <a:rPr lang="uk-UA" sz="1400" dirty="0">
                          <a:effectLst/>
                        </a:rPr>
                        <a:t> 2</a:t>
                      </a:r>
                      <a:r>
                        <a:rPr lang="en-US" sz="1400" dirty="0">
                          <a:effectLst/>
                        </a:rPr>
                        <a:t>’</a:t>
                      </a:r>
                      <a:r>
                        <a:rPr lang="uk-UA" sz="1400" dirty="0">
                          <a:effectLst/>
                        </a:rPr>
                        <a:t>160 грн.</a:t>
                      </a:r>
                      <a:endParaRPr lang="ru-RU" sz="1400" dirty="0">
                        <a:effectLst/>
                      </a:endParaRPr>
                    </a:p>
                    <a:p>
                      <a:pPr algn="ctr">
                        <a:lnSpc>
                          <a:spcPct val="115000"/>
                        </a:lnSpc>
                        <a:spcAft>
                          <a:spcPts val="0"/>
                        </a:spcAft>
                      </a:pPr>
                      <a:r>
                        <a:rPr lang="uk-UA"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a:lnSpc>
                          <a:spcPct val="115000"/>
                        </a:lnSpc>
                        <a:spcAft>
                          <a:spcPts val="0"/>
                        </a:spcAft>
                      </a:pPr>
                      <a:r>
                        <a:rPr lang="ru-RU" sz="1400" dirty="0">
                          <a:effectLst/>
                        </a:rPr>
                        <a:t>2</a:t>
                      </a:r>
                      <a:r>
                        <a:rPr lang="en-US" sz="1400" dirty="0">
                          <a:effectLst/>
                        </a:rPr>
                        <a:t>’</a:t>
                      </a:r>
                      <a:r>
                        <a:rPr lang="ru-RU" sz="1400" dirty="0">
                          <a:effectLst/>
                        </a:rPr>
                        <a:t>160</a:t>
                      </a:r>
                      <a:r>
                        <a:rPr lang="uk-UA" sz="1400" dirty="0">
                          <a:effectLst/>
                        </a:rPr>
                        <a:t> грн.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a:lnSpc>
                          <a:spcPct val="115000"/>
                        </a:lnSpc>
                        <a:spcAft>
                          <a:spcPts val="0"/>
                        </a:spcAft>
                      </a:pPr>
                      <a:r>
                        <a:rPr lang="uk-UA" sz="1400" dirty="0">
                          <a:effectLst/>
                        </a:rPr>
                        <a:t>  10</a:t>
                      </a:r>
                      <a:r>
                        <a:rPr lang="en-US" sz="1400" dirty="0">
                          <a:effectLst/>
                        </a:rPr>
                        <a:t>’8</a:t>
                      </a:r>
                      <a:r>
                        <a:rPr lang="uk-UA" sz="1400" dirty="0">
                          <a:effectLst/>
                        </a:rPr>
                        <a:t>00 грн.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nSpc>
                          <a:spcPct val="115000"/>
                        </a:lnSpc>
                        <a:spcAft>
                          <a:spcPts val="1000"/>
                        </a:spcAft>
                      </a:pPr>
                      <a:r>
                        <a:rPr lang="ru-RU" sz="500">
                          <a:effectLst/>
                        </a:rPr>
                        <a:t> </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86502582"/>
                  </a:ext>
                </a:extLst>
              </a:tr>
              <a:tr h="764062">
                <a:tc>
                  <a:txBody>
                    <a:bodyPr/>
                    <a:lstStyle/>
                    <a:p>
                      <a:pPr algn="just" fontAlgn="base">
                        <a:lnSpc>
                          <a:spcPct val="115000"/>
                        </a:lnSpc>
                        <a:spcAft>
                          <a:spcPts val="0"/>
                        </a:spcAft>
                      </a:pPr>
                      <a:r>
                        <a:rPr lang="uk-UA" sz="1100">
                          <a:effectLst/>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just" fontAlgn="base">
                        <a:lnSpc>
                          <a:spcPct val="115000"/>
                        </a:lnSpc>
                        <a:spcAft>
                          <a:spcPts val="0"/>
                        </a:spcAft>
                      </a:pPr>
                      <a:r>
                        <a:rPr lang="uk-UA" sz="1400" b="1" dirty="0">
                          <a:effectLst/>
                        </a:rPr>
                        <a:t>Процедури обслуговування </a:t>
                      </a:r>
                      <a:r>
                        <a:rPr lang="uk-UA" sz="1400" dirty="0">
                          <a:effectLst/>
                        </a:rPr>
                        <a:t>обладнання (технічне обслуговування)</a:t>
                      </a:r>
                      <a:endParaRPr lang="ru-RU" sz="1400" dirty="0">
                        <a:effectLst/>
                      </a:endParaRPr>
                    </a:p>
                    <a:p>
                      <a:pPr algn="just" fontAlgn="base">
                        <a:lnSpc>
                          <a:spcPct val="115000"/>
                        </a:lnSpc>
                        <a:spcAft>
                          <a:spcPts val="0"/>
                        </a:spcAft>
                      </a:pPr>
                      <a:r>
                        <a:rPr lang="uk-UA" sz="1400" dirty="0">
                          <a:effectLst/>
                        </a:rPr>
                        <a:t>Формула:  250.грн.х1=  250грн.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a:lnSpc>
                          <a:spcPct val="115000"/>
                        </a:lnSpc>
                        <a:spcAft>
                          <a:spcPts val="0"/>
                        </a:spcAft>
                      </a:pPr>
                      <a:r>
                        <a:rPr lang="uk-UA" sz="1400" dirty="0">
                          <a:effectLst/>
                        </a:rPr>
                        <a:t>250 грн.</a:t>
                      </a:r>
                      <a:endParaRPr lang="ru-RU" sz="1400" dirty="0">
                        <a:effectLst/>
                      </a:endParaRPr>
                    </a:p>
                    <a:p>
                      <a:pPr algn="ctr">
                        <a:lnSpc>
                          <a:spcPct val="115000"/>
                        </a:lnSpc>
                        <a:spcAft>
                          <a:spcPts val="0"/>
                        </a:spcAft>
                      </a:pPr>
                      <a:r>
                        <a:rPr lang="uk-UA" sz="1400" dirty="0">
                          <a:effectLst/>
                        </a:rPr>
                        <a:t>(ПО)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a:lnSpc>
                          <a:spcPct val="115000"/>
                        </a:lnSpc>
                        <a:spcAft>
                          <a:spcPts val="0"/>
                        </a:spcAft>
                      </a:pPr>
                      <a:r>
                        <a:rPr lang="uk-UA" sz="1400" dirty="0">
                          <a:effectLst/>
                        </a:rPr>
                        <a:t>200 грн.</a:t>
                      </a:r>
                      <a:endParaRPr lang="ru-RU" sz="1400" dirty="0">
                        <a:effectLst/>
                      </a:endParaRPr>
                    </a:p>
                    <a:p>
                      <a:pPr algn="ctr">
                        <a:lnSpc>
                          <a:spcPct val="115000"/>
                        </a:lnSpc>
                        <a:spcAft>
                          <a:spcPts val="0"/>
                        </a:spcAft>
                      </a:pPr>
                      <a:r>
                        <a:rPr lang="uk-UA" sz="1400" dirty="0">
                          <a:effectLst/>
                        </a:rPr>
                        <a:t>(</a:t>
                      </a:r>
                      <a:r>
                        <a:rPr lang="uk-UA" sz="1400" dirty="0" err="1">
                          <a:effectLst/>
                        </a:rPr>
                        <a:t>антивирус</a:t>
                      </a:r>
                      <a:r>
                        <a:rPr lang="uk-UA"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a:lnSpc>
                          <a:spcPct val="115000"/>
                        </a:lnSpc>
                        <a:spcAft>
                          <a:spcPts val="0"/>
                        </a:spcAft>
                      </a:pPr>
                      <a:r>
                        <a:rPr lang="uk-UA" sz="1400">
                          <a:effectLst/>
                        </a:rPr>
                        <a:t>10</a:t>
                      </a:r>
                      <a:r>
                        <a:rPr lang="en-US" sz="1400">
                          <a:effectLst/>
                        </a:rPr>
                        <a:t>5</a:t>
                      </a:r>
                      <a:r>
                        <a:rPr lang="uk-UA" sz="1400">
                          <a:effectLst/>
                        </a:rPr>
                        <a:t>0 грн.</a:t>
                      </a:r>
                      <a:endParaRPr lang="ru-RU" sz="1400">
                        <a:effectLst/>
                      </a:endParaRPr>
                    </a:p>
                    <a:p>
                      <a:pPr algn="ctr">
                        <a:lnSpc>
                          <a:spcPct val="115000"/>
                        </a:lnSpc>
                        <a:spcAft>
                          <a:spcPts val="0"/>
                        </a:spcAft>
                      </a:pPr>
                      <a:r>
                        <a:rPr lang="uk-UA"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nSpc>
                          <a:spcPct val="115000"/>
                        </a:lnSpc>
                        <a:spcAft>
                          <a:spcPts val="1000"/>
                        </a:spcAft>
                      </a:pPr>
                      <a:r>
                        <a:rPr lang="ru-RU" sz="500">
                          <a:effectLst/>
                        </a:rPr>
                        <a:t> </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30098301"/>
                  </a:ext>
                </a:extLst>
              </a:tr>
              <a:tr h="223919">
                <a:tc>
                  <a:txBody>
                    <a:bodyPr/>
                    <a:lstStyle/>
                    <a:p>
                      <a:pPr algn="just" fontAlgn="base">
                        <a:lnSpc>
                          <a:spcPct val="115000"/>
                        </a:lnSpc>
                        <a:spcAft>
                          <a:spcPts val="0"/>
                        </a:spcAft>
                      </a:pPr>
                      <a:r>
                        <a:rPr lang="uk-UA" sz="1100">
                          <a:effectLst/>
                        </a:rPr>
                        <a:t>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just" fontAlgn="base">
                        <a:lnSpc>
                          <a:spcPct val="115000"/>
                        </a:lnSpc>
                        <a:spcAft>
                          <a:spcPts val="0"/>
                        </a:spcAft>
                      </a:pPr>
                      <a:r>
                        <a:rPr lang="uk-UA" sz="1400" b="1" dirty="0">
                          <a:effectLst/>
                        </a:rPr>
                        <a:t>Разом:  </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a:lnSpc>
                          <a:spcPct val="115000"/>
                        </a:lnSpc>
                        <a:spcAft>
                          <a:spcPts val="0"/>
                        </a:spcAft>
                      </a:pPr>
                      <a:r>
                        <a:rPr lang="uk-UA" sz="1400" dirty="0">
                          <a:effectLst/>
                        </a:rPr>
                        <a:t>9</a:t>
                      </a:r>
                      <a:r>
                        <a:rPr lang="en-US" sz="1400" dirty="0">
                          <a:effectLst/>
                        </a:rPr>
                        <a:t>’</a:t>
                      </a:r>
                      <a:r>
                        <a:rPr lang="uk-UA" sz="1400" dirty="0">
                          <a:effectLst/>
                        </a:rPr>
                        <a:t>910 грн.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fontAlgn="base">
                        <a:lnSpc>
                          <a:spcPct val="115000"/>
                        </a:lnSpc>
                        <a:spcAft>
                          <a:spcPts val="0"/>
                        </a:spcAft>
                      </a:pPr>
                      <a:r>
                        <a:rPr lang="uk-UA" sz="1400" dirty="0">
                          <a:effectLst/>
                        </a:rPr>
                        <a:t>2</a:t>
                      </a:r>
                      <a:r>
                        <a:rPr lang="en-US" sz="1400" dirty="0">
                          <a:effectLst/>
                        </a:rPr>
                        <a:t>'</a:t>
                      </a:r>
                      <a:r>
                        <a:rPr lang="uk-UA" sz="1400" dirty="0">
                          <a:effectLst/>
                        </a:rPr>
                        <a:t>360 грн.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fontAlgn="base">
                        <a:lnSpc>
                          <a:spcPct val="115000"/>
                        </a:lnSpc>
                        <a:spcAft>
                          <a:spcPts val="0"/>
                        </a:spcAft>
                      </a:pPr>
                      <a:r>
                        <a:rPr lang="uk-UA" sz="1400" dirty="0">
                          <a:effectLst/>
                        </a:rPr>
                        <a:t> 19</a:t>
                      </a:r>
                      <a:r>
                        <a:rPr lang="en-US" sz="1400" dirty="0">
                          <a:effectLst/>
                        </a:rPr>
                        <a:t>’</a:t>
                      </a:r>
                      <a:r>
                        <a:rPr lang="uk-UA" sz="1400" dirty="0">
                          <a:effectLst/>
                        </a:rPr>
                        <a:t>350 грн.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nSpc>
                          <a:spcPct val="115000"/>
                        </a:lnSpc>
                        <a:spcAft>
                          <a:spcPts val="1000"/>
                        </a:spcAft>
                      </a:pPr>
                      <a:r>
                        <a:rPr lang="ru-RU" sz="500">
                          <a:effectLst/>
                        </a:rPr>
                        <a:t> </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03607777"/>
                  </a:ext>
                </a:extLst>
              </a:tr>
              <a:tr h="674271">
                <a:tc>
                  <a:txBody>
                    <a:bodyPr/>
                    <a:lstStyle/>
                    <a:p>
                      <a:pPr algn="just" fontAlgn="base">
                        <a:lnSpc>
                          <a:spcPct val="115000"/>
                        </a:lnSpc>
                        <a:spcAft>
                          <a:spcPts val="0"/>
                        </a:spcAft>
                      </a:pPr>
                      <a:r>
                        <a:rPr lang="uk-UA" sz="1100">
                          <a:effectLst/>
                        </a:rPr>
                        <a:t>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just" fontAlgn="base">
                        <a:lnSpc>
                          <a:spcPct val="115000"/>
                        </a:lnSpc>
                        <a:spcAft>
                          <a:spcPts val="0"/>
                        </a:spcAft>
                      </a:pPr>
                      <a:r>
                        <a:rPr lang="uk-UA" sz="1400" dirty="0">
                          <a:effectLst/>
                        </a:rPr>
                        <a:t>28250 - кількість суб’єктів, які за даними ДФС мають ліцензії на   </a:t>
                      </a:r>
                      <a:r>
                        <a:rPr lang="uk-UA" sz="1400" dirty="0" err="1">
                          <a:effectLst/>
                        </a:rPr>
                        <a:t>рознічну</a:t>
                      </a:r>
                      <a:r>
                        <a:rPr lang="uk-UA" sz="1400" dirty="0">
                          <a:effectLst/>
                        </a:rPr>
                        <a:t> торгівлю пивом  станом на 01.04.2016. (для розрахунку взято – 28000 </a:t>
                      </a:r>
                      <a:r>
                        <a:rPr lang="uk-UA" sz="1400" dirty="0" err="1">
                          <a:effectLst/>
                        </a:rPr>
                        <a:t>суб</a:t>
                      </a:r>
                      <a:r>
                        <a:rPr lang="uk-UA"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fontAlgn="base">
                        <a:lnSpc>
                          <a:spcPct val="115000"/>
                        </a:lnSpc>
                        <a:spcAft>
                          <a:spcPts val="0"/>
                        </a:spcAft>
                      </a:pPr>
                      <a:r>
                        <a:rPr lang="uk-UA" sz="1400" dirty="0">
                          <a:effectLst/>
                        </a:rPr>
                        <a:t> 28</a:t>
                      </a:r>
                      <a:r>
                        <a:rPr lang="en-US" sz="1400" dirty="0">
                          <a:effectLst/>
                        </a:rPr>
                        <a:t>’</a:t>
                      </a:r>
                      <a:r>
                        <a:rPr lang="uk-UA" sz="1400" dirty="0">
                          <a:effectLst/>
                        </a:rPr>
                        <a:t>000 </a:t>
                      </a:r>
                      <a:r>
                        <a:rPr lang="uk-UA" sz="1400" dirty="0" err="1">
                          <a:effectLst/>
                        </a:rPr>
                        <a:t>суб</a:t>
                      </a:r>
                      <a:r>
                        <a:rPr lang="uk-UA"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fontAlgn="base">
                        <a:lnSpc>
                          <a:spcPct val="115000"/>
                        </a:lnSpc>
                        <a:spcAft>
                          <a:spcPts val="0"/>
                        </a:spcAft>
                      </a:pPr>
                      <a:r>
                        <a:rPr lang="uk-UA"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fontAlgn="base">
                        <a:lnSpc>
                          <a:spcPct val="115000"/>
                        </a:lnSpc>
                        <a:spcAft>
                          <a:spcPts val="0"/>
                        </a:spcAft>
                      </a:pPr>
                      <a:r>
                        <a:rPr lang="uk-UA" sz="1400" dirty="0">
                          <a:effectLst/>
                        </a:rPr>
                        <a:t>28</a:t>
                      </a:r>
                      <a:r>
                        <a:rPr lang="en-US" sz="1400" dirty="0">
                          <a:effectLst/>
                        </a:rPr>
                        <a:t>’</a:t>
                      </a:r>
                      <a:r>
                        <a:rPr lang="uk-UA" sz="1400" dirty="0">
                          <a:effectLst/>
                        </a:rPr>
                        <a:t>000 </a:t>
                      </a:r>
                      <a:r>
                        <a:rPr lang="uk-UA" sz="1400" dirty="0" err="1">
                          <a:effectLst/>
                        </a:rPr>
                        <a:t>суб</a:t>
                      </a:r>
                      <a:r>
                        <a:rPr lang="uk-UA"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nSpc>
                          <a:spcPct val="115000"/>
                        </a:lnSpc>
                        <a:spcAft>
                          <a:spcPts val="1000"/>
                        </a:spcAft>
                      </a:pPr>
                      <a:r>
                        <a:rPr lang="ru-RU" sz="500">
                          <a:effectLst/>
                        </a:rPr>
                        <a:t> </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88126033"/>
                  </a:ext>
                </a:extLst>
              </a:tr>
              <a:tr h="447839">
                <a:tc>
                  <a:txBody>
                    <a:bodyPr/>
                    <a:lstStyle/>
                    <a:p>
                      <a:pPr algn="just" fontAlgn="base">
                        <a:lnSpc>
                          <a:spcPct val="115000"/>
                        </a:lnSpc>
                        <a:spcAft>
                          <a:spcPts val="0"/>
                        </a:spcAft>
                      </a:pPr>
                      <a:r>
                        <a:rPr lang="uk-UA" sz="1100">
                          <a:effectLst/>
                        </a:rPr>
                        <a:t>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just" fontAlgn="base">
                        <a:lnSpc>
                          <a:spcPct val="115000"/>
                        </a:lnSpc>
                        <a:spcAft>
                          <a:spcPts val="0"/>
                        </a:spcAft>
                      </a:pPr>
                      <a:r>
                        <a:rPr lang="uk-UA" sz="1400" b="1" dirty="0">
                          <a:effectLst/>
                        </a:rPr>
                        <a:t>Сумарно</a:t>
                      </a:r>
                      <a:r>
                        <a:rPr lang="uk-UA" sz="1400" dirty="0">
                          <a:effectLst/>
                        </a:rPr>
                        <a:t>, гривень</a:t>
                      </a:r>
                      <a:endParaRPr lang="ru-RU" sz="1400" dirty="0">
                        <a:effectLst/>
                      </a:endParaRPr>
                    </a:p>
                    <a:p>
                      <a:pPr algn="just" fontAlgn="base">
                        <a:lnSpc>
                          <a:spcPct val="115000"/>
                        </a:lnSpc>
                        <a:spcAft>
                          <a:spcPts val="0"/>
                        </a:spcAft>
                      </a:pPr>
                      <a:r>
                        <a:rPr lang="uk-UA" sz="1400" dirty="0">
                          <a:effectLst/>
                        </a:rPr>
                        <a:t>Формула:  відповідний стовпчик «разом» (рядок 4 Х рядок 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fontAlgn="base">
                        <a:lnSpc>
                          <a:spcPct val="115000"/>
                        </a:lnSpc>
                        <a:spcAft>
                          <a:spcPts val="0"/>
                        </a:spcAft>
                      </a:pPr>
                      <a:r>
                        <a:rPr lang="uk-UA" sz="1400" dirty="0">
                          <a:effectLst/>
                        </a:rPr>
                        <a:t> </a:t>
                      </a:r>
                      <a:r>
                        <a:rPr lang="uk-UA" sz="1600" b="1" dirty="0">
                          <a:effectLst/>
                        </a:rPr>
                        <a:t>277</a:t>
                      </a:r>
                      <a:r>
                        <a:rPr lang="en-US" sz="1600" b="1" dirty="0">
                          <a:effectLst/>
                        </a:rPr>
                        <a:t>’</a:t>
                      </a:r>
                      <a:r>
                        <a:rPr lang="uk-UA" sz="1600" b="1" dirty="0">
                          <a:effectLst/>
                        </a:rPr>
                        <a:t>480 </a:t>
                      </a:r>
                      <a:endParaRPr lang="ru-RU" sz="1600" b="1" dirty="0">
                        <a:effectLst/>
                      </a:endParaRPr>
                    </a:p>
                    <a:p>
                      <a:pPr algn="ctr" fontAlgn="base">
                        <a:lnSpc>
                          <a:spcPct val="115000"/>
                        </a:lnSpc>
                        <a:spcAft>
                          <a:spcPts val="0"/>
                        </a:spcAft>
                      </a:pPr>
                      <a:r>
                        <a:rPr lang="uk-UA" sz="1400" dirty="0">
                          <a:effectLst/>
                        </a:rPr>
                        <a:t>тис. грн. </a:t>
                      </a:r>
                      <a:endParaRPr lang="ru-RU" sz="1400" dirty="0">
                        <a:effectLst/>
                      </a:endParaRPr>
                    </a:p>
                    <a:p>
                      <a:pPr algn="ctr" fontAlgn="base">
                        <a:lnSpc>
                          <a:spcPct val="115000"/>
                        </a:lnSpc>
                        <a:spcAft>
                          <a:spcPts val="0"/>
                        </a:spcAft>
                      </a:pPr>
                      <a:r>
                        <a:rPr lang="uk-UA"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fontAlgn="base">
                        <a:lnSpc>
                          <a:spcPct val="115000"/>
                        </a:lnSpc>
                        <a:spcAft>
                          <a:spcPts val="0"/>
                        </a:spcAft>
                      </a:pPr>
                      <a:r>
                        <a:rPr lang="uk-UA" sz="1600" b="1" dirty="0">
                          <a:effectLst/>
                        </a:rPr>
                        <a:t>66</a:t>
                      </a:r>
                      <a:r>
                        <a:rPr lang="en-US" sz="1600" b="1" dirty="0">
                          <a:effectLst/>
                        </a:rPr>
                        <a:t>’</a:t>
                      </a:r>
                      <a:r>
                        <a:rPr lang="uk-UA" sz="1600" b="1" dirty="0">
                          <a:effectLst/>
                        </a:rPr>
                        <a:t>080 </a:t>
                      </a:r>
                      <a:r>
                        <a:rPr lang="uk-UA" sz="1400" dirty="0" err="1">
                          <a:effectLst/>
                        </a:rPr>
                        <a:t>тис.грн</a:t>
                      </a:r>
                      <a:r>
                        <a:rPr lang="uk-UA" sz="1400" dirty="0">
                          <a:effectLst/>
                        </a:rPr>
                        <a:t>.</a:t>
                      </a:r>
                      <a:endParaRPr lang="ru-RU" sz="1400" dirty="0">
                        <a:effectLst/>
                      </a:endParaRPr>
                    </a:p>
                    <a:p>
                      <a:pPr algn="ctr" fontAlgn="base">
                        <a:lnSpc>
                          <a:spcPct val="115000"/>
                        </a:lnSpc>
                        <a:spcAft>
                          <a:spcPts val="0"/>
                        </a:spcAft>
                      </a:pPr>
                      <a:r>
                        <a:rPr lang="uk-UA"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fontAlgn="base">
                        <a:lnSpc>
                          <a:spcPct val="115000"/>
                        </a:lnSpc>
                        <a:spcAft>
                          <a:spcPts val="0"/>
                        </a:spcAft>
                      </a:pPr>
                      <a:r>
                        <a:rPr lang="uk-UA" sz="1600" b="1" dirty="0">
                          <a:effectLst/>
                        </a:rPr>
                        <a:t>541</a:t>
                      </a:r>
                      <a:r>
                        <a:rPr lang="en-US" sz="1600" b="1" dirty="0">
                          <a:effectLst/>
                        </a:rPr>
                        <a:t>’</a:t>
                      </a:r>
                      <a:r>
                        <a:rPr lang="uk-UA" sz="1600" b="1" dirty="0">
                          <a:effectLst/>
                        </a:rPr>
                        <a:t>800 </a:t>
                      </a:r>
                      <a:r>
                        <a:rPr lang="uk-UA" sz="1400" dirty="0" err="1">
                          <a:effectLst/>
                        </a:rPr>
                        <a:t>тис.грн</a:t>
                      </a:r>
                      <a:r>
                        <a:rPr lang="uk-UA" sz="1400" dirty="0">
                          <a:effectLst/>
                        </a:rPr>
                        <a:t>.</a:t>
                      </a:r>
                      <a:endParaRPr lang="ru-RU" sz="1400" dirty="0">
                        <a:effectLst/>
                      </a:endParaRPr>
                    </a:p>
                    <a:p>
                      <a:pPr fontAlgn="base">
                        <a:lnSpc>
                          <a:spcPct val="115000"/>
                        </a:lnSpc>
                        <a:spcAft>
                          <a:spcPts val="0"/>
                        </a:spcAft>
                      </a:pPr>
                      <a:r>
                        <a:rPr lang="uk-UA"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nSpc>
                          <a:spcPct val="115000"/>
                        </a:lnSpc>
                        <a:spcAft>
                          <a:spcPts val="1000"/>
                        </a:spcAft>
                      </a:pPr>
                      <a:r>
                        <a:rPr lang="ru-RU" sz="500" dirty="0">
                          <a:effectLst/>
                        </a:rPr>
                        <a:t> </a:t>
                      </a:r>
                      <a:endParaRPr lang="ru-RU" sz="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50662245"/>
                  </a:ext>
                </a:extLst>
              </a:tr>
            </a:tbl>
          </a:graphicData>
        </a:graphic>
      </p:graphicFrame>
      <p:sp>
        <p:nvSpPr>
          <p:cNvPr id="3" name="Rectangle 1"/>
          <p:cNvSpPr>
            <a:spLocks noChangeArrowheads="1"/>
          </p:cNvSpPr>
          <p:nvPr/>
        </p:nvSpPr>
        <p:spPr bwMode="auto">
          <a:xfrm>
            <a:off x="474888" y="1201579"/>
            <a:ext cx="86521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uk-UA" altLang="ru-RU"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Розрахунок витрат суб’єктів малого підприємництва на виконання вимог регулювання</a:t>
            </a:r>
            <a:r>
              <a:rPr kumimoji="0" lang="en-US" altLang="ru-RU"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(1/2)</a:t>
            </a:r>
            <a:endParaRPr kumimoji="0" lang="ru-RU" altLang="ru-RU" sz="600" b="0" i="0" u="none" strike="noStrike" cap="none" normalizeH="0" baseline="0" dirty="0">
              <a:ln>
                <a:noFill/>
              </a:ln>
              <a:solidFill>
                <a:schemeClr val="tx1"/>
              </a:solidFill>
              <a:effectLst/>
              <a:latin typeface="Arial" panose="020B0604020202020204"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1929899"/>
      </p:ext>
    </p:extLst>
  </p:cSld>
  <p:clrMapOvr>
    <a:masterClrMapping/>
  </p:clrMapOvr>
  <p:transition spd="slow">
    <p:cover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74</a:t>
            </a:fld>
            <a:endParaRPr lang="en-US"/>
          </a:p>
        </p:txBody>
      </p:sp>
      <p:graphicFrame>
        <p:nvGraphicFramePr>
          <p:cNvPr id="2" name="Таблица 1"/>
          <p:cNvGraphicFramePr>
            <a:graphicFrameLocks noGrp="1"/>
          </p:cNvGraphicFramePr>
          <p:nvPr>
            <p:extLst>
              <p:ext uri="{D42A27DB-BD31-4B8C-83A1-F6EECF244321}">
                <p14:modId xmlns:p14="http://schemas.microsoft.com/office/powerpoint/2010/main" val="398449135"/>
              </p:ext>
            </p:extLst>
          </p:nvPr>
        </p:nvGraphicFramePr>
        <p:xfrm>
          <a:off x="227524" y="1575906"/>
          <a:ext cx="8798154" cy="5145569"/>
        </p:xfrm>
        <a:graphic>
          <a:graphicData uri="http://schemas.openxmlformats.org/drawingml/2006/table">
            <a:tbl>
              <a:tblPr firstRow="1" firstCol="1" bandRow="1">
                <a:tableStyleId>{5C22544A-7EE6-4342-B048-85BDC9FD1C3A}</a:tableStyleId>
              </a:tblPr>
              <a:tblGrid>
                <a:gridCol w="631608">
                  <a:extLst>
                    <a:ext uri="{9D8B030D-6E8A-4147-A177-3AD203B41FA5}">
                      <a16:colId xmlns:a16="http://schemas.microsoft.com/office/drawing/2014/main" val="4119376208"/>
                    </a:ext>
                  </a:extLst>
                </a:gridCol>
                <a:gridCol w="4168992">
                  <a:extLst>
                    <a:ext uri="{9D8B030D-6E8A-4147-A177-3AD203B41FA5}">
                      <a16:colId xmlns:a16="http://schemas.microsoft.com/office/drawing/2014/main" val="507323482"/>
                    </a:ext>
                  </a:extLst>
                </a:gridCol>
                <a:gridCol w="1219200">
                  <a:extLst>
                    <a:ext uri="{9D8B030D-6E8A-4147-A177-3AD203B41FA5}">
                      <a16:colId xmlns:a16="http://schemas.microsoft.com/office/drawing/2014/main" val="3254186690"/>
                    </a:ext>
                  </a:extLst>
                </a:gridCol>
                <a:gridCol w="1371257">
                  <a:extLst>
                    <a:ext uri="{9D8B030D-6E8A-4147-A177-3AD203B41FA5}">
                      <a16:colId xmlns:a16="http://schemas.microsoft.com/office/drawing/2014/main" val="661431277"/>
                    </a:ext>
                  </a:extLst>
                </a:gridCol>
                <a:gridCol w="1198817">
                  <a:extLst>
                    <a:ext uri="{9D8B030D-6E8A-4147-A177-3AD203B41FA5}">
                      <a16:colId xmlns:a16="http://schemas.microsoft.com/office/drawing/2014/main" val="3876033903"/>
                    </a:ext>
                  </a:extLst>
                </a:gridCol>
                <a:gridCol w="208280">
                  <a:extLst>
                    <a:ext uri="{9D8B030D-6E8A-4147-A177-3AD203B41FA5}">
                      <a16:colId xmlns:a16="http://schemas.microsoft.com/office/drawing/2014/main" val="2829801277"/>
                    </a:ext>
                  </a:extLst>
                </a:gridCol>
              </a:tblGrid>
              <a:tr h="447839">
                <a:tc>
                  <a:txBody>
                    <a:bodyPr/>
                    <a:lstStyle/>
                    <a:p>
                      <a:pPr algn="ctr" fontAlgn="base">
                        <a:lnSpc>
                          <a:spcPct val="115000"/>
                        </a:lnSpc>
                        <a:spcAft>
                          <a:spcPts val="0"/>
                        </a:spcAft>
                      </a:pPr>
                      <a:r>
                        <a:rPr lang="uk-UA" sz="1100" dirty="0">
                          <a:effectLst/>
                        </a:rPr>
                        <a:t>№ з/п</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fontAlgn="base">
                        <a:lnSpc>
                          <a:spcPct val="115000"/>
                        </a:lnSpc>
                        <a:spcAft>
                          <a:spcPts val="0"/>
                        </a:spcAft>
                      </a:pPr>
                      <a:r>
                        <a:rPr lang="uk-UA" sz="1100" dirty="0">
                          <a:effectLst/>
                        </a:rPr>
                        <a:t>Найменування оцінки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fontAlgn="base">
                        <a:lnSpc>
                          <a:spcPct val="115000"/>
                        </a:lnSpc>
                        <a:spcAft>
                          <a:spcPts val="0"/>
                        </a:spcAft>
                      </a:pPr>
                      <a:r>
                        <a:rPr lang="uk-UA" sz="1100" dirty="0">
                          <a:effectLst/>
                        </a:rPr>
                        <a:t>У перший рік</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fontAlgn="base">
                        <a:lnSpc>
                          <a:spcPct val="115000"/>
                        </a:lnSpc>
                        <a:spcAft>
                          <a:spcPts val="0"/>
                        </a:spcAft>
                      </a:pPr>
                      <a:r>
                        <a:rPr lang="uk-UA" sz="1100">
                          <a:effectLst/>
                        </a:rPr>
                        <a:t>Періодичні (за наступний рік)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gn="ctr" fontAlgn="base">
                        <a:lnSpc>
                          <a:spcPct val="115000"/>
                        </a:lnSpc>
                        <a:spcAft>
                          <a:spcPts val="0"/>
                        </a:spcAft>
                      </a:pPr>
                      <a:r>
                        <a:rPr lang="uk-UA" sz="1100">
                          <a:effectLst/>
                        </a:rPr>
                        <a:t>Витрати за</a:t>
                      </a:r>
                      <a:endParaRPr lang="ru-RU" sz="1100">
                        <a:effectLst/>
                      </a:endParaRPr>
                    </a:p>
                    <a:p>
                      <a:pPr algn="ctr" fontAlgn="base">
                        <a:lnSpc>
                          <a:spcPct val="115000"/>
                        </a:lnSpc>
                        <a:spcAft>
                          <a:spcPts val="0"/>
                        </a:spcAft>
                      </a:pPr>
                      <a:r>
                        <a:rPr lang="uk-UA" sz="1100">
                          <a:effectLst/>
                        </a:rPr>
                        <a:t>п’ять років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1682" marR="31682" marT="0" marB="0"/>
                </a:tc>
                <a:tc>
                  <a:txBody>
                    <a:bodyPr/>
                    <a:lstStyle/>
                    <a:p>
                      <a:pPr>
                        <a:lnSpc>
                          <a:spcPct val="115000"/>
                        </a:lnSpc>
                        <a:spcAft>
                          <a:spcPts val="1000"/>
                        </a:spcAft>
                      </a:pPr>
                      <a:r>
                        <a:rPr lang="ru-RU" sz="500">
                          <a:effectLst/>
                        </a:rPr>
                        <a:t> </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06447216"/>
                  </a:ext>
                </a:extLst>
              </a:tr>
              <a:tr h="0">
                <a:tc gridSpan="5">
                  <a:txBody>
                    <a:bodyPr/>
                    <a:lstStyle/>
                    <a:p>
                      <a:pPr algn="ctr" fontAlgn="base">
                        <a:lnSpc>
                          <a:spcPct val="115000"/>
                        </a:lnSpc>
                        <a:spcAft>
                          <a:spcPts val="0"/>
                        </a:spcAft>
                      </a:pPr>
                      <a:r>
                        <a:rPr lang="uk-UA" sz="1300" b="1" dirty="0">
                          <a:effectLst/>
                          <a:latin typeface="Times New Roman" panose="02020603050405020304" pitchFamily="18" charset="0"/>
                          <a:ea typeface="Times New Roman" panose="02020603050405020304" pitchFamily="18" charset="0"/>
                          <a:cs typeface="Times New Roman" panose="02020603050405020304" pitchFamily="18" charset="0"/>
                        </a:rPr>
                        <a:t>Оцінка вартості адміністративних процедур суб’єктів МБ на виконання регулювання та звітування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endParaRPr lang="ru-RU"/>
                    </a:p>
                  </a:txBody>
                  <a:tcPr/>
                </a:tc>
                <a:extLst>
                  <a:ext uri="{0D108BD9-81ED-4DB2-BD59-A6C34878D82A}">
                    <a16:rowId xmlns:a16="http://schemas.microsoft.com/office/drawing/2014/main" val="739931018"/>
                  </a:ext>
                </a:extLst>
              </a:tr>
              <a:tr h="783718">
                <a:tc>
                  <a:txBody>
                    <a:bodyPr/>
                    <a:lstStyle/>
                    <a:p>
                      <a:pPr algn="just" fontAlgn="base">
                        <a:lnSpc>
                          <a:spcPct val="115000"/>
                        </a:lnSpc>
                        <a:spcAft>
                          <a:spcPts val="0"/>
                        </a:spcAft>
                      </a:pPr>
                      <a:r>
                        <a:rPr lang="uk-UA" sz="13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a:lnSpc>
                          <a:spcPct val="115000"/>
                        </a:lnSpc>
                        <a:spcAft>
                          <a:spcPts val="0"/>
                        </a:spcAft>
                      </a:pPr>
                      <a:r>
                        <a:rPr lang="uk-UA" sz="1300" dirty="0">
                          <a:effectLst/>
                          <a:latin typeface="+mn-lt"/>
                          <a:ea typeface="Times New Roman" panose="02020603050405020304" pitchFamily="18" charset="0"/>
                          <a:cs typeface="Times New Roman" panose="02020603050405020304" pitchFamily="18" charset="0"/>
                        </a:rPr>
                        <a:t>Процедури отримання первинної інформації про вимоги регулювання</a:t>
                      </a:r>
                      <a:endParaRPr lang="ru-RU" sz="1100" dirty="0">
                        <a:effectLst/>
                        <a:latin typeface="+mn-lt"/>
                        <a:ea typeface="Calibri" panose="020F0502020204030204" pitchFamily="34" charset="0"/>
                        <a:cs typeface="Times New Roman" panose="02020603050405020304" pitchFamily="18" charset="0"/>
                      </a:endParaRPr>
                    </a:p>
                    <a:p>
                      <a:pPr algn="just" fontAlgn="base">
                        <a:lnSpc>
                          <a:spcPct val="115000"/>
                        </a:lnSpc>
                        <a:spcAft>
                          <a:spcPts val="0"/>
                        </a:spcAft>
                      </a:pPr>
                      <a:r>
                        <a:rPr lang="uk-UA" sz="1300" i="1" dirty="0">
                          <a:effectLst/>
                          <a:latin typeface="+mn-lt"/>
                          <a:ea typeface="Times New Roman" panose="02020603050405020304" pitchFamily="18" charset="0"/>
                          <a:cs typeface="Times New Roman" panose="02020603050405020304" pitchFamily="18" charset="0"/>
                        </a:rPr>
                        <a:t>Формула: </a:t>
                      </a:r>
                      <a:r>
                        <a:rPr lang="uk-UA" sz="1300" b="1" dirty="0">
                          <a:effectLst/>
                          <a:latin typeface="+mn-lt"/>
                          <a:ea typeface="Times New Roman" panose="02020603050405020304" pitchFamily="18" charset="0"/>
                          <a:cs typeface="Times New Roman" panose="02020603050405020304" pitchFamily="18" charset="0"/>
                        </a:rPr>
                        <a:t>0,5 год.</a:t>
                      </a:r>
                      <a:r>
                        <a:rPr lang="uk-UA" sz="1300" dirty="0">
                          <a:effectLst/>
                          <a:latin typeface="+mn-lt"/>
                          <a:ea typeface="Times New Roman" panose="02020603050405020304" pitchFamily="18" charset="0"/>
                          <a:cs typeface="Times New Roman" panose="02020603050405020304" pitchFamily="18" charset="0"/>
                        </a:rPr>
                        <a:t> (час, який витрачається суб’єктами на пошук наказу в мережі  Інтернет; за результатами консультацій) х</a:t>
                      </a:r>
                      <a:r>
                        <a:rPr lang="uk-UA" sz="1300" b="1" dirty="0">
                          <a:effectLst/>
                          <a:latin typeface="+mn-lt"/>
                          <a:ea typeface="Times New Roman" panose="02020603050405020304" pitchFamily="18" charset="0"/>
                          <a:cs typeface="Times New Roman" panose="02020603050405020304" pitchFamily="18" charset="0"/>
                        </a:rPr>
                        <a:t>   8,69 грн.</a:t>
                      </a:r>
                      <a:r>
                        <a:rPr lang="uk-UA" sz="1300" dirty="0">
                          <a:effectLst/>
                          <a:latin typeface="+mn-lt"/>
                          <a:ea typeface="Times New Roman" panose="02020603050405020304" pitchFamily="18" charset="0"/>
                          <a:cs typeface="Times New Roman" panose="02020603050405020304" pitchFamily="18" charset="0"/>
                        </a:rPr>
                        <a:t>    (вартість 1 часу роботи, взято із Закону України про бюджет 2016 р.)</a:t>
                      </a: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uk-UA" sz="1300" dirty="0">
                          <a:effectLst/>
                          <a:latin typeface="+mn-lt"/>
                          <a:ea typeface="Times New Roman" panose="02020603050405020304" pitchFamily="18" charset="0"/>
                          <a:cs typeface="Times New Roman" panose="02020603050405020304" pitchFamily="18" charset="0"/>
                        </a:rPr>
                        <a:t>4,3 грн.</a:t>
                      </a:r>
                      <a:endParaRPr lang="ru-RU" sz="1100" dirty="0">
                        <a:effectLst/>
                        <a:latin typeface="+mn-lt"/>
                        <a:ea typeface="Calibri" panose="020F0502020204030204" pitchFamily="34" charset="0"/>
                        <a:cs typeface="Times New Roman" panose="02020603050405020304" pitchFamily="18" charset="0"/>
                      </a:endParaRPr>
                    </a:p>
                    <a:p>
                      <a:pPr algn="ctr" fontAlgn="base">
                        <a:lnSpc>
                          <a:spcPct val="115000"/>
                        </a:lnSpc>
                        <a:spcAft>
                          <a:spcPts val="0"/>
                        </a:spcAft>
                      </a:pPr>
                      <a:r>
                        <a:rPr lang="uk-UA" sz="1300" dirty="0">
                          <a:effectLst/>
                          <a:latin typeface="+mn-lt"/>
                          <a:ea typeface="Times New Roman" panose="02020603050405020304" pitchFamily="18"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uk-UA" sz="1300">
                          <a:solidFill>
                            <a:srgbClr val="000000"/>
                          </a:solidFill>
                          <a:effectLst/>
                          <a:latin typeface="+mn-lt"/>
                          <a:ea typeface="Calibri" panose="020F0502020204030204" pitchFamily="34" charset="0"/>
                        </a:rPr>
                        <a:t>0</a:t>
                      </a:r>
                      <a:endParaRPr lang="ru-RU" sz="1200">
                        <a:solidFill>
                          <a:srgbClr val="000000"/>
                        </a:solidFill>
                        <a:effectLst/>
                        <a:latin typeface="+mn-lt"/>
                        <a:ea typeface="Calibri" panose="020F0502020204030204" pitchFamily="34" charset="0"/>
                      </a:endParaRPr>
                    </a:p>
                    <a:p>
                      <a:pPr algn="ctr">
                        <a:spcAft>
                          <a:spcPts val="0"/>
                        </a:spcAft>
                      </a:pPr>
                      <a:r>
                        <a:rPr lang="uk-UA" sz="1300">
                          <a:solidFill>
                            <a:srgbClr val="000000"/>
                          </a:solidFill>
                          <a:effectLst/>
                          <a:latin typeface="+mn-lt"/>
                          <a:ea typeface="Calibri" panose="020F0502020204030204" pitchFamily="34" charset="0"/>
                        </a:rPr>
                        <a:t> </a:t>
                      </a:r>
                      <a:endParaRPr lang="ru-RU" sz="1200">
                        <a:solidFill>
                          <a:srgbClr val="000000"/>
                        </a:solidFill>
                        <a:effectLst/>
                        <a:latin typeface="+mn-lt"/>
                        <a:ea typeface="Calibri" panose="020F0502020204030204" pitchFamily="34" charset="0"/>
                      </a:endParaRPr>
                    </a:p>
                  </a:txBody>
                  <a:tcPr marL="68580" marR="68580" marT="0" marB="0"/>
                </a:tc>
                <a:tc>
                  <a:txBody>
                    <a:bodyPr/>
                    <a:lstStyle/>
                    <a:p>
                      <a:pPr algn="ctr" fontAlgn="base">
                        <a:lnSpc>
                          <a:spcPct val="115000"/>
                        </a:lnSpc>
                        <a:spcAft>
                          <a:spcPts val="0"/>
                        </a:spcAft>
                      </a:pPr>
                      <a:r>
                        <a:rPr lang="uk-UA" sz="1300">
                          <a:effectLst/>
                          <a:latin typeface="+mn-lt"/>
                          <a:ea typeface="Times New Roman" panose="02020603050405020304" pitchFamily="18" charset="0"/>
                          <a:cs typeface="Times New Roman" panose="02020603050405020304" pitchFamily="18" charset="0"/>
                        </a:rPr>
                        <a:t> 4,3 грн. </a:t>
                      </a:r>
                      <a:endParaRPr lang="ru-RU"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500">
                          <a:effectLst/>
                        </a:rPr>
                        <a:t> </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07844039"/>
                  </a:ext>
                </a:extLst>
              </a:tr>
              <a:tr h="783718">
                <a:tc>
                  <a:txBody>
                    <a:bodyPr/>
                    <a:lstStyle/>
                    <a:p>
                      <a:pPr algn="just" fontAlgn="base">
                        <a:lnSpc>
                          <a:spcPct val="115000"/>
                        </a:lnSpc>
                        <a:spcAft>
                          <a:spcPts val="0"/>
                        </a:spcAft>
                      </a:pPr>
                      <a:r>
                        <a:rPr lang="uk-UA" sz="13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a:lnSpc>
                          <a:spcPct val="115000"/>
                        </a:lnSpc>
                        <a:spcAft>
                          <a:spcPts val="0"/>
                        </a:spcAft>
                      </a:pPr>
                      <a:r>
                        <a:rPr lang="uk-UA" sz="1300" dirty="0">
                          <a:effectLst/>
                          <a:latin typeface="+mn-lt"/>
                          <a:ea typeface="Times New Roman" panose="02020603050405020304" pitchFamily="18" charset="0"/>
                          <a:cs typeface="Times New Roman" panose="02020603050405020304" pitchFamily="18" charset="0"/>
                        </a:rPr>
                        <a:t>Процедури організації виконання вимог регулювання</a:t>
                      </a:r>
                      <a:endParaRPr lang="ru-RU" sz="1100" dirty="0">
                        <a:effectLst/>
                        <a:latin typeface="+mn-lt"/>
                        <a:ea typeface="Calibri" panose="020F0502020204030204" pitchFamily="34" charset="0"/>
                        <a:cs typeface="Times New Roman" panose="02020603050405020304" pitchFamily="18" charset="0"/>
                      </a:endParaRPr>
                    </a:p>
                    <a:p>
                      <a:pPr algn="just" fontAlgn="base">
                        <a:lnSpc>
                          <a:spcPct val="115000"/>
                        </a:lnSpc>
                        <a:spcAft>
                          <a:spcPts val="0"/>
                        </a:spcAft>
                      </a:pPr>
                      <a:r>
                        <a:rPr lang="uk-UA" sz="1300" i="1" dirty="0">
                          <a:effectLst/>
                          <a:latin typeface="+mn-lt"/>
                          <a:ea typeface="Times New Roman" panose="02020603050405020304" pitchFamily="18" charset="0"/>
                          <a:cs typeface="Times New Roman" panose="02020603050405020304" pitchFamily="18" charset="0"/>
                        </a:rPr>
                        <a:t>Формула: </a:t>
                      </a:r>
                      <a:r>
                        <a:rPr lang="uk-UA" sz="1300" b="1" dirty="0">
                          <a:effectLst/>
                          <a:latin typeface="+mn-lt"/>
                          <a:ea typeface="Times New Roman" panose="02020603050405020304" pitchFamily="18" charset="0"/>
                          <a:cs typeface="Times New Roman" panose="02020603050405020304" pitchFamily="18" charset="0"/>
                        </a:rPr>
                        <a:t>16 год.</a:t>
                      </a:r>
                      <a:r>
                        <a:rPr lang="uk-UA" sz="1300" dirty="0">
                          <a:effectLst/>
                          <a:latin typeface="+mn-lt"/>
                          <a:ea typeface="Times New Roman" panose="02020603050405020304" pitchFamily="18" charset="0"/>
                          <a:cs typeface="Times New Roman" panose="02020603050405020304" pitchFamily="18" charset="0"/>
                        </a:rPr>
                        <a:t> (час, який витрачається суб’єктами на розроблення та впровадження внутрішніх процедур (за результатами консультацій))</a:t>
                      </a:r>
                      <a:r>
                        <a:rPr lang="uk-UA" sz="1300" baseline="30000" dirty="0">
                          <a:effectLst/>
                          <a:latin typeface="+mn-lt"/>
                          <a:ea typeface="Times New Roman" panose="02020603050405020304" pitchFamily="18" charset="0"/>
                          <a:cs typeface="Times New Roman" panose="02020603050405020304" pitchFamily="18" charset="0"/>
                        </a:rPr>
                        <a:t>5</a:t>
                      </a:r>
                      <a:r>
                        <a:rPr lang="uk-UA" sz="1300" dirty="0">
                          <a:effectLst/>
                          <a:latin typeface="+mn-lt"/>
                          <a:ea typeface="Times New Roman" panose="02020603050405020304" pitchFamily="18" charset="0"/>
                          <a:cs typeface="Times New Roman" panose="02020603050405020304" pitchFamily="18" charset="0"/>
                        </a:rPr>
                        <a:t> х</a:t>
                      </a:r>
                      <a:r>
                        <a:rPr lang="uk-UA" sz="1300" b="1" dirty="0">
                          <a:effectLst/>
                          <a:latin typeface="+mn-lt"/>
                          <a:ea typeface="Times New Roman" panose="02020603050405020304" pitchFamily="18" charset="0"/>
                          <a:cs typeface="Times New Roman" panose="02020603050405020304" pitchFamily="18" charset="0"/>
                        </a:rPr>
                        <a:t> 8,69 грн.</a:t>
                      </a:r>
                      <a:r>
                        <a:rPr lang="uk-UA" sz="1300" dirty="0">
                          <a:effectLst/>
                          <a:latin typeface="+mn-lt"/>
                          <a:ea typeface="Times New Roman" panose="02020603050405020304" pitchFamily="18"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uk-UA" sz="1300">
                          <a:effectLst/>
                          <a:latin typeface="+mn-lt"/>
                          <a:ea typeface="Times New Roman" panose="02020603050405020304" pitchFamily="18" charset="0"/>
                          <a:cs typeface="Times New Roman" panose="02020603050405020304" pitchFamily="18" charset="0"/>
                        </a:rPr>
                        <a:t>139,04 грн.</a:t>
                      </a:r>
                      <a:endParaRPr lang="ru-RU"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uk-UA" sz="1300">
                          <a:effectLst/>
                          <a:latin typeface="+mn-lt"/>
                          <a:ea typeface="Times New Roman" panose="02020603050405020304" pitchFamily="18" charset="0"/>
                          <a:cs typeface="Times New Roman" panose="02020603050405020304" pitchFamily="18" charset="0"/>
                        </a:rPr>
                        <a:t>0</a:t>
                      </a:r>
                      <a:endParaRPr lang="ru-RU"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uk-UA" sz="1300">
                          <a:effectLst/>
                          <a:latin typeface="+mn-lt"/>
                          <a:ea typeface="Times New Roman" panose="02020603050405020304" pitchFamily="18" charset="0"/>
                          <a:cs typeface="Times New Roman" panose="02020603050405020304" pitchFamily="18" charset="0"/>
                        </a:rPr>
                        <a:t> 139,04 грн. </a:t>
                      </a:r>
                      <a:endParaRPr lang="ru-RU"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500">
                          <a:effectLst/>
                        </a:rPr>
                        <a:t> </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86502582"/>
                  </a:ext>
                </a:extLst>
              </a:tr>
              <a:tr h="673921">
                <a:tc>
                  <a:txBody>
                    <a:bodyPr/>
                    <a:lstStyle/>
                    <a:p>
                      <a:pPr algn="just" fontAlgn="base">
                        <a:lnSpc>
                          <a:spcPct val="115000"/>
                        </a:lnSpc>
                        <a:spcAft>
                          <a:spcPts val="0"/>
                        </a:spcAft>
                      </a:pPr>
                      <a:r>
                        <a:rPr lang="uk-UA" sz="13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a:lnSpc>
                          <a:spcPct val="115000"/>
                        </a:lnSpc>
                        <a:spcAft>
                          <a:spcPts val="0"/>
                        </a:spcAft>
                      </a:pPr>
                      <a:r>
                        <a:rPr lang="uk-UA" sz="1300" dirty="0">
                          <a:effectLst/>
                          <a:latin typeface="+mn-lt"/>
                          <a:ea typeface="Times New Roman" panose="02020603050405020304" pitchFamily="18" charset="0"/>
                          <a:cs typeface="Times New Roman" panose="02020603050405020304" pitchFamily="18" charset="0"/>
                        </a:rPr>
                        <a:t>Процедури офіційного звітування</a:t>
                      </a:r>
                      <a:endParaRPr lang="ru-RU" sz="1100" dirty="0">
                        <a:effectLst/>
                        <a:latin typeface="+mn-lt"/>
                        <a:ea typeface="Calibri" panose="020F0502020204030204" pitchFamily="34" charset="0"/>
                        <a:cs typeface="Times New Roman" panose="02020603050405020304" pitchFamily="18" charset="0"/>
                      </a:endParaRPr>
                    </a:p>
                    <a:p>
                      <a:pPr algn="just" fontAlgn="base">
                        <a:lnSpc>
                          <a:spcPct val="115000"/>
                        </a:lnSpc>
                        <a:spcAft>
                          <a:spcPts val="0"/>
                        </a:spcAft>
                      </a:pPr>
                      <a:r>
                        <a:rPr lang="uk-UA" sz="1300" i="1" dirty="0">
                          <a:effectLst/>
                          <a:latin typeface="+mn-lt"/>
                          <a:ea typeface="Times New Roman" panose="02020603050405020304" pitchFamily="18" charset="0"/>
                          <a:cs typeface="Times New Roman" panose="02020603050405020304" pitchFamily="18" charset="0"/>
                        </a:rPr>
                        <a:t>Формула: </a:t>
                      </a:r>
                      <a:r>
                        <a:rPr lang="uk-UA" sz="1300" dirty="0">
                          <a:effectLst/>
                          <a:latin typeface="+mn-lt"/>
                          <a:ea typeface="Times New Roman" panose="02020603050405020304" pitchFamily="18" charset="0"/>
                          <a:cs typeface="Times New Roman" panose="02020603050405020304" pitchFamily="18" charset="0"/>
                        </a:rPr>
                        <a:t>24 год. (витрати часу на заповнення форм) х </a:t>
                      </a:r>
                      <a:r>
                        <a:rPr lang="uk-UA" sz="1300" b="1" dirty="0">
                          <a:effectLst/>
                          <a:latin typeface="+mn-lt"/>
                          <a:ea typeface="Times New Roman" panose="02020603050405020304" pitchFamily="18" charset="0"/>
                          <a:cs typeface="Times New Roman" panose="02020603050405020304" pitchFamily="18" charset="0"/>
                        </a:rPr>
                        <a:t>8,69</a:t>
                      </a:r>
                      <a:r>
                        <a:rPr lang="uk-UA" sz="1300" dirty="0">
                          <a:effectLst/>
                          <a:latin typeface="+mn-lt"/>
                          <a:ea typeface="Times New Roman" panose="02020603050405020304" pitchFamily="18"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uk-UA" sz="1300" dirty="0">
                          <a:effectLst/>
                          <a:latin typeface="+mn-lt"/>
                          <a:ea typeface="Times New Roman" panose="02020603050405020304" pitchFamily="18" charset="0"/>
                          <a:cs typeface="Times New Roman" panose="02020603050405020304" pitchFamily="18" charset="0"/>
                        </a:rPr>
                        <a:t> 2</a:t>
                      </a:r>
                      <a:r>
                        <a:rPr lang="en-US" sz="1300" dirty="0">
                          <a:effectLst/>
                          <a:latin typeface="+mn-lt"/>
                          <a:ea typeface="Times New Roman" panose="02020603050405020304" pitchFamily="18" charset="0"/>
                          <a:cs typeface="Times New Roman" panose="02020603050405020304" pitchFamily="18" charset="0"/>
                        </a:rPr>
                        <a:t>’</a:t>
                      </a:r>
                      <a:r>
                        <a:rPr lang="uk-UA" sz="1300" dirty="0">
                          <a:effectLst/>
                          <a:latin typeface="+mn-lt"/>
                          <a:ea typeface="Times New Roman" panose="02020603050405020304" pitchFamily="18" charset="0"/>
                          <a:cs typeface="Times New Roman" panose="02020603050405020304" pitchFamily="18" charset="0"/>
                        </a:rPr>
                        <a:t>502,7 грн. </a:t>
                      </a: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uk-UA" sz="1300" dirty="0">
                          <a:effectLst/>
                          <a:latin typeface="+mn-lt"/>
                          <a:ea typeface="Times New Roman" panose="02020603050405020304" pitchFamily="18" charset="0"/>
                          <a:cs typeface="Times New Roman" panose="02020603050405020304" pitchFamily="18" charset="0"/>
                        </a:rPr>
                        <a:t> 2</a:t>
                      </a:r>
                      <a:r>
                        <a:rPr lang="en-US" sz="1300" dirty="0">
                          <a:effectLst/>
                          <a:latin typeface="+mn-lt"/>
                          <a:ea typeface="Times New Roman" panose="02020603050405020304" pitchFamily="18" charset="0"/>
                          <a:cs typeface="Times New Roman" panose="02020603050405020304" pitchFamily="18" charset="0"/>
                        </a:rPr>
                        <a:t>’</a:t>
                      </a:r>
                      <a:r>
                        <a:rPr lang="uk-UA" sz="1300" dirty="0">
                          <a:effectLst/>
                          <a:latin typeface="+mn-lt"/>
                          <a:ea typeface="Times New Roman" panose="02020603050405020304" pitchFamily="18" charset="0"/>
                          <a:cs typeface="Times New Roman" panose="02020603050405020304" pitchFamily="18" charset="0"/>
                        </a:rPr>
                        <a:t>502,7грн.</a:t>
                      </a:r>
                      <a:endParaRPr lang="ru-RU" sz="1100" dirty="0">
                        <a:effectLst/>
                        <a:latin typeface="+mn-lt"/>
                        <a:ea typeface="Calibri" panose="020F0502020204030204" pitchFamily="34" charset="0"/>
                        <a:cs typeface="Times New Roman" panose="02020603050405020304" pitchFamily="18" charset="0"/>
                      </a:endParaRPr>
                    </a:p>
                    <a:p>
                      <a:pPr algn="ctr" fontAlgn="base">
                        <a:lnSpc>
                          <a:spcPct val="115000"/>
                        </a:lnSpc>
                        <a:spcAft>
                          <a:spcPts val="0"/>
                        </a:spcAft>
                      </a:pPr>
                      <a:r>
                        <a:rPr lang="uk-UA" sz="1300" dirty="0">
                          <a:effectLst/>
                          <a:latin typeface="+mn-lt"/>
                          <a:ea typeface="Times New Roman" panose="02020603050405020304" pitchFamily="18"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uk-UA" sz="1300" dirty="0">
                          <a:effectLst/>
                          <a:latin typeface="+mn-lt"/>
                          <a:ea typeface="Times New Roman" panose="02020603050405020304" pitchFamily="18" charset="0"/>
                          <a:cs typeface="Times New Roman" panose="02020603050405020304" pitchFamily="18" charset="0"/>
                        </a:rPr>
                        <a:t> 12</a:t>
                      </a:r>
                      <a:r>
                        <a:rPr lang="en-US" sz="1300" dirty="0">
                          <a:effectLst/>
                          <a:latin typeface="+mn-lt"/>
                          <a:ea typeface="Times New Roman" panose="02020603050405020304" pitchFamily="18" charset="0"/>
                          <a:cs typeface="Times New Roman" panose="02020603050405020304" pitchFamily="18" charset="0"/>
                        </a:rPr>
                        <a:t>’</a:t>
                      </a:r>
                      <a:r>
                        <a:rPr lang="uk-UA" sz="1300" dirty="0">
                          <a:effectLst/>
                          <a:latin typeface="+mn-lt"/>
                          <a:ea typeface="Times New Roman" panose="02020603050405020304" pitchFamily="18" charset="0"/>
                          <a:cs typeface="Times New Roman" panose="02020603050405020304" pitchFamily="18" charset="0"/>
                        </a:rPr>
                        <a:t>510 грн.</a:t>
                      </a: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500">
                          <a:effectLst/>
                        </a:rPr>
                        <a:t> </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30098301"/>
                  </a:ext>
                </a:extLst>
              </a:tr>
              <a:tr h="223919">
                <a:tc>
                  <a:txBody>
                    <a:bodyPr/>
                    <a:lstStyle/>
                    <a:p>
                      <a:pPr algn="just" fontAlgn="base">
                        <a:lnSpc>
                          <a:spcPct val="115000"/>
                        </a:lnSpc>
                        <a:spcAft>
                          <a:spcPts val="0"/>
                        </a:spcAft>
                      </a:pPr>
                      <a:r>
                        <a:rPr lang="uk-UA" sz="13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a:lnSpc>
                          <a:spcPct val="115000"/>
                        </a:lnSpc>
                        <a:spcAft>
                          <a:spcPts val="0"/>
                        </a:spcAft>
                      </a:pPr>
                      <a:r>
                        <a:rPr lang="uk-UA" sz="1300">
                          <a:effectLst/>
                          <a:latin typeface="+mn-lt"/>
                          <a:ea typeface="Times New Roman" panose="02020603050405020304" pitchFamily="18" charset="0"/>
                          <a:cs typeface="Times New Roman" panose="02020603050405020304" pitchFamily="18" charset="0"/>
                        </a:rPr>
                        <a:t>Разом, гривень</a:t>
                      </a:r>
                      <a:r>
                        <a:rPr lang="uk-UA" sz="1300" i="1">
                          <a:effectLst/>
                          <a:latin typeface="+mn-lt"/>
                          <a:ea typeface="Times New Roman" panose="02020603050405020304" pitchFamily="18" charset="0"/>
                          <a:cs typeface="Times New Roman" panose="02020603050405020304" pitchFamily="18" charset="0"/>
                        </a:rPr>
                        <a:t> </a:t>
                      </a:r>
                      <a:endParaRPr lang="ru-RU" sz="1100">
                        <a:effectLst/>
                        <a:latin typeface="+mn-lt"/>
                        <a:ea typeface="Calibri" panose="020F0502020204030204" pitchFamily="34" charset="0"/>
                        <a:cs typeface="Times New Roman" panose="02020603050405020304" pitchFamily="18" charset="0"/>
                      </a:endParaRPr>
                    </a:p>
                    <a:p>
                      <a:pPr algn="just" fontAlgn="base">
                        <a:lnSpc>
                          <a:spcPct val="115000"/>
                        </a:lnSpc>
                        <a:spcAft>
                          <a:spcPts val="0"/>
                        </a:spcAft>
                      </a:pPr>
                      <a:r>
                        <a:rPr lang="uk-UA" sz="1300" i="1">
                          <a:effectLst/>
                          <a:latin typeface="+mn-lt"/>
                          <a:ea typeface="Times New Roman" panose="02020603050405020304" pitchFamily="18" charset="0"/>
                          <a:cs typeface="Times New Roman" panose="02020603050405020304" pitchFamily="18" charset="0"/>
                        </a:rPr>
                        <a:t>(сума рядків 7+8+9)</a:t>
                      </a:r>
                      <a:endParaRPr lang="ru-RU"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300" b="1" dirty="0">
                          <a:effectLst/>
                          <a:latin typeface="+mn-lt"/>
                          <a:ea typeface="Times New Roman" panose="02020603050405020304" pitchFamily="18" charset="0"/>
                          <a:cs typeface="Times New Roman" panose="02020603050405020304" pitchFamily="18" charset="0"/>
                        </a:rPr>
                        <a:t>2</a:t>
                      </a:r>
                      <a:r>
                        <a:rPr lang="en-US" sz="1300" b="1" dirty="0">
                          <a:effectLst/>
                          <a:latin typeface="+mn-lt"/>
                          <a:ea typeface="Times New Roman" panose="02020603050405020304" pitchFamily="18" charset="0"/>
                          <a:cs typeface="Times New Roman" panose="02020603050405020304" pitchFamily="18" charset="0"/>
                        </a:rPr>
                        <a:t>’</a:t>
                      </a:r>
                      <a:r>
                        <a:rPr lang="uk-UA" sz="1300" b="1" dirty="0">
                          <a:effectLst/>
                          <a:latin typeface="+mn-lt"/>
                          <a:ea typeface="Times New Roman" panose="02020603050405020304" pitchFamily="18" charset="0"/>
                          <a:cs typeface="Times New Roman" panose="02020603050405020304" pitchFamily="18" charset="0"/>
                        </a:rPr>
                        <a:t>646,4 грн.  </a:t>
                      </a: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uk-UA" sz="1300" b="1" dirty="0">
                          <a:effectLst/>
                          <a:latin typeface="+mn-lt"/>
                          <a:ea typeface="Times New Roman" panose="02020603050405020304" pitchFamily="18" charset="0"/>
                          <a:cs typeface="Times New Roman" panose="02020603050405020304" pitchFamily="18" charset="0"/>
                        </a:rPr>
                        <a:t>2</a:t>
                      </a:r>
                      <a:r>
                        <a:rPr lang="en-US" sz="1300" b="1" dirty="0">
                          <a:effectLst/>
                          <a:latin typeface="+mn-lt"/>
                          <a:ea typeface="Times New Roman" panose="02020603050405020304" pitchFamily="18" charset="0"/>
                          <a:cs typeface="Times New Roman" panose="02020603050405020304" pitchFamily="18" charset="0"/>
                        </a:rPr>
                        <a:t>’</a:t>
                      </a:r>
                      <a:r>
                        <a:rPr lang="uk-UA" sz="1300" b="1" dirty="0">
                          <a:effectLst/>
                          <a:latin typeface="+mn-lt"/>
                          <a:ea typeface="Times New Roman" panose="02020603050405020304" pitchFamily="18" charset="0"/>
                          <a:cs typeface="Times New Roman" panose="02020603050405020304" pitchFamily="18" charset="0"/>
                        </a:rPr>
                        <a:t>502,7 грн.</a:t>
                      </a: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uk-UA" sz="1300" b="1" dirty="0">
                          <a:effectLst/>
                          <a:latin typeface="+mn-lt"/>
                          <a:ea typeface="Times New Roman" panose="02020603050405020304" pitchFamily="18" charset="0"/>
                          <a:cs typeface="Times New Roman" panose="02020603050405020304" pitchFamily="18" charset="0"/>
                        </a:rPr>
                        <a:t>12</a:t>
                      </a:r>
                      <a:r>
                        <a:rPr lang="en-US" sz="1300" b="1" dirty="0">
                          <a:effectLst/>
                          <a:latin typeface="+mn-lt"/>
                          <a:ea typeface="Times New Roman" panose="02020603050405020304" pitchFamily="18" charset="0"/>
                          <a:cs typeface="Times New Roman" panose="02020603050405020304" pitchFamily="18" charset="0"/>
                        </a:rPr>
                        <a:t>’</a:t>
                      </a:r>
                      <a:r>
                        <a:rPr lang="uk-UA" sz="1300" b="1" dirty="0">
                          <a:effectLst/>
                          <a:latin typeface="+mn-lt"/>
                          <a:ea typeface="Times New Roman" panose="02020603050405020304" pitchFamily="18" charset="0"/>
                          <a:cs typeface="Times New Roman" panose="02020603050405020304" pitchFamily="18" charset="0"/>
                        </a:rPr>
                        <a:t>657,2 грн.</a:t>
                      </a: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500">
                          <a:effectLst/>
                        </a:rPr>
                        <a:t> </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03607777"/>
                  </a:ext>
                </a:extLst>
              </a:tr>
              <a:tr h="458724">
                <a:tc>
                  <a:txBody>
                    <a:bodyPr/>
                    <a:lstStyle/>
                    <a:p>
                      <a:pPr algn="just" fontAlgn="base">
                        <a:lnSpc>
                          <a:spcPct val="115000"/>
                        </a:lnSpc>
                        <a:spcAft>
                          <a:spcPts val="0"/>
                        </a:spcAft>
                      </a:pPr>
                      <a:r>
                        <a:rPr lang="uk-UA" sz="13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a:lnSpc>
                          <a:spcPct val="115000"/>
                        </a:lnSpc>
                        <a:spcAft>
                          <a:spcPts val="0"/>
                        </a:spcAft>
                      </a:pPr>
                      <a:r>
                        <a:rPr lang="uk-UA" sz="1300" dirty="0">
                          <a:effectLst/>
                          <a:latin typeface="+mn-lt"/>
                          <a:ea typeface="Times New Roman" panose="02020603050405020304" pitchFamily="18" charset="0"/>
                          <a:cs typeface="Times New Roman" panose="02020603050405020304" pitchFamily="18" charset="0"/>
                        </a:rPr>
                        <a:t>Кількість суб’єктів господарювання, що повинні виконати вимоги регулювання, одиниць.</a:t>
                      </a: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uk-UA" sz="1300">
                          <a:effectLst/>
                          <a:latin typeface="+mn-lt"/>
                          <a:ea typeface="Times New Roman" panose="02020603050405020304" pitchFamily="18" charset="0"/>
                          <a:cs typeface="Times New Roman" panose="02020603050405020304" pitchFamily="18" charset="0"/>
                        </a:rPr>
                        <a:t> 28000 суб.</a:t>
                      </a:r>
                      <a:endParaRPr lang="ru-RU"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uk-UA" sz="1300" dirty="0">
                          <a:effectLst/>
                          <a:latin typeface="+mn-lt"/>
                          <a:ea typeface="Times New Roman" panose="02020603050405020304" pitchFamily="18"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uk-UA" sz="1300" dirty="0">
                          <a:effectLst/>
                          <a:latin typeface="+mn-lt"/>
                          <a:ea typeface="Times New Roman" panose="02020603050405020304" pitchFamily="18" charset="0"/>
                          <a:cs typeface="Times New Roman" panose="02020603050405020304" pitchFamily="18" charset="0"/>
                        </a:rPr>
                        <a:t>28000 </a:t>
                      </a:r>
                      <a:r>
                        <a:rPr lang="uk-UA" sz="1300" dirty="0" err="1">
                          <a:effectLst/>
                          <a:latin typeface="+mn-lt"/>
                          <a:ea typeface="Times New Roman" panose="02020603050405020304" pitchFamily="18" charset="0"/>
                          <a:cs typeface="Times New Roman" panose="02020603050405020304" pitchFamily="18" charset="0"/>
                        </a:rPr>
                        <a:t>суб</a:t>
                      </a:r>
                      <a:r>
                        <a:rPr lang="uk-UA" sz="1300" dirty="0">
                          <a:effectLst/>
                          <a:latin typeface="+mn-lt"/>
                          <a:ea typeface="Times New Roman" panose="02020603050405020304" pitchFamily="18" charset="0"/>
                          <a:cs typeface="Times New Roman" panose="02020603050405020304" pitchFamily="18" charset="0"/>
                        </a:rPr>
                        <a:t>.</a:t>
                      </a: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500">
                          <a:effectLst/>
                        </a:rPr>
                        <a:t> </a:t>
                      </a:r>
                      <a:endParaRPr lang="ru-RU"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88126033"/>
                  </a:ext>
                </a:extLst>
              </a:tr>
              <a:tr h="447839">
                <a:tc>
                  <a:txBody>
                    <a:bodyPr/>
                    <a:lstStyle/>
                    <a:p>
                      <a:pPr algn="just" fontAlgn="base">
                        <a:lnSpc>
                          <a:spcPct val="115000"/>
                        </a:lnSpc>
                        <a:spcAft>
                          <a:spcPts val="0"/>
                        </a:spcAft>
                      </a:pPr>
                      <a:r>
                        <a:rPr lang="uk-UA" sz="13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a:lnSpc>
                          <a:spcPct val="115000"/>
                        </a:lnSpc>
                        <a:spcAft>
                          <a:spcPts val="0"/>
                        </a:spcAft>
                      </a:pPr>
                      <a:r>
                        <a:rPr lang="uk-UA" sz="1300" b="1">
                          <a:effectLst/>
                          <a:latin typeface="+mn-lt"/>
                          <a:ea typeface="Times New Roman" panose="02020603050405020304" pitchFamily="18" charset="0"/>
                          <a:cs typeface="Times New Roman" panose="02020603050405020304" pitchFamily="18" charset="0"/>
                        </a:rPr>
                        <a:t>Сумарно</a:t>
                      </a:r>
                      <a:endParaRPr lang="ru-RU" sz="1100">
                        <a:effectLst/>
                        <a:latin typeface="+mn-lt"/>
                        <a:ea typeface="Calibri" panose="020F0502020204030204" pitchFamily="34" charset="0"/>
                        <a:cs typeface="Times New Roman" panose="02020603050405020304" pitchFamily="18" charset="0"/>
                      </a:endParaRPr>
                    </a:p>
                    <a:p>
                      <a:pPr algn="just" fontAlgn="base">
                        <a:lnSpc>
                          <a:spcPct val="115000"/>
                        </a:lnSpc>
                        <a:spcAft>
                          <a:spcPts val="0"/>
                        </a:spcAft>
                      </a:pPr>
                      <a:r>
                        <a:rPr lang="uk-UA" sz="1300">
                          <a:effectLst/>
                          <a:latin typeface="+mn-lt"/>
                          <a:ea typeface="Times New Roman" panose="02020603050405020304" pitchFamily="18" charset="0"/>
                          <a:cs typeface="Times New Roman" panose="02020603050405020304" pitchFamily="18" charset="0"/>
                        </a:rPr>
                        <a:t> </a:t>
                      </a:r>
                      <a:endParaRPr lang="ru-RU"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uk-UA" sz="1300" b="1" dirty="0">
                          <a:effectLst/>
                          <a:latin typeface="+mn-lt"/>
                          <a:ea typeface="Times New Roman" panose="02020603050405020304" pitchFamily="18" charset="0"/>
                          <a:cs typeface="Times New Roman" panose="02020603050405020304" pitchFamily="18" charset="0"/>
                        </a:rPr>
                        <a:t> 74</a:t>
                      </a:r>
                      <a:r>
                        <a:rPr lang="en-US" sz="1300" b="1" dirty="0">
                          <a:effectLst/>
                          <a:latin typeface="+mn-lt"/>
                          <a:ea typeface="Times New Roman" panose="02020603050405020304" pitchFamily="18" charset="0"/>
                          <a:cs typeface="Times New Roman" panose="02020603050405020304" pitchFamily="18" charset="0"/>
                        </a:rPr>
                        <a:t>’</a:t>
                      </a:r>
                      <a:r>
                        <a:rPr lang="uk-UA" sz="1300" b="1" dirty="0">
                          <a:effectLst/>
                          <a:latin typeface="+mn-lt"/>
                          <a:ea typeface="Times New Roman" panose="02020603050405020304" pitchFamily="18" charset="0"/>
                          <a:cs typeface="Times New Roman" panose="02020603050405020304" pitchFamily="18" charset="0"/>
                        </a:rPr>
                        <a:t>099,2 </a:t>
                      </a:r>
                      <a:r>
                        <a:rPr lang="uk-UA" sz="1300" b="1" dirty="0" err="1">
                          <a:effectLst/>
                          <a:latin typeface="+mn-lt"/>
                          <a:ea typeface="Times New Roman" panose="02020603050405020304" pitchFamily="18" charset="0"/>
                          <a:cs typeface="Times New Roman" panose="02020603050405020304" pitchFamily="18" charset="0"/>
                        </a:rPr>
                        <a:t>тис.грн</a:t>
                      </a:r>
                      <a:r>
                        <a:rPr lang="uk-UA" sz="1300" b="1" dirty="0">
                          <a:effectLst/>
                          <a:latin typeface="+mn-lt"/>
                          <a:ea typeface="Times New Roman" panose="02020603050405020304" pitchFamily="18"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uk-UA" sz="1300" b="1" dirty="0">
                          <a:effectLst/>
                          <a:latin typeface="+mn-lt"/>
                          <a:ea typeface="Times New Roman" panose="02020603050405020304" pitchFamily="18" charset="0"/>
                          <a:cs typeface="Times New Roman" panose="02020603050405020304" pitchFamily="18" charset="0"/>
                        </a:rPr>
                        <a:t>70</a:t>
                      </a:r>
                      <a:r>
                        <a:rPr lang="en-US" sz="1300" b="1" dirty="0">
                          <a:effectLst/>
                          <a:latin typeface="+mn-lt"/>
                          <a:ea typeface="Times New Roman" panose="02020603050405020304" pitchFamily="18" charset="0"/>
                          <a:cs typeface="Times New Roman" panose="02020603050405020304" pitchFamily="18" charset="0"/>
                        </a:rPr>
                        <a:t>’</a:t>
                      </a:r>
                      <a:r>
                        <a:rPr lang="uk-UA" sz="1300" b="1" dirty="0">
                          <a:effectLst/>
                          <a:latin typeface="+mn-lt"/>
                          <a:ea typeface="Times New Roman" panose="02020603050405020304" pitchFamily="18" charset="0"/>
                          <a:cs typeface="Times New Roman" panose="02020603050405020304" pitchFamily="18" charset="0"/>
                        </a:rPr>
                        <a:t>075,6 </a:t>
                      </a:r>
                      <a:r>
                        <a:rPr lang="uk-UA" sz="1300" b="1" dirty="0" err="1">
                          <a:effectLst/>
                          <a:latin typeface="+mn-lt"/>
                          <a:ea typeface="Times New Roman" panose="02020603050405020304" pitchFamily="18" charset="0"/>
                          <a:cs typeface="Times New Roman" panose="02020603050405020304" pitchFamily="18" charset="0"/>
                        </a:rPr>
                        <a:t>тис.грн</a:t>
                      </a:r>
                      <a:r>
                        <a:rPr lang="uk-UA" sz="1300" b="1" dirty="0">
                          <a:effectLst/>
                          <a:latin typeface="+mn-lt"/>
                          <a:ea typeface="Times New Roman" panose="02020603050405020304" pitchFamily="18" charset="0"/>
                          <a:cs typeface="Times New Roman" panose="02020603050405020304" pitchFamily="18" charset="0"/>
                        </a:rPr>
                        <a:t>.</a:t>
                      </a: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15000"/>
                        </a:lnSpc>
                        <a:spcAft>
                          <a:spcPts val="0"/>
                        </a:spcAft>
                      </a:pPr>
                      <a:r>
                        <a:rPr lang="uk-UA" sz="1300" b="1" dirty="0">
                          <a:effectLst/>
                          <a:latin typeface="+mn-lt"/>
                          <a:ea typeface="Times New Roman" panose="02020603050405020304" pitchFamily="18" charset="0"/>
                          <a:cs typeface="Times New Roman" panose="02020603050405020304" pitchFamily="18" charset="0"/>
                        </a:rPr>
                        <a:t> 354</a:t>
                      </a:r>
                      <a:r>
                        <a:rPr lang="en-US" sz="1300" b="1" dirty="0">
                          <a:effectLst/>
                          <a:latin typeface="+mn-lt"/>
                          <a:ea typeface="Times New Roman" panose="02020603050405020304" pitchFamily="18" charset="0"/>
                          <a:cs typeface="Times New Roman" panose="02020603050405020304" pitchFamily="18" charset="0"/>
                        </a:rPr>
                        <a:t>’</a:t>
                      </a:r>
                      <a:r>
                        <a:rPr lang="uk-UA" sz="1300" b="1" dirty="0">
                          <a:effectLst/>
                          <a:latin typeface="+mn-lt"/>
                          <a:ea typeface="Times New Roman" panose="02020603050405020304" pitchFamily="18" charset="0"/>
                          <a:cs typeface="Times New Roman" panose="02020603050405020304" pitchFamily="18" charset="0"/>
                        </a:rPr>
                        <a:t>401,6 </a:t>
                      </a:r>
                      <a:r>
                        <a:rPr lang="uk-UA" sz="1300" b="1" dirty="0" err="1">
                          <a:effectLst/>
                          <a:latin typeface="+mn-lt"/>
                          <a:ea typeface="Times New Roman" panose="02020603050405020304" pitchFamily="18" charset="0"/>
                          <a:cs typeface="Times New Roman" panose="02020603050405020304" pitchFamily="18" charset="0"/>
                        </a:rPr>
                        <a:t>тис.грн</a:t>
                      </a:r>
                      <a:r>
                        <a:rPr lang="uk-UA" sz="1300" dirty="0">
                          <a:effectLst/>
                          <a:latin typeface="+mn-lt"/>
                          <a:ea typeface="Times New Roman" panose="02020603050405020304" pitchFamily="18" charset="0"/>
                          <a:cs typeface="Times New Roman" panose="02020603050405020304" pitchFamily="18" charset="0"/>
                        </a:rPr>
                        <a:t>.    </a:t>
                      </a: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ru-RU" sz="500" dirty="0">
                          <a:effectLst/>
                        </a:rPr>
                        <a:t> </a:t>
                      </a:r>
                      <a:endParaRPr lang="ru-RU" sz="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50662245"/>
                  </a:ext>
                </a:extLst>
              </a:tr>
            </a:tbl>
          </a:graphicData>
        </a:graphic>
      </p:graphicFrame>
      <p:sp>
        <p:nvSpPr>
          <p:cNvPr id="3" name="Rectangle 1"/>
          <p:cNvSpPr>
            <a:spLocks noChangeArrowheads="1"/>
          </p:cNvSpPr>
          <p:nvPr/>
        </p:nvSpPr>
        <p:spPr bwMode="auto">
          <a:xfrm>
            <a:off x="362677" y="1143000"/>
            <a:ext cx="85278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uk-UA" altLang="ru-RU"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Розрахунок витрат суб’єктів малого підприємництва на виконання вимог регулювання</a:t>
            </a:r>
            <a:r>
              <a:rPr kumimoji="0" lang="en-US" altLang="ru-RU"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(2/2)</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4726395"/>
      </p:ext>
    </p:extLst>
  </p:cSld>
  <p:clrMapOvr>
    <a:masterClrMapping/>
  </p:clrMapOvr>
  <p:transition spd="slow">
    <p:cover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75</a:t>
            </a:fld>
            <a:endParaRPr lang="en-US"/>
          </a:p>
        </p:txBody>
      </p:sp>
      <p:sp>
        <p:nvSpPr>
          <p:cNvPr id="4" name="Прямоугольник 3"/>
          <p:cNvSpPr/>
          <p:nvPr/>
        </p:nvSpPr>
        <p:spPr>
          <a:xfrm>
            <a:off x="228600" y="1213813"/>
            <a:ext cx="8763000" cy="5324535"/>
          </a:xfrm>
          <a:prstGeom prst="rect">
            <a:avLst/>
          </a:prstGeom>
        </p:spPr>
        <p:txBody>
          <a:bodyPr wrap="square">
            <a:spAutoFit/>
          </a:bodyPr>
          <a:lstStyle/>
          <a:p>
            <a:pPr marL="342900" lvl="0" indent="-342900" algn="just" fontAlgn="base">
              <a:spcAft>
                <a:spcPts val="0"/>
              </a:spcAft>
              <a:buFont typeface="+mj-lt"/>
              <a:buAutoNum type="arabicPeriod"/>
            </a:pPr>
            <a:r>
              <a:rPr lang="uk-UA" sz="2000" b="1" dirty="0">
                <a:ea typeface="Times New Roman" panose="02020603050405020304" pitchFamily="18" charset="0"/>
                <a:cs typeface="Times New Roman" panose="02020603050405020304" pitchFamily="18" charset="0"/>
              </a:rPr>
              <a:t>Припущено</a:t>
            </a:r>
            <a:r>
              <a:rPr lang="uk-UA" sz="2000" dirty="0">
                <a:ea typeface="Times New Roman" panose="02020603050405020304" pitchFamily="18" charset="0"/>
                <a:cs typeface="Times New Roman" panose="02020603050405020304" pitchFamily="18" charset="0"/>
              </a:rPr>
              <a:t>,  що кількість суб’єктів  малого бізнесу, що повинні виконати вимоги регулювання у перший рік (стартовий рік впровадження регулювання), та наступний   28’000. За основу взяті дані Державної фіскальної служби щодо суб’єктів, які     отримали ліцензії на  роздрібну торгівлю пивом  станом на 01.04.2016 року (не враховувались суб’єкти, які мають ліцензії на виробництво та опт).</a:t>
            </a:r>
            <a:endParaRPr lang="ru-RU" sz="2000" dirty="0">
              <a:ea typeface="Calibri" panose="020F0502020204030204" pitchFamily="34" charset="0"/>
              <a:cs typeface="Times New Roman" panose="02020603050405020304" pitchFamily="18" charset="0"/>
            </a:endParaRPr>
          </a:p>
          <a:p>
            <a:pPr marL="342900" lvl="0" indent="-342900" algn="just" fontAlgn="base">
              <a:spcAft>
                <a:spcPts val="0"/>
              </a:spcAft>
              <a:buFont typeface="+mj-lt"/>
              <a:buAutoNum type="arabicPeriod"/>
            </a:pPr>
            <a:r>
              <a:rPr lang="uk-UA" sz="2000" b="1" dirty="0">
                <a:ea typeface="Times New Roman" panose="02020603050405020304" pitchFamily="18" charset="0"/>
                <a:cs typeface="Times New Roman" panose="02020603050405020304" pitchFamily="18" charset="0"/>
              </a:rPr>
              <a:t>Первинна</a:t>
            </a:r>
            <a:r>
              <a:rPr lang="uk-UA" sz="2000" dirty="0">
                <a:ea typeface="Times New Roman" panose="02020603050405020304" pitchFamily="18" charset="0"/>
                <a:cs typeface="Times New Roman" panose="02020603050405020304" pitchFamily="18" charset="0"/>
              </a:rPr>
              <a:t> інформація про вимоги регулювання може бути отримана за результатами пошуку   на офіційному веб-сайті Верховної Ради України (http://rada.gov.ua/). Інформація про розмір часу, який витрачається суб’єктами на отримання зазначеної інформації, одержана за результатами проведених консультацій.</a:t>
            </a:r>
            <a:endParaRPr lang="ru-RU" sz="2000" dirty="0">
              <a:ea typeface="Calibri" panose="020F0502020204030204" pitchFamily="34" charset="0"/>
              <a:cs typeface="Times New Roman" panose="02020603050405020304" pitchFamily="18" charset="0"/>
            </a:endParaRPr>
          </a:p>
          <a:p>
            <a:pPr marL="342900" lvl="0" indent="-342900" algn="just" fontAlgn="base">
              <a:spcAft>
                <a:spcPts val="0"/>
              </a:spcAft>
              <a:buFont typeface="+mj-lt"/>
              <a:buAutoNum type="arabicPeriod"/>
            </a:pPr>
            <a:r>
              <a:rPr lang="uk-UA" sz="2000" b="1" dirty="0">
                <a:ea typeface="Times New Roman" panose="02020603050405020304" pitchFamily="18" charset="0"/>
                <a:cs typeface="Times New Roman" panose="02020603050405020304" pitchFamily="18" charset="0"/>
              </a:rPr>
              <a:t>У розрахунку </a:t>
            </a:r>
            <a:r>
              <a:rPr lang="uk-UA" sz="2000" dirty="0">
                <a:ea typeface="Times New Roman" panose="02020603050405020304" pitchFamily="18" charset="0"/>
                <a:cs typeface="Times New Roman" panose="02020603050405020304" pitchFamily="18" charset="0"/>
              </a:rPr>
              <a:t>вартості 1 години роботи використано розмір  мінімальної заробітної плати за 2016 рік (1450,00 грн.), а також почасової - 8,69грн. Джерело отримання інформації:  </a:t>
            </a:r>
            <a:r>
              <a:rPr lang="uk-UA" sz="1900" i="1" spc="-30" dirty="0">
                <a:ea typeface="Times New Roman" panose="02020603050405020304" pitchFamily="18" charset="0"/>
                <a:cs typeface="Times New Roman" panose="02020603050405020304" pitchFamily="18" charset="0"/>
              </a:rPr>
              <a:t>Закон України про Державний бюджет 2016</a:t>
            </a:r>
            <a:r>
              <a:rPr lang="uk-UA" sz="1900" dirty="0">
                <a:ea typeface="Times New Roman" panose="02020603050405020304" pitchFamily="18" charset="0"/>
                <a:cs typeface="Times New Roman" panose="02020603050405020304" pitchFamily="18" charset="0"/>
              </a:rPr>
              <a:t>.</a:t>
            </a:r>
            <a:endParaRPr lang="ru-RU" sz="1900" dirty="0">
              <a:ea typeface="Calibri" panose="020F0502020204030204" pitchFamily="34" charset="0"/>
              <a:cs typeface="Times New Roman" panose="02020603050405020304" pitchFamily="18" charset="0"/>
            </a:endParaRPr>
          </a:p>
          <a:p>
            <a:pPr marL="342900" lvl="0" indent="-342900" algn="just" fontAlgn="base">
              <a:spcAft>
                <a:spcPts val="0"/>
              </a:spcAft>
              <a:buFont typeface="+mj-lt"/>
              <a:buAutoNum type="arabicPeriod"/>
            </a:pPr>
            <a:r>
              <a:rPr lang="uk-UA" sz="2000" b="1" dirty="0">
                <a:ea typeface="Times New Roman" panose="02020603050405020304" pitchFamily="18" charset="0"/>
                <a:cs typeface="Times New Roman" panose="02020603050405020304" pitchFamily="18" charset="0"/>
              </a:rPr>
              <a:t>Інформація</a:t>
            </a:r>
            <a:r>
              <a:rPr lang="uk-UA" sz="2000" dirty="0">
                <a:ea typeface="Times New Roman" panose="02020603050405020304" pitchFamily="18" charset="0"/>
                <a:cs typeface="Times New Roman" panose="02020603050405020304" pitchFamily="18" charset="0"/>
              </a:rPr>
              <a:t> про розмір часу, який витрачається суб’єктами на виконання процедури є оціночною, та отримана за результатами проведених консультацій.</a:t>
            </a:r>
            <a:endParaRPr lang="ru-RU"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1048990"/>
      </p:ext>
    </p:extLst>
  </p:cSld>
  <p:clrMapOvr>
    <a:masterClrMapping/>
  </p:clrMapOvr>
  <p:transition spd="slow">
    <p:cover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76</a:t>
            </a:fld>
            <a:endParaRPr lang="en-US"/>
          </a:p>
        </p:txBody>
      </p:sp>
      <p:graphicFrame>
        <p:nvGraphicFramePr>
          <p:cNvPr id="2" name="Таблица 1"/>
          <p:cNvGraphicFramePr>
            <a:graphicFrameLocks noGrp="1"/>
          </p:cNvGraphicFramePr>
          <p:nvPr>
            <p:extLst>
              <p:ext uri="{D42A27DB-BD31-4B8C-83A1-F6EECF244321}">
                <p14:modId xmlns:p14="http://schemas.microsoft.com/office/powerpoint/2010/main" val="1805534680"/>
              </p:ext>
            </p:extLst>
          </p:nvPr>
        </p:nvGraphicFramePr>
        <p:xfrm>
          <a:off x="237067" y="1742420"/>
          <a:ext cx="8754532" cy="4925942"/>
        </p:xfrm>
        <a:graphic>
          <a:graphicData uri="http://schemas.openxmlformats.org/drawingml/2006/table">
            <a:tbl>
              <a:tblPr firstRow="1" firstCol="1" bandRow="1">
                <a:tableStyleId>{5C22544A-7EE6-4342-B048-85BDC9FD1C3A}</a:tableStyleId>
              </a:tblPr>
              <a:tblGrid>
                <a:gridCol w="477959">
                  <a:extLst>
                    <a:ext uri="{9D8B030D-6E8A-4147-A177-3AD203B41FA5}">
                      <a16:colId xmlns:a16="http://schemas.microsoft.com/office/drawing/2014/main" val="3518113721"/>
                    </a:ext>
                  </a:extLst>
                </a:gridCol>
                <a:gridCol w="4388455">
                  <a:extLst>
                    <a:ext uri="{9D8B030D-6E8A-4147-A177-3AD203B41FA5}">
                      <a16:colId xmlns:a16="http://schemas.microsoft.com/office/drawing/2014/main" val="371457091"/>
                    </a:ext>
                  </a:extLst>
                </a:gridCol>
                <a:gridCol w="1944059">
                  <a:extLst>
                    <a:ext uri="{9D8B030D-6E8A-4147-A177-3AD203B41FA5}">
                      <a16:colId xmlns:a16="http://schemas.microsoft.com/office/drawing/2014/main" val="1051159009"/>
                    </a:ext>
                  </a:extLst>
                </a:gridCol>
                <a:gridCol w="1944059">
                  <a:extLst>
                    <a:ext uri="{9D8B030D-6E8A-4147-A177-3AD203B41FA5}">
                      <a16:colId xmlns:a16="http://schemas.microsoft.com/office/drawing/2014/main" val="1295863794"/>
                    </a:ext>
                  </a:extLst>
                </a:gridCol>
              </a:tblGrid>
              <a:tr h="523393">
                <a:tc>
                  <a:txBody>
                    <a:bodyPr/>
                    <a:lstStyle/>
                    <a:p>
                      <a:pPr algn="ctr" fontAlgn="base">
                        <a:lnSpc>
                          <a:spcPct val="115000"/>
                        </a:lnSpc>
                        <a:spcAft>
                          <a:spcPts val="0"/>
                        </a:spcAft>
                      </a:pPr>
                      <a:r>
                        <a:rPr lang="uk-UA" sz="1400">
                          <a:effectLst/>
                        </a:rPr>
                        <a:t>№ з/п</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ctr" fontAlgn="base">
                        <a:lnSpc>
                          <a:spcPct val="115000"/>
                        </a:lnSpc>
                        <a:spcAft>
                          <a:spcPts val="0"/>
                        </a:spcAft>
                      </a:pPr>
                      <a:r>
                        <a:rPr lang="uk-UA" sz="1400">
                          <a:effectLst/>
                        </a:rPr>
                        <a:t>Показник</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ctr" fontAlgn="base">
                        <a:lnSpc>
                          <a:spcPct val="115000"/>
                        </a:lnSpc>
                        <a:spcAft>
                          <a:spcPts val="0"/>
                        </a:spcAft>
                      </a:pPr>
                      <a:r>
                        <a:rPr lang="uk-UA" sz="1400" dirty="0">
                          <a:effectLst/>
                        </a:rPr>
                        <a:t>Перший рік регулювання (стартовий)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ctr" fontAlgn="base">
                        <a:lnSpc>
                          <a:spcPct val="115000"/>
                        </a:lnSpc>
                        <a:spcAft>
                          <a:spcPts val="0"/>
                        </a:spcAft>
                      </a:pPr>
                      <a:r>
                        <a:rPr lang="uk-UA" sz="1400">
                          <a:effectLst/>
                        </a:rPr>
                        <a:t>За п’ять років</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extLst>
                  <a:ext uri="{0D108BD9-81ED-4DB2-BD59-A6C34878D82A}">
                    <a16:rowId xmlns:a16="http://schemas.microsoft.com/office/drawing/2014/main" val="2915751279"/>
                  </a:ext>
                </a:extLst>
              </a:tr>
              <a:tr h="523393">
                <a:tc>
                  <a:txBody>
                    <a:bodyPr/>
                    <a:lstStyle/>
                    <a:p>
                      <a:pPr algn="just" fontAlgn="base">
                        <a:lnSpc>
                          <a:spcPct val="115000"/>
                        </a:lnSpc>
                        <a:spcAft>
                          <a:spcPts val="0"/>
                        </a:spcAft>
                      </a:pPr>
                      <a:r>
                        <a:rPr lang="uk-UA"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l" fontAlgn="base">
                        <a:lnSpc>
                          <a:spcPct val="115000"/>
                        </a:lnSpc>
                        <a:spcAft>
                          <a:spcPts val="0"/>
                        </a:spcAft>
                      </a:pPr>
                      <a:r>
                        <a:rPr lang="uk-UA" sz="1600" dirty="0">
                          <a:effectLst/>
                        </a:rPr>
                        <a:t>Оцінка «прямих» витрат суб’єктів малого підприємництва на виконання регулювання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ctr" fontAlgn="base">
                        <a:lnSpc>
                          <a:spcPct val="115000"/>
                        </a:lnSpc>
                        <a:spcAft>
                          <a:spcPts val="0"/>
                        </a:spcAft>
                      </a:pPr>
                      <a:r>
                        <a:rPr lang="uk-UA" sz="1600" dirty="0">
                          <a:effectLst/>
                        </a:rPr>
                        <a:t> </a:t>
                      </a:r>
                      <a:r>
                        <a:rPr lang="uk-UA" sz="1600" b="1" dirty="0">
                          <a:effectLst/>
                        </a:rPr>
                        <a:t>277</a:t>
                      </a:r>
                      <a:r>
                        <a:rPr lang="en-US" sz="1600" b="1" dirty="0">
                          <a:effectLst/>
                        </a:rPr>
                        <a:t>’</a:t>
                      </a:r>
                      <a:r>
                        <a:rPr lang="uk-UA" sz="1600" b="1" dirty="0">
                          <a:effectLst/>
                        </a:rPr>
                        <a:t>480 </a:t>
                      </a:r>
                      <a:r>
                        <a:rPr lang="uk-UA" sz="1600" dirty="0" err="1">
                          <a:effectLst/>
                        </a:rPr>
                        <a:t>тис.грн</a:t>
                      </a:r>
                      <a:r>
                        <a:rPr lang="uk-UA" sz="16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ctr" fontAlgn="base">
                        <a:lnSpc>
                          <a:spcPct val="115000"/>
                        </a:lnSpc>
                        <a:spcAft>
                          <a:spcPts val="0"/>
                        </a:spcAft>
                      </a:pPr>
                      <a:r>
                        <a:rPr lang="uk-UA" sz="1600" dirty="0">
                          <a:effectLst/>
                        </a:rPr>
                        <a:t>541</a:t>
                      </a:r>
                      <a:r>
                        <a:rPr lang="en-US" sz="1600" dirty="0">
                          <a:effectLst/>
                        </a:rPr>
                        <a:t>’</a:t>
                      </a:r>
                      <a:r>
                        <a:rPr lang="uk-UA" sz="1600" dirty="0">
                          <a:effectLst/>
                        </a:rPr>
                        <a:t>800 </a:t>
                      </a:r>
                      <a:r>
                        <a:rPr lang="uk-UA" sz="1600" dirty="0" err="1">
                          <a:effectLst/>
                        </a:rPr>
                        <a:t>тис.грн</a:t>
                      </a:r>
                      <a:r>
                        <a:rPr lang="uk-UA" sz="16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extLst>
                  <a:ext uri="{0D108BD9-81ED-4DB2-BD59-A6C34878D82A}">
                    <a16:rowId xmlns:a16="http://schemas.microsoft.com/office/drawing/2014/main" val="2595257048"/>
                  </a:ext>
                </a:extLst>
              </a:tr>
              <a:tr h="697858">
                <a:tc>
                  <a:txBody>
                    <a:bodyPr/>
                    <a:lstStyle/>
                    <a:p>
                      <a:pPr algn="just" fontAlgn="base">
                        <a:lnSpc>
                          <a:spcPct val="115000"/>
                        </a:lnSpc>
                        <a:spcAft>
                          <a:spcPts val="0"/>
                        </a:spcAft>
                      </a:pPr>
                      <a:r>
                        <a:rPr lang="uk-UA"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l" fontAlgn="base">
                        <a:lnSpc>
                          <a:spcPct val="115000"/>
                        </a:lnSpc>
                        <a:spcAft>
                          <a:spcPts val="0"/>
                        </a:spcAft>
                      </a:pPr>
                      <a:r>
                        <a:rPr lang="uk-UA" sz="1600" dirty="0">
                          <a:effectLst/>
                        </a:rPr>
                        <a:t>Оцінка вартості адміністративних процедур для суб’єктів малого підприємництва щодо виконання регулювання та звітування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ctr" fontAlgn="base">
                        <a:lnSpc>
                          <a:spcPct val="115000"/>
                        </a:lnSpc>
                        <a:spcAft>
                          <a:spcPts val="0"/>
                        </a:spcAft>
                      </a:pPr>
                      <a:r>
                        <a:rPr lang="uk-UA" sz="1600" dirty="0">
                          <a:effectLst/>
                        </a:rPr>
                        <a:t>  </a:t>
                      </a:r>
                      <a:r>
                        <a:rPr lang="uk-UA" sz="1600" b="1" dirty="0">
                          <a:effectLst/>
                        </a:rPr>
                        <a:t>74</a:t>
                      </a:r>
                      <a:r>
                        <a:rPr lang="en-US" sz="1600" b="1" dirty="0">
                          <a:effectLst/>
                        </a:rPr>
                        <a:t>’</a:t>
                      </a:r>
                      <a:r>
                        <a:rPr lang="uk-UA" sz="1600" b="1" dirty="0">
                          <a:effectLst/>
                        </a:rPr>
                        <a:t>099,2</a:t>
                      </a:r>
                      <a:r>
                        <a:rPr lang="en-US" sz="1600" b="1" dirty="0">
                          <a:effectLst/>
                        </a:rPr>
                        <a:t> </a:t>
                      </a:r>
                      <a:r>
                        <a:rPr lang="uk-UA" sz="1600" dirty="0" err="1">
                          <a:effectLst/>
                        </a:rPr>
                        <a:t>тис.грн</a:t>
                      </a:r>
                      <a:r>
                        <a:rPr lang="uk-UA" sz="16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ctr" fontAlgn="base">
                        <a:lnSpc>
                          <a:spcPct val="115000"/>
                        </a:lnSpc>
                        <a:spcAft>
                          <a:spcPts val="0"/>
                        </a:spcAft>
                      </a:pPr>
                      <a:r>
                        <a:rPr lang="uk-UA" sz="1600" dirty="0">
                          <a:effectLst/>
                        </a:rPr>
                        <a:t>354</a:t>
                      </a:r>
                      <a:r>
                        <a:rPr lang="en-US" sz="1600" dirty="0">
                          <a:effectLst/>
                        </a:rPr>
                        <a:t>’</a:t>
                      </a:r>
                      <a:r>
                        <a:rPr lang="uk-UA" sz="1600" dirty="0">
                          <a:effectLst/>
                        </a:rPr>
                        <a:t>401,6 </a:t>
                      </a:r>
                      <a:r>
                        <a:rPr lang="uk-UA" sz="1600" dirty="0" err="1">
                          <a:effectLst/>
                        </a:rPr>
                        <a:t>тис.грн</a:t>
                      </a:r>
                      <a:r>
                        <a:rPr lang="uk-UA"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extLst>
                  <a:ext uri="{0D108BD9-81ED-4DB2-BD59-A6C34878D82A}">
                    <a16:rowId xmlns:a16="http://schemas.microsoft.com/office/drawing/2014/main" val="2237202423"/>
                  </a:ext>
                </a:extLst>
              </a:tr>
              <a:tr h="697858">
                <a:tc>
                  <a:txBody>
                    <a:bodyPr/>
                    <a:lstStyle/>
                    <a:p>
                      <a:pPr algn="just" fontAlgn="base">
                        <a:lnSpc>
                          <a:spcPct val="115000"/>
                        </a:lnSpc>
                        <a:spcAft>
                          <a:spcPts val="0"/>
                        </a:spcAft>
                      </a:pPr>
                      <a:r>
                        <a:rPr lang="uk-UA" sz="1400">
                          <a:effectLst/>
                        </a:rPr>
                        <a:t>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l" fontAlgn="base">
                        <a:lnSpc>
                          <a:spcPct val="115000"/>
                        </a:lnSpc>
                        <a:spcAft>
                          <a:spcPts val="0"/>
                        </a:spcAft>
                      </a:pPr>
                      <a:r>
                        <a:rPr lang="uk-UA" sz="1600" dirty="0">
                          <a:effectLst/>
                        </a:rPr>
                        <a:t>Сумарні витрати малого підприємництва на виконання запланованого  регулювання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ctr">
                        <a:lnSpc>
                          <a:spcPct val="115000"/>
                        </a:lnSpc>
                        <a:spcAft>
                          <a:spcPts val="0"/>
                        </a:spcAft>
                      </a:pPr>
                      <a:r>
                        <a:rPr lang="uk-UA" sz="1600" b="1" dirty="0">
                          <a:effectLst/>
                        </a:rPr>
                        <a:t>351</a:t>
                      </a:r>
                      <a:r>
                        <a:rPr lang="en-US" sz="1600" b="1" dirty="0">
                          <a:effectLst/>
                        </a:rPr>
                        <a:t>’</a:t>
                      </a:r>
                      <a:r>
                        <a:rPr lang="uk-UA" sz="1600" b="1" dirty="0">
                          <a:effectLst/>
                        </a:rPr>
                        <a:t>579,2 </a:t>
                      </a:r>
                      <a:r>
                        <a:rPr lang="uk-UA" sz="1600" dirty="0" err="1">
                          <a:effectLst/>
                        </a:rPr>
                        <a:t>тис.грн</a:t>
                      </a:r>
                      <a:r>
                        <a:rPr lang="uk-UA" sz="1600" dirty="0">
                          <a:effectLst/>
                        </a:rPr>
                        <a:t>.</a:t>
                      </a:r>
                      <a:endParaRPr lang="ru-RU" sz="1600" dirty="0">
                        <a:effectLst/>
                      </a:endParaRPr>
                    </a:p>
                    <a:p>
                      <a:pPr algn="ctr">
                        <a:lnSpc>
                          <a:spcPct val="115000"/>
                        </a:lnSpc>
                        <a:spcAft>
                          <a:spcPts val="0"/>
                        </a:spcAft>
                      </a:pPr>
                      <a:r>
                        <a:rPr lang="uk-UA"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ctr">
                        <a:lnSpc>
                          <a:spcPct val="115000"/>
                        </a:lnSpc>
                        <a:spcAft>
                          <a:spcPts val="0"/>
                        </a:spcAft>
                      </a:pPr>
                      <a:r>
                        <a:rPr lang="uk-UA" sz="1600" dirty="0">
                          <a:effectLst/>
                        </a:rPr>
                        <a:t>896</a:t>
                      </a:r>
                      <a:r>
                        <a:rPr lang="en-US" sz="1600" dirty="0">
                          <a:effectLst/>
                        </a:rPr>
                        <a:t>’</a:t>
                      </a:r>
                      <a:r>
                        <a:rPr lang="uk-UA" sz="1600" dirty="0">
                          <a:effectLst/>
                        </a:rPr>
                        <a:t>201,6  </a:t>
                      </a:r>
                      <a:r>
                        <a:rPr lang="uk-UA" sz="1600" dirty="0" err="1">
                          <a:effectLst/>
                        </a:rPr>
                        <a:t>тис.грн</a:t>
                      </a:r>
                      <a:r>
                        <a:rPr lang="uk-UA" sz="16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extLst>
                  <a:ext uri="{0D108BD9-81ED-4DB2-BD59-A6C34878D82A}">
                    <a16:rowId xmlns:a16="http://schemas.microsoft.com/office/drawing/2014/main" val="1552615475"/>
                  </a:ext>
                </a:extLst>
              </a:tr>
              <a:tr h="939424">
                <a:tc>
                  <a:txBody>
                    <a:bodyPr/>
                    <a:lstStyle/>
                    <a:p>
                      <a:pPr algn="just" fontAlgn="base">
                        <a:lnSpc>
                          <a:spcPct val="115000"/>
                        </a:lnSpc>
                        <a:spcAft>
                          <a:spcPts val="0"/>
                        </a:spcAft>
                      </a:pPr>
                      <a:r>
                        <a:rPr lang="en-US" sz="1400" dirty="0">
                          <a:effectLst/>
                        </a:rPr>
                        <a:t>4</a:t>
                      </a:r>
                      <a:r>
                        <a:rPr lang="uk-UA"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l" fontAlgn="base">
                        <a:lnSpc>
                          <a:spcPct val="115000"/>
                        </a:lnSpc>
                        <a:spcAft>
                          <a:spcPts val="0"/>
                        </a:spcAft>
                      </a:pPr>
                      <a:r>
                        <a:rPr lang="uk-UA" sz="1600" i="1" dirty="0">
                          <a:effectLst/>
                        </a:rPr>
                        <a:t>Потенційні штрафні санкції, у разі порушення термінів звітності, складають 17</a:t>
                      </a:r>
                      <a:r>
                        <a:rPr lang="en-US" sz="1600" i="1" dirty="0">
                          <a:effectLst/>
                        </a:rPr>
                        <a:t>’000 </a:t>
                      </a:r>
                      <a:r>
                        <a:rPr lang="uk-UA" sz="1600" i="1" dirty="0">
                          <a:effectLst/>
                        </a:rPr>
                        <a:t>грн. </a:t>
                      </a:r>
                      <a:r>
                        <a:rPr lang="en-US" sz="1600" i="1" dirty="0">
                          <a:effectLst/>
                        </a:rPr>
                        <a:t>X</a:t>
                      </a:r>
                      <a:r>
                        <a:rPr lang="en-US" sz="1600" i="1" baseline="0" dirty="0">
                          <a:effectLst/>
                        </a:rPr>
                        <a:t> </a:t>
                      </a:r>
                      <a:r>
                        <a:rPr lang="uk-UA" sz="1600" i="1" dirty="0">
                          <a:effectLst/>
                        </a:rPr>
                        <a:t>12міс. </a:t>
                      </a:r>
                      <a:r>
                        <a:rPr lang="en-US" sz="1600" i="1" dirty="0">
                          <a:effectLst/>
                        </a:rPr>
                        <a:t>x</a:t>
                      </a:r>
                      <a:r>
                        <a:rPr lang="uk-UA" sz="1600" i="1" dirty="0">
                          <a:effectLst/>
                        </a:rPr>
                        <a:t> 28000 (кількість  суб’єктів)  </a:t>
                      </a:r>
                      <a:r>
                        <a:rPr lang="en-US" sz="1600" i="1" dirty="0">
                          <a:effectLst/>
                        </a:rPr>
                        <a:t>x</a:t>
                      </a:r>
                      <a:r>
                        <a:rPr lang="uk-UA" sz="1600" i="1" dirty="0">
                          <a:effectLst/>
                        </a:rPr>
                        <a:t> 0,8 (оцінка ризиків)</a:t>
                      </a:r>
                      <a:endParaRPr lang="ru-RU"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ctr" fontAlgn="base">
                        <a:lnSpc>
                          <a:spcPct val="115000"/>
                        </a:lnSpc>
                        <a:spcAft>
                          <a:spcPts val="0"/>
                        </a:spcAft>
                      </a:pPr>
                      <a:r>
                        <a:rPr lang="uk-UA" sz="2000" b="1" i="0" dirty="0">
                          <a:solidFill>
                            <a:srgbClr val="FF0000"/>
                          </a:solidFill>
                          <a:effectLst>
                            <a:outerShdw blurRad="38100" dist="38100" dir="2700000" algn="tl">
                              <a:srgbClr val="000000">
                                <a:alpha val="43137"/>
                              </a:srgbClr>
                            </a:outerShdw>
                          </a:effectLst>
                        </a:rPr>
                        <a:t>4</a:t>
                      </a:r>
                      <a:r>
                        <a:rPr lang="en-US" sz="2000" b="1" i="0" dirty="0">
                          <a:solidFill>
                            <a:srgbClr val="FF0000"/>
                          </a:solidFill>
                          <a:effectLst>
                            <a:outerShdw blurRad="38100" dist="38100" dir="2700000" algn="tl">
                              <a:srgbClr val="000000">
                                <a:alpha val="43137"/>
                              </a:srgbClr>
                            </a:outerShdw>
                          </a:effectLst>
                        </a:rPr>
                        <a:t>’</a:t>
                      </a:r>
                      <a:r>
                        <a:rPr lang="uk-UA" sz="2000" b="1" i="0" dirty="0">
                          <a:solidFill>
                            <a:srgbClr val="FF0000"/>
                          </a:solidFill>
                          <a:effectLst>
                            <a:outerShdw blurRad="38100" dist="38100" dir="2700000" algn="tl">
                              <a:srgbClr val="000000">
                                <a:alpha val="43137"/>
                              </a:srgbClr>
                            </a:outerShdw>
                          </a:effectLst>
                        </a:rPr>
                        <a:t>569</a:t>
                      </a:r>
                      <a:r>
                        <a:rPr lang="en-US" sz="2000" b="1" i="0" dirty="0">
                          <a:solidFill>
                            <a:srgbClr val="FF0000"/>
                          </a:solidFill>
                          <a:effectLst>
                            <a:outerShdw blurRad="38100" dist="38100" dir="2700000" algn="tl">
                              <a:srgbClr val="000000">
                                <a:alpha val="43137"/>
                              </a:srgbClr>
                            </a:outerShdw>
                          </a:effectLst>
                        </a:rPr>
                        <a:t>’</a:t>
                      </a:r>
                      <a:r>
                        <a:rPr lang="uk-UA" sz="2000" b="1" i="0" dirty="0">
                          <a:solidFill>
                            <a:srgbClr val="FF0000"/>
                          </a:solidFill>
                          <a:effectLst>
                            <a:outerShdw blurRad="38100" dist="38100" dir="2700000" algn="tl">
                              <a:srgbClr val="000000">
                                <a:alpha val="43137"/>
                              </a:srgbClr>
                            </a:outerShdw>
                          </a:effectLst>
                        </a:rPr>
                        <a:t>600  </a:t>
                      </a:r>
                      <a:r>
                        <a:rPr lang="uk-UA" sz="1600" i="1" dirty="0" err="1">
                          <a:effectLst/>
                        </a:rPr>
                        <a:t>тис.грн</a:t>
                      </a:r>
                      <a:r>
                        <a:rPr lang="uk-UA" sz="1600" i="1" dirty="0">
                          <a:effectLst/>
                        </a:rPr>
                        <a:t>.</a:t>
                      </a:r>
                      <a:endParaRPr lang="ru-RU"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ctr" fontAlgn="base">
                        <a:lnSpc>
                          <a:spcPct val="115000"/>
                        </a:lnSpc>
                        <a:spcAft>
                          <a:spcPts val="0"/>
                        </a:spcAft>
                      </a:pPr>
                      <a:r>
                        <a:rPr lang="uk-UA" sz="1600" i="1" dirty="0">
                          <a:effectLst/>
                        </a:rPr>
                        <a:t>22</a:t>
                      </a:r>
                      <a:r>
                        <a:rPr lang="en-US" sz="1600" i="1" dirty="0">
                          <a:effectLst/>
                        </a:rPr>
                        <a:t>’</a:t>
                      </a:r>
                      <a:r>
                        <a:rPr lang="uk-UA" sz="1600" i="1" dirty="0">
                          <a:effectLst/>
                        </a:rPr>
                        <a:t>848</a:t>
                      </a:r>
                      <a:r>
                        <a:rPr lang="en-US" sz="1600" i="1" dirty="0">
                          <a:effectLst/>
                        </a:rPr>
                        <a:t>’</a:t>
                      </a:r>
                      <a:r>
                        <a:rPr lang="uk-UA" sz="1600" i="1" dirty="0">
                          <a:effectLst/>
                        </a:rPr>
                        <a:t>000 </a:t>
                      </a:r>
                      <a:r>
                        <a:rPr lang="uk-UA" sz="1600" i="1" dirty="0" err="1">
                          <a:effectLst/>
                        </a:rPr>
                        <a:t>тис.грн</a:t>
                      </a:r>
                      <a:r>
                        <a:rPr lang="uk-UA" sz="1600" i="1" dirty="0">
                          <a:effectLst/>
                        </a:rPr>
                        <a:t>.</a:t>
                      </a:r>
                      <a:endParaRPr lang="ru-RU"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extLst>
                  <a:ext uri="{0D108BD9-81ED-4DB2-BD59-A6C34878D82A}">
                    <a16:rowId xmlns:a16="http://schemas.microsoft.com/office/drawing/2014/main" val="1210060229"/>
                  </a:ext>
                </a:extLst>
              </a:tr>
              <a:tr h="620642">
                <a:tc>
                  <a:txBody>
                    <a:bodyPr/>
                    <a:lstStyle/>
                    <a:p>
                      <a:pPr algn="just" fontAlgn="base">
                        <a:lnSpc>
                          <a:spcPct val="115000"/>
                        </a:lnSpc>
                        <a:spcAft>
                          <a:spcPts val="0"/>
                        </a:spcAft>
                      </a:pPr>
                      <a:r>
                        <a:rPr lang="en-US" sz="1400" dirty="0">
                          <a:effectLst/>
                        </a:rPr>
                        <a:t>5</a:t>
                      </a:r>
                      <a:r>
                        <a:rPr lang="uk-UA"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l">
                        <a:lnSpc>
                          <a:spcPct val="115000"/>
                        </a:lnSpc>
                        <a:spcAft>
                          <a:spcPts val="1000"/>
                        </a:spcAft>
                      </a:pPr>
                      <a:r>
                        <a:rPr lang="uk-UA" sz="1600" dirty="0">
                          <a:effectLst/>
                        </a:rPr>
                        <a:t>Всі сумарні витрати на виконання запланованого регулювання </a:t>
                      </a:r>
                      <a:endParaRPr lang="ru-RU" sz="1600" dirty="0">
                        <a:effectLst/>
                      </a:endParaRPr>
                    </a:p>
                    <a:p>
                      <a:pPr algn="l" fontAlgn="base">
                        <a:lnSpc>
                          <a:spcPct val="115000"/>
                        </a:lnSpc>
                        <a:spcAft>
                          <a:spcPts val="0"/>
                        </a:spcAft>
                      </a:pPr>
                      <a:r>
                        <a:rPr lang="uk-UA"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ctr" fontAlgn="base">
                        <a:lnSpc>
                          <a:spcPct val="115000"/>
                        </a:lnSpc>
                        <a:spcAft>
                          <a:spcPts val="0"/>
                        </a:spcAft>
                      </a:pPr>
                      <a:r>
                        <a:rPr lang="uk-UA" sz="2200" b="1" dirty="0">
                          <a:solidFill>
                            <a:srgbClr val="FF0000"/>
                          </a:solidFill>
                          <a:effectLst>
                            <a:outerShdw blurRad="38100" dist="38100" dir="2700000" algn="tl">
                              <a:srgbClr val="000000">
                                <a:alpha val="43137"/>
                              </a:srgbClr>
                            </a:outerShdw>
                          </a:effectLst>
                        </a:rPr>
                        <a:t>4,92 </a:t>
                      </a:r>
                      <a:r>
                        <a:rPr lang="uk-UA" sz="2200" b="1" dirty="0" err="1">
                          <a:solidFill>
                            <a:srgbClr val="FF0000"/>
                          </a:solidFill>
                          <a:effectLst>
                            <a:outerShdw blurRad="38100" dist="38100" dir="2700000" algn="tl">
                              <a:srgbClr val="000000">
                                <a:alpha val="43137"/>
                              </a:srgbClr>
                            </a:outerShdw>
                          </a:effectLst>
                        </a:rPr>
                        <a:t>млрд.грн</a:t>
                      </a:r>
                      <a:r>
                        <a:rPr lang="uk-UA" sz="2200" dirty="0">
                          <a:solidFill>
                            <a:srgbClr val="FF0000"/>
                          </a:solidFill>
                          <a:effectLst>
                            <a:outerShdw blurRad="38100" dist="38100" dir="2700000" algn="tl">
                              <a:srgbClr val="000000">
                                <a:alpha val="43137"/>
                              </a:srgbClr>
                            </a:outerShdw>
                          </a:effectLst>
                        </a:rPr>
                        <a:t>.</a:t>
                      </a:r>
                      <a:endParaRPr lang="ru-RU" sz="2200" dirty="0">
                        <a:solidFill>
                          <a:srgbClr val="FF0000"/>
                        </a:solidFill>
                        <a:effectLst>
                          <a:outerShdw blurRad="38100" dist="38100" dir="2700000" algn="tl">
                            <a:srgbClr val="000000">
                              <a:alpha val="43137"/>
                            </a:srgbClr>
                          </a:outerShdw>
                        </a:effectLst>
                      </a:endParaRPr>
                    </a:p>
                    <a:p>
                      <a:pPr algn="ctr" fontAlgn="base">
                        <a:lnSpc>
                          <a:spcPct val="115000"/>
                        </a:lnSpc>
                        <a:spcAft>
                          <a:spcPts val="0"/>
                        </a:spcAft>
                      </a:pPr>
                      <a:r>
                        <a:rPr lang="uk-UA" sz="1600" dirty="0">
                          <a:effectLst/>
                        </a:rPr>
                        <a:t>(4</a:t>
                      </a:r>
                      <a:r>
                        <a:rPr lang="en-US" sz="1600" dirty="0">
                          <a:effectLst/>
                        </a:rPr>
                        <a:t>’</a:t>
                      </a:r>
                      <a:r>
                        <a:rPr lang="uk-UA" sz="1600" dirty="0">
                          <a:effectLst/>
                        </a:rPr>
                        <a:t>921</a:t>
                      </a:r>
                      <a:r>
                        <a:rPr lang="en-US" sz="1600" dirty="0">
                          <a:effectLst/>
                        </a:rPr>
                        <a:t>’</a:t>
                      </a:r>
                      <a:r>
                        <a:rPr lang="uk-UA" sz="1600" dirty="0">
                          <a:effectLst/>
                        </a:rPr>
                        <a:t>179,2 </a:t>
                      </a:r>
                      <a:r>
                        <a:rPr lang="uk-UA" sz="1600" dirty="0" err="1">
                          <a:effectLst/>
                        </a:rPr>
                        <a:t>тис.грн</a:t>
                      </a:r>
                      <a:r>
                        <a:rPr lang="uk-UA" sz="16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tc>
                  <a:txBody>
                    <a:bodyPr/>
                    <a:lstStyle/>
                    <a:p>
                      <a:pPr algn="ctr" fontAlgn="base">
                        <a:lnSpc>
                          <a:spcPct val="115000"/>
                        </a:lnSpc>
                        <a:spcAft>
                          <a:spcPts val="0"/>
                        </a:spcAft>
                      </a:pPr>
                      <a:r>
                        <a:rPr lang="uk-UA" sz="1600" dirty="0">
                          <a:effectLst/>
                        </a:rPr>
                        <a:t>23,74 </a:t>
                      </a:r>
                      <a:r>
                        <a:rPr lang="uk-UA" sz="1600" dirty="0" err="1">
                          <a:effectLst/>
                        </a:rPr>
                        <a:t>млрд.грн</a:t>
                      </a:r>
                      <a:r>
                        <a:rPr lang="uk-UA" sz="1600" dirty="0">
                          <a:effectLst/>
                        </a:rPr>
                        <a:t>.</a:t>
                      </a:r>
                      <a:endParaRPr lang="ru-RU" sz="1600" dirty="0">
                        <a:effectLst/>
                      </a:endParaRPr>
                    </a:p>
                    <a:p>
                      <a:pPr algn="ctr" fontAlgn="base">
                        <a:lnSpc>
                          <a:spcPct val="115000"/>
                        </a:lnSpc>
                        <a:spcAft>
                          <a:spcPts val="0"/>
                        </a:spcAft>
                      </a:pPr>
                      <a:r>
                        <a:rPr lang="uk-UA" sz="1600" dirty="0">
                          <a:effectLst/>
                        </a:rPr>
                        <a:t>(23</a:t>
                      </a:r>
                      <a:r>
                        <a:rPr lang="en-US" sz="1600" dirty="0">
                          <a:effectLst/>
                        </a:rPr>
                        <a:t>’</a:t>
                      </a:r>
                      <a:r>
                        <a:rPr lang="uk-UA" sz="1600" dirty="0">
                          <a:effectLst/>
                        </a:rPr>
                        <a:t>744</a:t>
                      </a:r>
                      <a:r>
                        <a:rPr lang="en-US" sz="1600" dirty="0">
                          <a:effectLst/>
                        </a:rPr>
                        <a:t>’</a:t>
                      </a:r>
                      <a:r>
                        <a:rPr lang="uk-UA" sz="1600" dirty="0">
                          <a:effectLst/>
                        </a:rPr>
                        <a:t>201,6 </a:t>
                      </a:r>
                      <a:r>
                        <a:rPr lang="uk-UA" sz="1600" dirty="0" err="1">
                          <a:effectLst/>
                        </a:rPr>
                        <a:t>тис.грн</a:t>
                      </a:r>
                      <a:r>
                        <a:rPr lang="uk-UA" sz="16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14" marR="52514" marT="0" marB="0"/>
                </a:tc>
                <a:extLst>
                  <a:ext uri="{0D108BD9-81ED-4DB2-BD59-A6C34878D82A}">
                    <a16:rowId xmlns:a16="http://schemas.microsoft.com/office/drawing/2014/main" val="3578986192"/>
                  </a:ext>
                </a:extLst>
              </a:tr>
            </a:tbl>
          </a:graphicData>
        </a:graphic>
      </p:graphicFrame>
      <p:sp>
        <p:nvSpPr>
          <p:cNvPr id="3" name="Rectangle 1"/>
          <p:cNvSpPr>
            <a:spLocks noChangeArrowheads="1"/>
          </p:cNvSpPr>
          <p:nvPr/>
        </p:nvSpPr>
        <p:spPr bwMode="auto">
          <a:xfrm>
            <a:off x="228600" y="1219200"/>
            <a:ext cx="8839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uk-UA" altLang="ru-RU"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Розрахунок сумарних витрат суб'єктів малого підприємництва, що виникають на виконання вимог регулювання</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293134"/>
      </p:ext>
    </p:extLst>
  </p:cSld>
  <p:clrMapOvr>
    <a:masterClrMapping/>
  </p:clrMapOvr>
  <p:transition spd="slow">
    <p:cover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4400" y="5734050"/>
            <a:ext cx="609600" cy="520700"/>
          </a:xfrm>
          <a:prstGeom prst="rect">
            <a:avLst/>
          </a:prstGeom>
        </p:spPr>
        <p:txBody>
          <a:bodyPr/>
          <a:lstStyle/>
          <a:p>
            <a:fld id="{4DC4E3F9-6414-4A66-BDE7-1167DA39EB6A}" type="slidenum">
              <a:rPr lang="en-US" smtClean="0"/>
              <a:pPr/>
              <a:t>77</a:t>
            </a:fld>
            <a:endParaRPr lang="en-US"/>
          </a:p>
        </p:txBody>
      </p:sp>
      <p:sp>
        <p:nvSpPr>
          <p:cNvPr id="6" name="TextBox 5"/>
          <p:cNvSpPr txBox="1"/>
          <p:nvPr/>
        </p:nvSpPr>
        <p:spPr>
          <a:xfrm>
            <a:off x="838200" y="1408529"/>
            <a:ext cx="7543800" cy="4585871"/>
          </a:xfrm>
          <a:prstGeom prst="rect">
            <a:avLst/>
          </a:prstGeom>
          <a:noFill/>
        </p:spPr>
        <p:txBody>
          <a:bodyPr wrap="square" rtlCol="0">
            <a:spAutoFit/>
          </a:bodyPr>
          <a:lstStyle/>
          <a:p>
            <a:r>
              <a:rPr lang="uk-UA" sz="3600" i="1" dirty="0">
                <a:solidFill>
                  <a:srgbClr val="800000"/>
                </a:solidFill>
                <a:cs typeface="Arial" pitchFamily="34" charset="0"/>
              </a:rPr>
              <a:t>РИТОРИЧНЕ ЗАПИТАННЯ НА ЗАВЕРШЕННЯ:</a:t>
            </a:r>
          </a:p>
          <a:p>
            <a:endParaRPr lang="uk-UA" sz="2800" b="1" dirty="0">
              <a:solidFill>
                <a:srgbClr val="800000"/>
              </a:solidFill>
              <a:latin typeface="Arial" pitchFamily="34" charset="0"/>
              <a:cs typeface="Arial" pitchFamily="34" charset="0"/>
            </a:endParaRPr>
          </a:p>
          <a:p>
            <a:r>
              <a:rPr lang="uk-UA" sz="3200" b="1" dirty="0">
                <a:solidFill>
                  <a:srgbClr val="800000"/>
                </a:solidFill>
                <a:latin typeface="Arial" pitchFamily="34" charset="0"/>
                <a:cs typeface="Arial" pitchFamily="34" charset="0"/>
              </a:rPr>
              <a:t>Розрахунок АРВ та М-Тесту має завершувати розробку регуляторного акту чи</a:t>
            </a:r>
            <a:r>
              <a:rPr lang="en-US" sz="3200" b="1" dirty="0">
                <a:solidFill>
                  <a:srgbClr val="800000"/>
                </a:solidFill>
                <a:latin typeface="Arial" pitchFamily="34" charset="0"/>
                <a:cs typeface="Arial" pitchFamily="34" charset="0"/>
              </a:rPr>
              <a:t> </a:t>
            </a:r>
          </a:p>
          <a:p>
            <a:r>
              <a:rPr lang="uk-UA" sz="3200" b="1" dirty="0">
                <a:solidFill>
                  <a:srgbClr val="800000"/>
                </a:solidFill>
                <a:latin typeface="Arial" pitchFamily="34" charset="0"/>
                <a:cs typeface="Arial" pitchFamily="34" charset="0"/>
              </a:rPr>
              <a:t>розробка регуляторного акту має базуватись на основі такого розрахунку </a:t>
            </a:r>
            <a:r>
              <a:rPr lang="uk-UA" sz="3200" b="1" dirty="0">
                <a:solidFill>
                  <a:srgbClr val="800000"/>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cover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600" y="1905000"/>
            <a:ext cx="6934200" cy="3600986"/>
          </a:xfrm>
          <a:prstGeom prst="rect">
            <a:avLst/>
          </a:prstGeom>
          <a:noFill/>
        </p:spPr>
        <p:txBody>
          <a:bodyPr wrap="square" rtlCol="0">
            <a:spAutoFit/>
          </a:bodyPr>
          <a:lstStyle/>
          <a:p>
            <a:r>
              <a:rPr lang="ru-RU" sz="3600" b="1" dirty="0">
                <a:solidFill>
                  <a:srgbClr val="C00000"/>
                </a:solidFill>
                <a:effectLst>
                  <a:outerShdw blurRad="38100" dist="38100" dir="2700000" algn="tl">
                    <a:srgbClr val="000000">
                      <a:alpha val="43137"/>
                    </a:srgbClr>
                  </a:outerShdw>
                </a:effectLst>
                <a:latin typeface="Calibri" pitchFamily="34" charset="0"/>
              </a:rPr>
              <a:t>ДЯКУЮ ЗА УВАГУ</a:t>
            </a:r>
            <a:r>
              <a:rPr lang="es-ES" sz="3600" b="1" dirty="0">
                <a:solidFill>
                  <a:srgbClr val="C00000"/>
                </a:solidFill>
                <a:effectLst>
                  <a:outerShdw blurRad="38100" dist="38100" dir="2700000" algn="tl">
                    <a:srgbClr val="000000">
                      <a:alpha val="43137"/>
                    </a:srgbClr>
                  </a:outerShdw>
                </a:effectLst>
                <a:latin typeface="Calibri" pitchFamily="34" charset="0"/>
              </a:rPr>
              <a:t> !</a:t>
            </a:r>
            <a:endParaRPr lang="ru-RU" sz="3600" b="1" dirty="0">
              <a:solidFill>
                <a:srgbClr val="C00000"/>
              </a:solidFill>
              <a:effectLst>
                <a:outerShdw blurRad="38100" dist="38100" dir="2700000" algn="tl">
                  <a:srgbClr val="000000">
                    <a:alpha val="43137"/>
                  </a:srgbClr>
                </a:outerShdw>
              </a:effectLst>
              <a:latin typeface="Calibri" pitchFamily="34" charset="0"/>
            </a:endParaRPr>
          </a:p>
          <a:p>
            <a:endParaRPr lang="ru-RU" sz="2400" dirty="0">
              <a:latin typeface="Calibri" pitchFamily="34" charset="0"/>
            </a:endParaRPr>
          </a:p>
          <a:p>
            <a:endParaRPr lang="en-US" sz="2400" b="1" dirty="0">
              <a:latin typeface="Calibri" pitchFamily="34" charset="0"/>
            </a:endParaRPr>
          </a:p>
          <a:p>
            <a:r>
              <a:rPr lang="uk-UA" sz="2400" b="1" dirty="0">
                <a:latin typeface="Calibri" pitchFamily="34" charset="0"/>
              </a:rPr>
              <a:t>Дмитро Ляпін</a:t>
            </a:r>
          </a:p>
          <a:p>
            <a:r>
              <a:rPr lang="uk-UA" sz="2400" dirty="0" err="1">
                <a:latin typeface="Calibri" pitchFamily="34" charset="0"/>
              </a:rPr>
              <a:t>ст.науковий</a:t>
            </a:r>
            <a:r>
              <a:rPr lang="uk-UA" sz="2400" dirty="0">
                <a:latin typeface="Calibri" pitchFamily="34" charset="0"/>
              </a:rPr>
              <a:t> співробітник </a:t>
            </a:r>
            <a:endParaRPr lang="en-US" sz="2400" dirty="0">
              <a:latin typeface="Calibri" pitchFamily="34" charset="0"/>
            </a:endParaRPr>
          </a:p>
          <a:p>
            <a:r>
              <a:rPr lang="uk-UA" sz="2400" dirty="0">
                <a:latin typeface="Calibri" pitchFamily="34" charset="0"/>
              </a:rPr>
              <a:t>Національного інституту стратегічних досліджень</a:t>
            </a:r>
          </a:p>
          <a:p>
            <a:endParaRPr lang="uk-UA" sz="2400" dirty="0">
              <a:latin typeface="Calibri" pitchFamily="34" charset="0"/>
            </a:endParaRPr>
          </a:p>
          <a:p>
            <a:r>
              <a:rPr lang="uk-UA" sz="2400" dirty="0">
                <a:latin typeface="Calibri" pitchFamily="34" charset="0"/>
              </a:rPr>
              <a:t>(044) 229-5997</a:t>
            </a:r>
          </a:p>
          <a:p>
            <a:r>
              <a:rPr lang="es-ES" sz="2400" dirty="0">
                <a:latin typeface="Calibri" pitchFamily="34" charset="0"/>
              </a:rPr>
              <a:t>dmitry.</a:t>
            </a:r>
            <a:r>
              <a:rPr lang="uk-UA" sz="2400" dirty="0" err="1">
                <a:latin typeface="Calibri" pitchFamily="34" charset="0"/>
              </a:rPr>
              <a:t>lyapin</a:t>
            </a:r>
            <a:r>
              <a:rPr lang="uk-UA" sz="2400" dirty="0">
                <a:latin typeface="Calibri" pitchFamily="34" charset="0"/>
              </a:rPr>
              <a:t>@</a:t>
            </a:r>
            <a:r>
              <a:rPr lang="es-ES" sz="2400" dirty="0">
                <a:latin typeface="Calibri" pitchFamily="34" charset="0"/>
              </a:rPr>
              <a:t>gmail.com</a:t>
            </a:r>
            <a:endParaRPr lang="uk-UA" sz="2400" dirty="0">
              <a:latin typeface="Calibri" pitchFamily="34" charset="0"/>
            </a:endParaRPr>
          </a:p>
        </p:txBody>
      </p:sp>
      <p:sp>
        <p:nvSpPr>
          <p:cNvPr id="7" name="Номер слайда 6"/>
          <p:cNvSpPr>
            <a:spLocks noGrp="1"/>
          </p:cNvSpPr>
          <p:nvPr>
            <p:ph type="sldNum" sz="quarter" idx="12"/>
          </p:nvPr>
        </p:nvSpPr>
        <p:spPr>
          <a:xfrm>
            <a:off x="7010400" y="6245225"/>
            <a:ext cx="2133600" cy="476250"/>
          </a:xfrm>
          <a:prstGeom prst="rect">
            <a:avLst/>
          </a:prstGeom>
        </p:spPr>
        <p:txBody>
          <a:bodyPr/>
          <a:lstStyle/>
          <a:p>
            <a:fld id="{4DC4E3F9-6414-4A66-BDE7-1167DA39EB6A}" type="slidenum">
              <a:rPr lang="en-US" smtClean="0"/>
              <a:pPr/>
              <a:t>78</a:t>
            </a:fld>
            <a:endParaRPr lang="en-US"/>
          </a:p>
        </p:txBody>
      </p:sp>
    </p:spTree>
  </p:cSld>
  <p:clrMapOvr>
    <a:masterClrMapping/>
  </p:clrMapOvr>
  <p:transitio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5CDDB2F-0FCF-450D-9553-E14489A353E9}" type="slidenum">
              <a:rPr lang="en-US" smtClean="0"/>
              <a:pPr/>
              <a:t>8</a:t>
            </a:fld>
            <a:endParaRPr lang="en-US"/>
          </a:p>
        </p:txBody>
      </p:sp>
      <p:sp>
        <p:nvSpPr>
          <p:cNvPr id="5" name="TextBox 4"/>
          <p:cNvSpPr txBox="1"/>
          <p:nvPr/>
        </p:nvSpPr>
        <p:spPr>
          <a:xfrm>
            <a:off x="762000" y="2286000"/>
            <a:ext cx="7543800" cy="2893100"/>
          </a:xfrm>
          <a:prstGeom prst="rect">
            <a:avLst/>
          </a:prstGeom>
          <a:noFill/>
        </p:spPr>
        <p:txBody>
          <a:bodyPr wrap="square" rtlCol="0">
            <a:spAutoFit/>
          </a:bodyPr>
          <a:lstStyle/>
          <a:p>
            <a:r>
              <a:rPr lang="ru-RU" sz="3600" b="1" dirty="0">
                <a:solidFill>
                  <a:srgbClr val="002060"/>
                </a:solidFill>
                <a:effectLst>
                  <a:outerShdw blurRad="38100" dist="38100" dir="2700000" algn="tl">
                    <a:srgbClr val="000000">
                      <a:alpha val="43137"/>
                    </a:srgbClr>
                  </a:outerShdw>
                </a:effectLst>
              </a:rPr>
              <a:t>А </a:t>
            </a:r>
            <a:r>
              <a:rPr lang="ru-RU" sz="3600" b="1" dirty="0" err="1">
                <a:solidFill>
                  <a:srgbClr val="002060"/>
                </a:solidFill>
                <a:effectLst>
                  <a:outerShdw blurRad="38100" dist="38100" dir="2700000" algn="tl">
                    <a:srgbClr val="000000">
                      <a:alpha val="43137"/>
                    </a:srgbClr>
                  </a:outerShdw>
                </a:effectLst>
              </a:rPr>
              <a:t>чому</a:t>
            </a:r>
            <a:r>
              <a:rPr lang="ru-RU" sz="3600" b="1" dirty="0">
                <a:solidFill>
                  <a:srgbClr val="002060"/>
                </a:solidFill>
                <a:effectLst>
                  <a:outerShdw blurRad="38100" dist="38100" dir="2700000" algn="tl">
                    <a:srgbClr val="000000">
                      <a:alpha val="43137"/>
                    </a:srgbClr>
                  </a:outerShdw>
                </a:effectLst>
              </a:rPr>
              <a:t> </a:t>
            </a:r>
            <a:r>
              <a:rPr lang="ru-RU" sz="3600" b="1" dirty="0" err="1">
                <a:solidFill>
                  <a:srgbClr val="002060"/>
                </a:solidFill>
                <a:effectLst>
                  <a:outerShdw blurRad="38100" dist="38100" dir="2700000" algn="tl">
                    <a:srgbClr val="000000">
                      <a:alpha val="43137"/>
                    </a:srgbClr>
                  </a:outerShdw>
                </a:effectLst>
              </a:rPr>
              <a:t>Україну</a:t>
            </a:r>
            <a:r>
              <a:rPr lang="ru-RU" sz="3600" b="1" dirty="0">
                <a:solidFill>
                  <a:srgbClr val="002060"/>
                </a:solidFill>
                <a:effectLst>
                  <a:outerShdw blurRad="38100" dist="38100" dir="2700000" algn="tl">
                    <a:srgbClr val="000000">
                      <a:alpha val="43137"/>
                    </a:srgbClr>
                  </a:outerShdw>
                </a:effectLst>
              </a:rPr>
              <a:t> </a:t>
            </a:r>
            <a:r>
              <a:rPr lang="ru-RU" sz="3600" b="1" dirty="0" err="1">
                <a:solidFill>
                  <a:srgbClr val="002060"/>
                </a:solidFill>
                <a:effectLst>
                  <a:outerShdw blurRad="38100" dist="38100" dir="2700000" algn="tl">
                    <a:srgbClr val="000000">
                      <a:alpha val="43137"/>
                    </a:srgbClr>
                  </a:outerShdw>
                </a:effectLst>
              </a:rPr>
              <a:t>має</a:t>
            </a:r>
            <a:r>
              <a:rPr lang="ru-RU" sz="3600" b="1" dirty="0">
                <a:solidFill>
                  <a:srgbClr val="002060"/>
                </a:solidFill>
                <a:effectLst>
                  <a:outerShdw blurRad="38100" dist="38100" dir="2700000" algn="tl">
                    <a:srgbClr val="000000">
                      <a:alpha val="43137"/>
                    </a:srgbClr>
                  </a:outerShdw>
                </a:effectLst>
              </a:rPr>
              <a:t> </a:t>
            </a:r>
            <a:r>
              <a:rPr lang="ru-RU" sz="3600" b="1" dirty="0" err="1">
                <a:solidFill>
                  <a:srgbClr val="002060"/>
                </a:solidFill>
                <a:effectLst>
                  <a:outerShdw blurRad="38100" dist="38100" dir="2700000" algn="tl">
                    <a:srgbClr val="000000">
                      <a:alpha val="43137"/>
                    </a:srgbClr>
                  </a:outerShdw>
                </a:effectLst>
              </a:rPr>
              <a:t>турбувати</a:t>
            </a:r>
            <a:r>
              <a:rPr lang="ru-RU" sz="3600" b="1" dirty="0">
                <a:solidFill>
                  <a:srgbClr val="002060"/>
                </a:solidFill>
                <a:effectLst>
                  <a:outerShdw blurRad="38100" dist="38100" dir="2700000" algn="tl">
                    <a:srgbClr val="000000">
                      <a:alpha val="43137"/>
                    </a:srgbClr>
                  </a:outerShdw>
                </a:effectLst>
              </a:rPr>
              <a:t> </a:t>
            </a:r>
            <a:r>
              <a:rPr lang="ru-RU" sz="3600" b="1" dirty="0" err="1">
                <a:solidFill>
                  <a:srgbClr val="002060"/>
                </a:solidFill>
                <a:effectLst>
                  <a:outerShdw blurRad="38100" dist="38100" dir="2700000" algn="tl">
                    <a:srgbClr val="000000">
                      <a:alpha val="43137"/>
                    </a:srgbClr>
                  </a:outerShdw>
                </a:effectLst>
              </a:rPr>
              <a:t>малий</a:t>
            </a:r>
            <a:r>
              <a:rPr lang="ru-RU" sz="3600" b="1" dirty="0">
                <a:solidFill>
                  <a:srgbClr val="002060"/>
                </a:solidFill>
                <a:effectLst>
                  <a:outerShdw blurRad="38100" dist="38100" dir="2700000" algn="tl">
                    <a:srgbClr val="000000">
                      <a:alpha val="43137"/>
                    </a:srgbClr>
                  </a:outerShdw>
                </a:effectLst>
              </a:rPr>
              <a:t> </a:t>
            </a:r>
            <a:r>
              <a:rPr lang="ru-RU" sz="3600" b="1" dirty="0" err="1">
                <a:solidFill>
                  <a:srgbClr val="002060"/>
                </a:solidFill>
                <a:effectLst>
                  <a:outerShdw blurRad="38100" dist="38100" dir="2700000" algn="tl">
                    <a:srgbClr val="000000">
                      <a:alpha val="43137"/>
                    </a:srgbClr>
                  </a:outerShdw>
                </a:effectLst>
              </a:rPr>
              <a:t>бізнес</a:t>
            </a:r>
            <a:r>
              <a:rPr lang="ru-RU" sz="3600" b="1" dirty="0">
                <a:solidFill>
                  <a:srgbClr val="002060"/>
                </a:solidFill>
                <a:effectLst>
                  <a:outerShdw blurRad="38100" dist="38100" dir="2700000" algn="tl">
                    <a:srgbClr val="000000">
                      <a:alpha val="43137"/>
                    </a:srgbClr>
                  </a:outerShdw>
                </a:effectLst>
              </a:rPr>
              <a:t>?</a:t>
            </a:r>
          </a:p>
          <a:p>
            <a:endParaRPr lang="ru-RU" sz="3600" b="1" dirty="0">
              <a:solidFill>
                <a:schemeClr val="tx1">
                  <a:lumMod val="60000"/>
                  <a:lumOff val="40000"/>
                </a:schemeClr>
              </a:solidFill>
              <a:effectLst>
                <a:outerShdw blurRad="38100" dist="38100" dir="2700000" algn="tl">
                  <a:srgbClr val="000000">
                    <a:alpha val="43137"/>
                  </a:srgbClr>
                </a:outerShdw>
              </a:effectLst>
            </a:endParaRPr>
          </a:p>
          <a:p>
            <a:r>
              <a:rPr lang="ru-RU" sz="2800" b="1" dirty="0">
                <a:solidFill>
                  <a:srgbClr val="800000"/>
                </a:solidFill>
              </a:rPr>
              <a:t>Тому </a:t>
            </a:r>
            <a:r>
              <a:rPr lang="ru-RU" sz="2800" b="1" dirty="0" err="1">
                <a:solidFill>
                  <a:srgbClr val="800000"/>
                </a:solidFill>
              </a:rPr>
              <a:t>що</a:t>
            </a:r>
            <a:r>
              <a:rPr lang="ru-RU" sz="2800" b="1" dirty="0">
                <a:solidFill>
                  <a:srgbClr val="800000"/>
                </a:solidFill>
              </a:rPr>
              <a:t> агрегат «МСП» </a:t>
            </a:r>
            <a:r>
              <a:rPr lang="uk-UA" sz="2800" b="1" dirty="0">
                <a:solidFill>
                  <a:srgbClr val="800000"/>
                </a:solidFill>
              </a:rPr>
              <a:t>в Україні </a:t>
            </a:r>
            <a:r>
              <a:rPr lang="ru-RU" sz="2800" b="1" dirty="0">
                <a:solidFill>
                  <a:srgbClr val="800000"/>
                </a:solidFill>
              </a:rPr>
              <a:t>– є хребтом </a:t>
            </a:r>
            <a:r>
              <a:rPr lang="ru-RU" sz="2800" b="1" dirty="0" err="1">
                <a:solidFill>
                  <a:srgbClr val="800000"/>
                </a:solidFill>
              </a:rPr>
              <a:t>національної</a:t>
            </a:r>
            <a:r>
              <a:rPr lang="ru-RU" sz="2800" b="1" dirty="0">
                <a:solidFill>
                  <a:srgbClr val="800000"/>
                </a:solidFill>
              </a:rPr>
              <a:t> </a:t>
            </a:r>
            <a:r>
              <a:rPr lang="ru-RU" sz="2800" b="1" dirty="0" err="1">
                <a:solidFill>
                  <a:srgbClr val="800000"/>
                </a:solidFill>
              </a:rPr>
              <a:t>економіки</a:t>
            </a:r>
            <a:endParaRPr lang="ru-RU" sz="2800" b="1" dirty="0">
              <a:solidFill>
                <a:srgbClr val="800000"/>
              </a:solidFill>
            </a:endParaRPr>
          </a:p>
          <a:p>
            <a:endParaRPr lang="en-US" dirty="0"/>
          </a:p>
        </p:txBody>
      </p:sp>
    </p:spTree>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197114"/>
            <a:ext cx="8379706" cy="707886"/>
          </a:xfrm>
          <a:prstGeom prst="rect">
            <a:avLst/>
          </a:prstGeom>
          <a:noFill/>
        </p:spPr>
        <p:txBody>
          <a:bodyPr wrap="square" rtlCol="0">
            <a:spAutoFit/>
          </a:bodyPr>
          <a:lstStyle/>
          <a:p>
            <a:pPr algn="ctr"/>
            <a:r>
              <a:rPr lang="uk-UA" sz="2400" b="1" dirty="0"/>
              <a:t>КІЛЬКІСТЬ СУБ</a:t>
            </a:r>
            <a:r>
              <a:rPr lang="en-US" sz="2400" b="1" dirty="0"/>
              <a:t>’</a:t>
            </a:r>
            <a:r>
              <a:rPr lang="uk-UA" sz="2400" b="1" dirty="0"/>
              <a:t>ЄКТІВ ГОСПОДАРЮВАННЯ</a:t>
            </a:r>
          </a:p>
          <a:p>
            <a:pPr algn="ctr"/>
            <a:r>
              <a:rPr lang="uk-UA" sz="1600" dirty="0"/>
              <a:t>(за даними Державної служби статистики України)</a:t>
            </a:r>
            <a:endParaRPr lang="en-US" sz="1600" dirty="0"/>
          </a:p>
        </p:txBody>
      </p:sp>
      <p:graphicFrame>
        <p:nvGraphicFramePr>
          <p:cNvPr id="10" name="Диаграмма 9"/>
          <p:cNvGraphicFramePr/>
          <p:nvPr>
            <p:extLst>
              <p:ext uri="{D42A27DB-BD31-4B8C-83A1-F6EECF244321}">
                <p14:modId xmlns:p14="http://schemas.microsoft.com/office/powerpoint/2010/main" val="203373682"/>
              </p:ext>
            </p:extLst>
          </p:nvPr>
        </p:nvGraphicFramePr>
        <p:xfrm>
          <a:off x="190927" y="1905000"/>
          <a:ext cx="4343400" cy="4876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Диаграмма 10"/>
          <p:cNvGraphicFramePr/>
          <p:nvPr>
            <p:extLst>
              <p:ext uri="{D42A27DB-BD31-4B8C-83A1-F6EECF244321}">
                <p14:modId xmlns:p14="http://schemas.microsoft.com/office/powerpoint/2010/main" val="3029755052"/>
              </p:ext>
            </p:extLst>
          </p:nvPr>
        </p:nvGraphicFramePr>
        <p:xfrm>
          <a:off x="4504391" y="1828800"/>
          <a:ext cx="4639609"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3207236"/>
      </p:ext>
    </p:extLst>
  </p:cSld>
  <p:clrMapOvr>
    <a:masterClrMapping/>
  </p:clrMapOvr>
  <p:transition spd="slow">
    <p:cover dir="r"/>
  </p:transition>
</p:sld>
</file>

<file path=ppt/tags/tag1.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2_Default Design">
  <a:themeElements>
    <a:clrScheme name="2_Default Design 1">
      <a:dk1>
        <a:srgbClr val="000000"/>
      </a:dk1>
      <a:lt1>
        <a:srgbClr val="B0E2FF"/>
      </a:lt1>
      <a:dk2>
        <a:srgbClr val="1B6491"/>
      </a:dk2>
      <a:lt2>
        <a:srgbClr val="B2B2B2"/>
      </a:lt2>
      <a:accent1>
        <a:srgbClr val="1E9EE7"/>
      </a:accent1>
      <a:accent2>
        <a:srgbClr val="3173E9"/>
      </a:accent2>
      <a:accent3>
        <a:srgbClr val="D4EEFF"/>
      </a:accent3>
      <a:accent4>
        <a:srgbClr val="000000"/>
      </a:accent4>
      <a:accent5>
        <a:srgbClr val="ABCCF1"/>
      </a:accent5>
      <a:accent6>
        <a:srgbClr val="2B68D3"/>
      </a:accent6>
      <a:hlink>
        <a:srgbClr val="18699C"/>
      </a:hlink>
      <a:folHlink>
        <a:srgbClr val="144FB8"/>
      </a:folHlink>
    </a:clrScheme>
    <a:fontScheme name="2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B0E2FF"/>
        </a:lt1>
        <a:dk2>
          <a:srgbClr val="1B6491"/>
        </a:dk2>
        <a:lt2>
          <a:srgbClr val="B2B2B2"/>
        </a:lt2>
        <a:accent1>
          <a:srgbClr val="1E9EE7"/>
        </a:accent1>
        <a:accent2>
          <a:srgbClr val="3173E9"/>
        </a:accent2>
        <a:accent3>
          <a:srgbClr val="D4EEFF"/>
        </a:accent3>
        <a:accent4>
          <a:srgbClr val="000000"/>
        </a:accent4>
        <a:accent5>
          <a:srgbClr val="ABCCF1"/>
        </a:accent5>
        <a:accent6>
          <a:srgbClr val="2B68D3"/>
        </a:accent6>
        <a:hlink>
          <a:srgbClr val="18699C"/>
        </a:hlink>
        <a:folHlink>
          <a:srgbClr val="144FB8"/>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B0E2FF"/>
        </a:lt1>
        <a:dk2>
          <a:srgbClr val="1B6491"/>
        </a:dk2>
        <a:lt2>
          <a:srgbClr val="B2B2B2"/>
        </a:lt2>
        <a:accent1>
          <a:srgbClr val="0DA543"/>
        </a:accent1>
        <a:accent2>
          <a:srgbClr val="2E54B7"/>
        </a:accent2>
        <a:accent3>
          <a:srgbClr val="D4EEFF"/>
        </a:accent3>
        <a:accent4>
          <a:srgbClr val="000000"/>
        </a:accent4>
        <a:accent5>
          <a:srgbClr val="AACFB0"/>
        </a:accent5>
        <a:accent6>
          <a:srgbClr val="294BA6"/>
        </a:accent6>
        <a:hlink>
          <a:srgbClr val="636A16"/>
        </a:hlink>
        <a:folHlink>
          <a:srgbClr val="006199"/>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B0E2FF"/>
        </a:lt1>
        <a:dk2>
          <a:srgbClr val="1B6491"/>
        </a:dk2>
        <a:lt2>
          <a:srgbClr val="B2B2B2"/>
        </a:lt2>
        <a:accent1>
          <a:srgbClr val="B37500"/>
        </a:accent1>
        <a:accent2>
          <a:srgbClr val="0071B3"/>
        </a:accent2>
        <a:accent3>
          <a:srgbClr val="D4EEFF"/>
        </a:accent3>
        <a:accent4>
          <a:srgbClr val="000000"/>
        </a:accent4>
        <a:accent5>
          <a:srgbClr val="D6BDAA"/>
        </a:accent5>
        <a:accent6>
          <a:srgbClr val="0066A2"/>
        </a:accent6>
        <a:hlink>
          <a:srgbClr val="806E00"/>
        </a:hlink>
        <a:folHlink>
          <a:srgbClr val="903423"/>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B0E2FF"/>
        </a:lt1>
        <a:dk2>
          <a:srgbClr val="1B6491"/>
        </a:dk2>
        <a:lt2>
          <a:srgbClr val="B2B2B2"/>
        </a:lt2>
        <a:accent1>
          <a:srgbClr val="929900"/>
        </a:accent1>
        <a:accent2>
          <a:srgbClr val="B35D19"/>
        </a:accent2>
        <a:accent3>
          <a:srgbClr val="D4EEFF"/>
        </a:accent3>
        <a:accent4>
          <a:srgbClr val="000000"/>
        </a:accent4>
        <a:accent5>
          <a:srgbClr val="C7CAAA"/>
        </a:accent5>
        <a:accent6>
          <a:srgbClr val="A25316"/>
        </a:accent6>
        <a:hlink>
          <a:srgbClr val="005180"/>
        </a:hlink>
        <a:folHlink>
          <a:srgbClr val="6E3082"/>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1B6491"/>
        </a:dk2>
        <a:lt2>
          <a:srgbClr val="B2B2B2"/>
        </a:lt2>
        <a:accent1>
          <a:srgbClr val="1E9EE7"/>
        </a:accent1>
        <a:accent2>
          <a:srgbClr val="3173E9"/>
        </a:accent2>
        <a:accent3>
          <a:srgbClr val="FFFFFF"/>
        </a:accent3>
        <a:accent4>
          <a:srgbClr val="000000"/>
        </a:accent4>
        <a:accent5>
          <a:srgbClr val="ABCCF1"/>
        </a:accent5>
        <a:accent6>
          <a:srgbClr val="2B68D3"/>
        </a:accent6>
        <a:hlink>
          <a:srgbClr val="18699C"/>
        </a:hlink>
        <a:folHlink>
          <a:srgbClr val="144FB8"/>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1B6491"/>
        </a:dk2>
        <a:lt2>
          <a:srgbClr val="B2B2B2"/>
        </a:lt2>
        <a:accent1>
          <a:srgbClr val="0DA543"/>
        </a:accent1>
        <a:accent2>
          <a:srgbClr val="2E54B7"/>
        </a:accent2>
        <a:accent3>
          <a:srgbClr val="FFFFFF"/>
        </a:accent3>
        <a:accent4>
          <a:srgbClr val="000000"/>
        </a:accent4>
        <a:accent5>
          <a:srgbClr val="AACFB0"/>
        </a:accent5>
        <a:accent6>
          <a:srgbClr val="294BA6"/>
        </a:accent6>
        <a:hlink>
          <a:srgbClr val="636A16"/>
        </a:hlink>
        <a:folHlink>
          <a:srgbClr val="006199"/>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1B6491"/>
        </a:dk2>
        <a:lt2>
          <a:srgbClr val="B2B2B2"/>
        </a:lt2>
        <a:accent1>
          <a:srgbClr val="B37500"/>
        </a:accent1>
        <a:accent2>
          <a:srgbClr val="0071B3"/>
        </a:accent2>
        <a:accent3>
          <a:srgbClr val="FFFFFF"/>
        </a:accent3>
        <a:accent4>
          <a:srgbClr val="000000"/>
        </a:accent4>
        <a:accent5>
          <a:srgbClr val="D6BDAA"/>
        </a:accent5>
        <a:accent6>
          <a:srgbClr val="0066A2"/>
        </a:accent6>
        <a:hlink>
          <a:srgbClr val="806E00"/>
        </a:hlink>
        <a:folHlink>
          <a:srgbClr val="903423"/>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1B6491"/>
        </a:dk2>
        <a:lt2>
          <a:srgbClr val="B2B2B2"/>
        </a:lt2>
        <a:accent1>
          <a:srgbClr val="929900"/>
        </a:accent1>
        <a:accent2>
          <a:srgbClr val="B35D19"/>
        </a:accent2>
        <a:accent3>
          <a:srgbClr val="FFFFFF"/>
        </a:accent3>
        <a:accent4>
          <a:srgbClr val="000000"/>
        </a:accent4>
        <a:accent5>
          <a:srgbClr val="C7CAAA"/>
        </a:accent5>
        <a:accent6>
          <a:srgbClr val="A25316"/>
        </a:accent6>
        <a:hlink>
          <a:srgbClr val="005180"/>
        </a:hlink>
        <a:folHlink>
          <a:srgbClr val="6E308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D3D3D3"/>
      </a:lt1>
      <a:dk2>
        <a:srgbClr val="474747"/>
      </a:dk2>
      <a:lt2>
        <a:srgbClr val="B2B2B2"/>
      </a:lt2>
      <a:accent1>
        <a:srgbClr val="007C96"/>
      </a:accent1>
      <a:accent2>
        <a:srgbClr val="2365A9"/>
      </a:accent2>
      <a:accent3>
        <a:srgbClr val="E6E6E6"/>
      </a:accent3>
      <a:accent4>
        <a:srgbClr val="000000"/>
      </a:accent4>
      <a:accent5>
        <a:srgbClr val="AABFC9"/>
      </a:accent5>
      <a:accent6>
        <a:srgbClr val="1F5B99"/>
      </a:accent6>
      <a:hlink>
        <a:srgbClr val="3F6B74"/>
      </a:hlink>
      <a:folHlink>
        <a:srgbClr val="1E5994"/>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D3D3D3"/>
        </a:lt1>
        <a:dk2>
          <a:srgbClr val="474747"/>
        </a:dk2>
        <a:lt2>
          <a:srgbClr val="B2B2B2"/>
        </a:lt2>
        <a:accent1>
          <a:srgbClr val="007C96"/>
        </a:accent1>
        <a:accent2>
          <a:srgbClr val="2365A9"/>
        </a:accent2>
        <a:accent3>
          <a:srgbClr val="E6E6E6"/>
        </a:accent3>
        <a:accent4>
          <a:srgbClr val="000000"/>
        </a:accent4>
        <a:accent5>
          <a:srgbClr val="AABFC9"/>
        </a:accent5>
        <a:accent6>
          <a:srgbClr val="1F5B99"/>
        </a:accent6>
        <a:hlink>
          <a:srgbClr val="3F6B74"/>
        </a:hlink>
        <a:folHlink>
          <a:srgbClr val="1E5994"/>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D3D3D3"/>
        </a:lt1>
        <a:dk2>
          <a:srgbClr val="474747"/>
        </a:dk2>
        <a:lt2>
          <a:srgbClr val="B2B2B2"/>
        </a:lt2>
        <a:accent1>
          <a:srgbClr val="297C96"/>
        </a:accent1>
        <a:accent2>
          <a:srgbClr val="648449"/>
        </a:accent2>
        <a:accent3>
          <a:srgbClr val="E6E6E6"/>
        </a:accent3>
        <a:accent4>
          <a:srgbClr val="000000"/>
        </a:accent4>
        <a:accent5>
          <a:srgbClr val="ACBFC9"/>
        </a:accent5>
        <a:accent6>
          <a:srgbClr val="5A7741"/>
        </a:accent6>
        <a:hlink>
          <a:srgbClr val="3B6DB2"/>
        </a:hlink>
        <a:folHlink>
          <a:srgbClr val="5251A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D3D3D3"/>
        </a:lt1>
        <a:dk2>
          <a:srgbClr val="474747"/>
        </a:dk2>
        <a:lt2>
          <a:srgbClr val="B2B2B2"/>
        </a:lt2>
        <a:accent1>
          <a:srgbClr val="898937"/>
        </a:accent1>
        <a:accent2>
          <a:srgbClr val="297C96"/>
        </a:accent2>
        <a:accent3>
          <a:srgbClr val="E6E6E6"/>
        </a:accent3>
        <a:accent4>
          <a:srgbClr val="000000"/>
        </a:accent4>
        <a:accent5>
          <a:srgbClr val="C4C4AE"/>
        </a:accent5>
        <a:accent6>
          <a:srgbClr val="247087"/>
        </a:accent6>
        <a:hlink>
          <a:srgbClr val="896736"/>
        </a:hlink>
        <a:folHlink>
          <a:srgbClr val="7C4347"/>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3D3D3"/>
        </a:lt1>
        <a:dk2>
          <a:srgbClr val="474747"/>
        </a:dk2>
        <a:lt2>
          <a:srgbClr val="B2B2B2"/>
        </a:lt2>
        <a:accent1>
          <a:srgbClr val="9B5E3E"/>
        </a:accent1>
        <a:accent2>
          <a:srgbClr val="848422"/>
        </a:accent2>
        <a:accent3>
          <a:srgbClr val="E6E6E6"/>
        </a:accent3>
        <a:accent4>
          <a:srgbClr val="000000"/>
        </a:accent4>
        <a:accent5>
          <a:srgbClr val="CBB6AF"/>
        </a:accent5>
        <a:accent6>
          <a:srgbClr val="77771E"/>
        </a:accent6>
        <a:hlink>
          <a:srgbClr val="297C96"/>
        </a:hlink>
        <a:folHlink>
          <a:srgbClr val="63427D"/>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474747"/>
        </a:dk2>
        <a:lt2>
          <a:srgbClr val="B2B2B2"/>
        </a:lt2>
        <a:accent1>
          <a:srgbClr val="007C96"/>
        </a:accent1>
        <a:accent2>
          <a:srgbClr val="2365A9"/>
        </a:accent2>
        <a:accent3>
          <a:srgbClr val="FFFFFF"/>
        </a:accent3>
        <a:accent4>
          <a:srgbClr val="000000"/>
        </a:accent4>
        <a:accent5>
          <a:srgbClr val="AABFC9"/>
        </a:accent5>
        <a:accent6>
          <a:srgbClr val="1F5B99"/>
        </a:accent6>
        <a:hlink>
          <a:srgbClr val="3F6B74"/>
        </a:hlink>
        <a:folHlink>
          <a:srgbClr val="1E5994"/>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474747"/>
        </a:dk2>
        <a:lt2>
          <a:srgbClr val="B2B2B2"/>
        </a:lt2>
        <a:accent1>
          <a:srgbClr val="297C96"/>
        </a:accent1>
        <a:accent2>
          <a:srgbClr val="648449"/>
        </a:accent2>
        <a:accent3>
          <a:srgbClr val="FFFFFF"/>
        </a:accent3>
        <a:accent4>
          <a:srgbClr val="000000"/>
        </a:accent4>
        <a:accent5>
          <a:srgbClr val="ACBFC9"/>
        </a:accent5>
        <a:accent6>
          <a:srgbClr val="5A7741"/>
        </a:accent6>
        <a:hlink>
          <a:srgbClr val="3B6DB2"/>
        </a:hlink>
        <a:folHlink>
          <a:srgbClr val="5251A2"/>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474747"/>
        </a:dk2>
        <a:lt2>
          <a:srgbClr val="B2B2B2"/>
        </a:lt2>
        <a:accent1>
          <a:srgbClr val="898937"/>
        </a:accent1>
        <a:accent2>
          <a:srgbClr val="297C96"/>
        </a:accent2>
        <a:accent3>
          <a:srgbClr val="FFFFFF"/>
        </a:accent3>
        <a:accent4>
          <a:srgbClr val="000000"/>
        </a:accent4>
        <a:accent5>
          <a:srgbClr val="C4C4AE"/>
        </a:accent5>
        <a:accent6>
          <a:srgbClr val="247087"/>
        </a:accent6>
        <a:hlink>
          <a:srgbClr val="896736"/>
        </a:hlink>
        <a:folHlink>
          <a:srgbClr val="7C4347"/>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474747"/>
        </a:dk2>
        <a:lt2>
          <a:srgbClr val="B2B2B2"/>
        </a:lt2>
        <a:accent1>
          <a:srgbClr val="9B5E3E"/>
        </a:accent1>
        <a:accent2>
          <a:srgbClr val="848422"/>
        </a:accent2>
        <a:accent3>
          <a:srgbClr val="FFFFFF"/>
        </a:accent3>
        <a:accent4>
          <a:srgbClr val="000000"/>
        </a:accent4>
        <a:accent5>
          <a:srgbClr val="CBB6AF"/>
        </a:accent5>
        <a:accent6>
          <a:srgbClr val="77771E"/>
        </a:accent6>
        <a:hlink>
          <a:srgbClr val="297C96"/>
        </a:hlink>
        <a:folHlink>
          <a:srgbClr val="63427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01017510">
  <a:themeElements>
    <a:clrScheme name="01017510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01017510">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01017510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1017510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01017510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01017510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1017510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1017510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1017510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1017510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01017510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01017510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01017510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V_ Presentation_Templa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(1)</Template>
  <TotalTime>2745</TotalTime>
  <Words>5709</Words>
  <Application>Microsoft Office PowerPoint</Application>
  <PresentationFormat>Экран (4:3)</PresentationFormat>
  <Paragraphs>764</Paragraphs>
  <Slides>78</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5</vt:i4>
      </vt:variant>
      <vt:variant>
        <vt:lpstr>Заголовки слайдов</vt:lpstr>
      </vt:variant>
      <vt:variant>
        <vt:i4>78</vt:i4>
      </vt:variant>
    </vt:vector>
  </HeadingPairs>
  <TitlesOfParts>
    <vt:vector size="90" baseType="lpstr">
      <vt:lpstr>Algerian</vt:lpstr>
      <vt:lpstr>Arial</vt:lpstr>
      <vt:lpstr>Calibri</vt:lpstr>
      <vt:lpstr>Century Gothic</vt:lpstr>
      <vt:lpstr>Georgia</vt:lpstr>
      <vt:lpstr>Tahoma</vt:lpstr>
      <vt:lpstr>Times New Roman</vt:lpstr>
      <vt:lpstr>2_Default Design</vt:lpstr>
      <vt:lpstr>1_Default Design</vt:lpstr>
      <vt:lpstr>01017510</vt:lpstr>
      <vt:lpstr>Stack of books design template</vt:lpstr>
      <vt:lpstr>LEV_ Presentation_Template</vt:lpstr>
      <vt:lpstr>ВПРОВАДЖЕННЯ М-ТЕСТУ В УКРАЇНІ ТА ПРИКЛАДИ ЗАСТОСУВАННЯ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HM-LP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SME-TEST in UA (M-Test)</dc:title>
  <dc:creator>DL-HM</dc:creator>
  <cp:keywords>SME-Test;LEV;Dm.Lyapin</cp:keywords>
  <cp:lastModifiedBy>Dimitrio LP</cp:lastModifiedBy>
  <cp:revision>298</cp:revision>
  <dcterms:created xsi:type="dcterms:W3CDTF">2015-06-03T10:12:56Z</dcterms:created>
  <dcterms:modified xsi:type="dcterms:W3CDTF">2016-10-30T16:06:29Z</dcterms:modified>
</cp:coreProperties>
</file>