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1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>
        <p:scale>
          <a:sx n="100" d="100"/>
          <a:sy n="100" d="100"/>
        </p:scale>
        <p:origin x="-468" y="216"/>
      </p:cViewPr>
      <p:guideLst>
        <p:guide orient="horz" pos="1756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8CED7-A499-46B6-81A6-EC6B6B2D5617}" type="doc">
      <dgm:prSet loTypeId="urn:microsoft.com/office/officeart/2008/layout/LinedList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39858EB-6F61-447C-BE33-0D87688AAD11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37271DD1-68C7-44C0-AD3D-AF18469B807E}" type="parTrans" cxnId="{91101A5D-0095-46CC-9D90-664792D04ED1}">
      <dgm:prSet/>
      <dgm:spPr/>
      <dgm:t>
        <a:bodyPr/>
        <a:lstStyle/>
        <a:p>
          <a:endParaRPr lang="ru-RU"/>
        </a:p>
      </dgm:t>
    </dgm:pt>
    <dgm:pt modelId="{CF9D1ECC-2E22-438D-95F2-D5366D1E20D3}" type="sibTrans" cxnId="{91101A5D-0095-46CC-9D90-664792D04ED1}">
      <dgm:prSet/>
      <dgm:spPr/>
      <dgm:t>
        <a:bodyPr/>
        <a:lstStyle/>
        <a:p>
          <a:endParaRPr lang="ru-RU"/>
        </a:p>
      </dgm:t>
    </dgm:pt>
    <dgm:pt modelId="{9820A4B4-15F9-4761-BD89-DE6C6E1FD63D}">
      <dgm:prSet phldrT="[Текст]" custT="1"/>
      <dgm:spPr/>
      <dgm:t>
        <a:bodyPr/>
        <a:lstStyle/>
        <a:p>
          <a:r>
            <a:rPr lang="ru-RU" sz="2400" b="1" dirty="0" smtClean="0"/>
            <a:t>П</a:t>
          </a:r>
          <a:r>
            <a:rPr lang="uk-UA" sz="2400" b="1" dirty="0" err="1" smtClean="0"/>
            <a:t>ідтримка</a:t>
          </a:r>
          <a:r>
            <a:rPr lang="uk-UA" sz="2400" b="1" dirty="0" smtClean="0"/>
            <a:t> національних органів влади</a:t>
          </a:r>
          <a:endParaRPr lang="ru-RU" sz="2400" b="1" dirty="0"/>
        </a:p>
      </dgm:t>
    </dgm:pt>
    <dgm:pt modelId="{7E087006-FC6B-42C5-8F75-4D7C99E805BA}" type="parTrans" cxnId="{4970D7F6-5C30-4B65-AB73-88B7FE6F6F78}">
      <dgm:prSet/>
      <dgm:spPr/>
      <dgm:t>
        <a:bodyPr/>
        <a:lstStyle/>
        <a:p>
          <a:endParaRPr lang="ru-RU"/>
        </a:p>
      </dgm:t>
    </dgm:pt>
    <dgm:pt modelId="{E04EF427-F881-463D-89E0-E7219738F7BF}" type="sibTrans" cxnId="{4970D7F6-5C30-4B65-AB73-88B7FE6F6F78}">
      <dgm:prSet/>
      <dgm:spPr/>
      <dgm:t>
        <a:bodyPr/>
        <a:lstStyle/>
        <a:p>
          <a:endParaRPr lang="ru-RU"/>
        </a:p>
      </dgm:t>
    </dgm:pt>
    <dgm:pt modelId="{8EAB3F98-DC29-4A06-B25D-7ADFE758C971}">
      <dgm:prSet phldrT="[Текст]" custT="1"/>
      <dgm:spPr/>
      <dgm:t>
        <a:bodyPr/>
        <a:lstStyle/>
        <a:p>
          <a:r>
            <a:rPr lang="ru-RU" sz="2400" b="1" dirty="0" err="1" smtClean="0"/>
            <a:t>Розвиток</a:t>
          </a:r>
          <a:r>
            <a:rPr lang="ru-RU" sz="2400" b="1" dirty="0" smtClean="0"/>
            <a:t> </a:t>
          </a:r>
          <a:r>
            <a:rPr lang="ru-RU" sz="2400" b="1" dirty="0" err="1" smtClean="0"/>
            <a:t>діяльності</a:t>
          </a:r>
          <a:r>
            <a:rPr lang="ru-RU" sz="2400" b="1" dirty="0" smtClean="0"/>
            <a:t> </a:t>
          </a:r>
          <a:r>
            <a:rPr lang="ru-RU" sz="2400" b="1" dirty="0" err="1" smtClean="0"/>
            <a:t>організацій</a:t>
          </a:r>
          <a:r>
            <a:rPr lang="ru-RU" sz="2400" b="1" dirty="0" smtClean="0"/>
            <a:t> </a:t>
          </a:r>
          <a:r>
            <a:rPr lang="ru-RU" sz="2400" b="1" dirty="0" err="1" smtClean="0"/>
            <a:t>підтримки</a:t>
          </a:r>
          <a:r>
            <a:rPr lang="ru-RU" sz="2400" b="1" dirty="0" smtClean="0"/>
            <a:t> </a:t>
          </a:r>
          <a:r>
            <a:rPr lang="ru-RU" sz="2400" b="1" dirty="0" err="1" smtClean="0"/>
            <a:t>бізнесу</a:t>
          </a:r>
          <a:endParaRPr lang="ru-RU" sz="2400" b="1" dirty="0"/>
        </a:p>
      </dgm:t>
    </dgm:pt>
    <dgm:pt modelId="{436B6C73-80E0-4EDE-8E44-C8DC257F9E97}" type="parTrans" cxnId="{F42AB173-FF73-49EF-8217-12959A8910BA}">
      <dgm:prSet/>
      <dgm:spPr/>
      <dgm:t>
        <a:bodyPr/>
        <a:lstStyle/>
        <a:p>
          <a:endParaRPr lang="ru-RU"/>
        </a:p>
      </dgm:t>
    </dgm:pt>
    <dgm:pt modelId="{4AF0039B-F66D-44BC-8418-2D811E01D2B1}" type="sibTrans" cxnId="{F42AB173-FF73-49EF-8217-12959A8910BA}">
      <dgm:prSet/>
      <dgm:spPr/>
      <dgm:t>
        <a:bodyPr/>
        <a:lstStyle/>
        <a:p>
          <a:endParaRPr lang="ru-RU"/>
        </a:p>
      </dgm:t>
    </dgm:pt>
    <dgm:pt modelId="{5E68A0FC-96CF-491E-869F-63BD7E95BBFA}">
      <dgm:prSet phldrT="[Текст]" custT="1"/>
      <dgm:spPr/>
      <dgm:t>
        <a:bodyPr/>
        <a:lstStyle/>
        <a:p>
          <a:r>
            <a:rPr lang="uk-UA" sz="2400" b="1" dirty="0" smtClean="0"/>
            <a:t>Пряма</a:t>
          </a:r>
          <a:r>
            <a:rPr lang="uk-UA" sz="2400" b="1" baseline="0" dirty="0" smtClean="0"/>
            <a:t> підтримка малих і середніх підприємств</a:t>
          </a:r>
          <a:endParaRPr lang="ru-RU" sz="2400" b="1" dirty="0"/>
        </a:p>
      </dgm:t>
    </dgm:pt>
    <dgm:pt modelId="{39D3F179-476A-44E0-9CCB-5FAA99CE22E0}" type="parTrans" cxnId="{2E69C634-B438-495A-B929-9C0EA50DD0C6}">
      <dgm:prSet/>
      <dgm:spPr/>
      <dgm:t>
        <a:bodyPr/>
        <a:lstStyle/>
        <a:p>
          <a:endParaRPr lang="ru-RU"/>
        </a:p>
      </dgm:t>
    </dgm:pt>
    <dgm:pt modelId="{90066DCA-BCA3-4E09-A002-B7882E7E1858}" type="sibTrans" cxnId="{2E69C634-B438-495A-B929-9C0EA50DD0C6}">
      <dgm:prSet/>
      <dgm:spPr/>
      <dgm:t>
        <a:bodyPr/>
        <a:lstStyle/>
        <a:p>
          <a:endParaRPr lang="ru-RU"/>
        </a:p>
      </dgm:t>
    </dgm:pt>
    <dgm:pt modelId="{A5CAB26B-AF80-4D9B-A8DF-4F3F40B2218E}" type="pres">
      <dgm:prSet presAssocID="{0DF8CED7-A499-46B6-81A6-EC6B6B2D561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CA4DD9F-6026-48B4-9B3A-36192C498598}" type="pres">
      <dgm:prSet presAssocID="{039858EB-6F61-447C-BE33-0D87688AAD11}" presName="thickLine" presStyleLbl="alignNode1" presStyleIdx="0" presStyleCnt="1"/>
      <dgm:spPr/>
    </dgm:pt>
    <dgm:pt modelId="{84A261AF-02AA-49BE-85E3-0AC52D26EF32}" type="pres">
      <dgm:prSet presAssocID="{039858EB-6F61-447C-BE33-0D87688AAD11}" presName="horz1" presStyleCnt="0"/>
      <dgm:spPr/>
    </dgm:pt>
    <dgm:pt modelId="{A5557BED-3CAC-4464-BED1-17FF8578A868}" type="pres">
      <dgm:prSet presAssocID="{039858EB-6F61-447C-BE33-0D87688AAD11}" presName="tx1" presStyleLbl="revTx" presStyleIdx="0" presStyleCnt="4" custScaleX="86383"/>
      <dgm:spPr/>
      <dgm:t>
        <a:bodyPr/>
        <a:lstStyle/>
        <a:p>
          <a:endParaRPr lang="ru-RU"/>
        </a:p>
      </dgm:t>
    </dgm:pt>
    <dgm:pt modelId="{0417ABC3-9874-4E74-A075-3586B410B0DF}" type="pres">
      <dgm:prSet presAssocID="{039858EB-6F61-447C-BE33-0D87688AAD11}" presName="vert1" presStyleCnt="0"/>
      <dgm:spPr/>
    </dgm:pt>
    <dgm:pt modelId="{BF36A0AC-C9E7-4236-89AA-72FF7B162280}" type="pres">
      <dgm:prSet presAssocID="{9820A4B4-15F9-4761-BD89-DE6C6E1FD63D}" presName="vertSpace2a" presStyleCnt="0"/>
      <dgm:spPr/>
    </dgm:pt>
    <dgm:pt modelId="{87E09652-1D33-4D17-A71D-7BF85548EB81}" type="pres">
      <dgm:prSet presAssocID="{9820A4B4-15F9-4761-BD89-DE6C6E1FD63D}" presName="horz2" presStyleCnt="0"/>
      <dgm:spPr/>
    </dgm:pt>
    <dgm:pt modelId="{42E9D70E-AD7F-4AF4-8FBF-CE7485D81E2B}" type="pres">
      <dgm:prSet presAssocID="{9820A4B4-15F9-4761-BD89-DE6C6E1FD63D}" presName="horzSpace2" presStyleCnt="0"/>
      <dgm:spPr/>
    </dgm:pt>
    <dgm:pt modelId="{D40C6E38-E2C8-40C3-BFB2-EDF35BD1DE20}" type="pres">
      <dgm:prSet presAssocID="{9820A4B4-15F9-4761-BD89-DE6C6E1FD63D}" presName="tx2" presStyleLbl="revTx" presStyleIdx="1" presStyleCnt="4" custScaleY="10479" custLinFactNeighborX="90" custLinFactNeighborY="-2796"/>
      <dgm:spPr/>
      <dgm:t>
        <a:bodyPr/>
        <a:lstStyle/>
        <a:p>
          <a:endParaRPr lang="ru-RU"/>
        </a:p>
      </dgm:t>
    </dgm:pt>
    <dgm:pt modelId="{66620907-7285-4566-8874-F217456015FB}" type="pres">
      <dgm:prSet presAssocID="{9820A4B4-15F9-4761-BD89-DE6C6E1FD63D}" presName="vert2" presStyleCnt="0"/>
      <dgm:spPr/>
    </dgm:pt>
    <dgm:pt modelId="{FEB804B8-95D9-4FA9-86F7-0B4BF14D0CA6}" type="pres">
      <dgm:prSet presAssocID="{9820A4B4-15F9-4761-BD89-DE6C6E1FD63D}" presName="thinLine2b" presStyleLbl="callout" presStyleIdx="0" presStyleCnt="3" custFlipVert="1" custSzY="8176" custScaleX="96250" custLinFactNeighborX="808" custLinFactNeighborY="90021"/>
      <dgm:spPr/>
    </dgm:pt>
    <dgm:pt modelId="{3700B01F-FDB4-4BA6-9167-7DD393FE0066}" type="pres">
      <dgm:prSet presAssocID="{9820A4B4-15F9-4761-BD89-DE6C6E1FD63D}" presName="vertSpace2b" presStyleCnt="0"/>
      <dgm:spPr/>
    </dgm:pt>
    <dgm:pt modelId="{44A80BFD-CC25-4362-A7CF-C26DB9BA9CBE}" type="pres">
      <dgm:prSet presAssocID="{8EAB3F98-DC29-4A06-B25D-7ADFE758C971}" presName="horz2" presStyleCnt="0"/>
      <dgm:spPr/>
    </dgm:pt>
    <dgm:pt modelId="{4C508E6B-CF53-4C82-A5EC-F20095D6B3D5}" type="pres">
      <dgm:prSet presAssocID="{8EAB3F98-DC29-4A06-B25D-7ADFE758C971}" presName="horzSpace2" presStyleCnt="0"/>
      <dgm:spPr/>
    </dgm:pt>
    <dgm:pt modelId="{AF6F082E-2605-48B5-92FC-AC4006D74AAC}" type="pres">
      <dgm:prSet presAssocID="{8EAB3F98-DC29-4A06-B25D-7ADFE758C971}" presName="tx2" presStyleLbl="revTx" presStyleIdx="2" presStyleCnt="4" custScaleX="107936" custScaleY="11096" custLinFactNeighborX="507" custLinFactNeighborY="7034"/>
      <dgm:spPr/>
      <dgm:t>
        <a:bodyPr/>
        <a:lstStyle/>
        <a:p>
          <a:endParaRPr lang="ru-RU"/>
        </a:p>
      </dgm:t>
    </dgm:pt>
    <dgm:pt modelId="{CEF6909C-27B9-4332-81F8-5397C54D7333}" type="pres">
      <dgm:prSet presAssocID="{8EAB3F98-DC29-4A06-B25D-7ADFE758C971}" presName="vert2" presStyleCnt="0"/>
      <dgm:spPr/>
    </dgm:pt>
    <dgm:pt modelId="{1D45C6C6-A1C0-4FFD-853F-32E7ADCCB054}" type="pres">
      <dgm:prSet presAssocID="{8EAB3F98-DC29-4A06-B25D-7ADFE758C971}" presName="thinLine2b" presStyleLbl="callout" presStyleIdx="1" presStyleCnt="3" custLinFactY="101744" custLinFactNeighborX="1057" custLinFactNeighborY="200000"/>
      <dgm:spPr/>
    </dgm:pt>
    <dgm:pt modelId="{9F8DDB54-08B6-4887-8906-CEC06B3378FD}" type="pres">
      <dgm:prSet presAssocID="{8EAB3F98-DC29-4A06-B25D-7ADFE758C971}" presName="vertSpace2b" presStyleCnt="0"/>
      <dgm:spPr/>
    </dgm:pt>
    <dgm:pt modelId="{1D1C82BA-ACD8-41C5-B280-B600DB673608}" type="pres">
      <dgm:prSet presAssocID="{5E68A0FC-96CF-491E-869F-63BD7E95BBFA}" presName="horz2" presStyleCnt="0"/>
      <dgm:spPr/>
    </dgm:pt>
    <dgm:pt modelId="{D22B974A-F4C8-4427-83FB-F5F47A585B88}" type="pres">
      <dgm:prSet presAssocID="{5E68A0FC-96CF-491E-869F-63BD7E95BBFA}" presName="horzSpace2" presStyleCnt="0"/>
      <dgm:spPr/>
    </dgm:pt>
    <dgm:pt modelId="{906F36EB-454B-4030-88BC-99578943AA00}" type="pres">
      <dgm:prSet presAssocID="{5E68A0FC-96CF-491E-869F-63BD7E95BBFA}" presName="tx2" presStyleLbl="revTx" presStyleIdx="3" presStyleCnt="4" custScaleY="11470" custLinFactNeighborX="90" custLinFactNeighborY="12107"/>
      <dgm:spPr/>
      <dgm:t>
        <a:bodyPr/>
        <a:lstStyle/>
        <a:p>
          <a:endParaRPr lang="ru-RU"/>
        </a:p>
      </dgm:t>
    </dgm:pt>
    <dgm:pt modelId="{E03032BB-891E-4515-8790-53E6B7544526}" type="pres">
      <dgm:prSet presAssocID="{5E68A0FC-96CF-491E-869F-63BD7E95BBFA}" presName="vert2" presStyleCnt="0"/>
      <dgm:spPr/>
    </dgm:pt>
    <dgm:pt modelId="{61A3706E-A3AF-4B5F-8E79-A315E83DE421}" type="pres">
      <dgm:prSet presAssocID="{5E68A0FC-96CF-491E-869F-63BD7E95BBFA}" presName="thinLine2b" presStyleLbl="callout" presStyleIdx="2" presStyleCnt="3" custLinFactY="200000" custLinFactNeighborX="455" custLinFactNeighborY="265182"/>
      <dgm:spPr/>
    </dgm:pt>
    <dgm:pt modelId="{1CBC98BE-685D-4B07-95E6-0F370D253788}" type="pres">
      <dgm:prSet presAssocID="{5E68A0FC-96CF-491E-869F-63BD7E95BBFA}" presName="vertSpace2b" presStyleCnt="0"/>
      <dgm:spPr/>
    </dgm:pt>
  </dgm:ptLst>
  <dgm:cxnLst>
    <dgm:cxn modelId="{7F70EE64-A03E-49C2-9B5C-166B9E3B3AC1}" type="presOf" srcId="{0DF8CED7-A499-46B6-81A6-EC6B6B2D5617}" destId="{A5CAB26B-AF80-4D9B-A8DF-4F3F40B2218E}" srcOrd="0" destOrd="0" presId="urn:microsoft.com/office/officeart/2008/layout/LinedList"/>
    <dgm:cxn modelId="{2E69C634-B438-495A-B929-9C0EA50DD0C6}" srcId="{039858EB-6F61-447C-BE33-0D87688AAD11}" destId="{5E68A0FC-96CF-491E-869F-63BD7E95BBFA}" srcOrd="2" destOrd="0" parTransId="{39D3F179-476A-44E0-9CCB-5FAA99CE22E0}" sibTransId="{90066DCA-BCA3-4E09-A002-B7882E7E1858}"/>
    <dgm:cxn modelId="{6B2B3B80-C021-4B8F-9856-DB65776714A5}" type="presOf" srcId="{8EAB3F98-DC29-4A06-B25D-7ADFE758C971}" destId="{AF6F082E-2605-48B5-92FC-AC4006D74AAC}" srcOrd="0" destOrd="0" presId="urn:microsoft.com/office/officeart/2008/layout/LinedList"/>
    <dgm:cxn modelId="{91101A5D-0095-46CC-9D90-664792D04ED1}" srcId="{0DF8CED7-A499-46B6-81A6-EC6B6B2D5617}" destId="{039858EB-6F61-447C-BE33-0D87688AAD11}" srcOrd="0" destOrd="0" parTransId="{37271DD1-68C7-44C0-AD3D-AF18469B807E}" sibTransId="{CF9D1ECC-2E22-438D-95F2-D5366D1E20D3}"/>
    <dgm:cxn modelId="{4970D7F6-5C30-4B65-AB73-88B7FE6F6F78}" srcId="{039858EB-6F61-447C-BE33-0D87688AAD11}" destId="{9820A4B4-15F9-4761-BD89-DE6C6E1FD63D}" srcOrd="0" destOrd="0" parTransId="{7E087006-FC6B-42C5-8F75-4D7C99E805BA}" sibTransId="{E04EF427-F881-463D-89E0-E7219738F7BF}"/>
    <dgm:cxn modelId="{538CE8F9-7927-4EE4-B808-8698D2B26890}" type="presOf" srcId="{5E68A0FC-96CF-491E-869F-63BD7E95BBFA}" destId="{906F36EB-454B-4030-88BC-99578943AA00}" srcOrd="0" destOrd="0" presId="urn:microsoft.com/office/officeart/2008/layout/LinedList"/>
    <dgm:cxn modelId="{09B8F548-FE8F-41EE-8AF7-F6EE75B304B5}" type="presOf" srcId="{039858EB-6F61-447C-BE33-0D87688AAD11}" destId="{A5557BED-3CAC-4464-BED1-17FF8578A868}" srcOrd="0" destOrd="0" presId="urn:microsoft.com/office/officeart/2008/layout/LinedList"/>
    <dgm:cxn modelId="{63D8CE25-ABC9-4D29-A3B8-0A2462F13EF0}" type="presOf" srcId="{9820A4B4-15F9-4761-BD89-DE6C6E1FD63D}" destId="{D40C6E38-E2C8-40C3-BFB2-EDF35BD1DE20}" srcOrd="0" destOrd="0" presId="urn:microsoft.com/office/officeart/2008/layout/LinedList"/>
    <dgm:cxn modelId="{F42AB173-FF73-49EF-8217-12959A8910BA}" srcId="{039858EB-6F61-447C-BE33-0D87688AAD11}" destId="{8EAB3F98-DC29-4A06-B25D-7ADFE758C971}" srcOrd="1" destOrd="0" parTransId="{436B6C73-80E0-4EDE-8E44-C8DC257F9E97}" sibTransId="{4AF0039B-F66D-44BC-8418-2D811E01D2B1}"/>
    <dgm:cxn modelId="{200689A8-7B35-430A-ACE0-8A388B64220B}" type="presParOf" srcId="{A5CAB26B-AF80-4D9B-A8DF-4F3F40B2218E}" destId="{0CA4DD9F-6026-48B4-9B3A-36192C498598}" srcOrd="0" destOrd="0" presId="urn:microsoft.com/office/officeart/2008/layout/LinedList"/>
    <dgm:cxn modelId="{64CD22A8-27B0-48BA-827B-14BDE27AE11E}" type="presParOf" srcId="{A5CAB26B-AF80-4D9B-A8DF-4F3F40B2218E}" destId="{84A261AF-02AA-49BE-85E3-0AC52D26EF32}" srcOrd="1" destOrd="0" presId="urn:microsoft.com/office/officeart/2008/layout/LinedList"/>
    <dgm:cxn modelId="{D527E9A6-BF91-4FBE-A10B-F80BF2722171}" type="presParOf" srcId="{84A261AF-02AA-49BE-85E3-0AC52D26EF32}" destId="{A5557BED-3CAC-4464-BED1-17FF8578A868}" srcOrd="0" destOrd="0" presId="urn:microsoft.com/office/officeart/2008/layout/LinedList"/>
    <dgm:cxn modelId="{76D421A5-A65E-4D06-A23A-7F886AC8D97F}" type="presParOf" srcId="{84A261AF-02AA-49BE-85E3-0AC52D26EF32}" destId="{0417ABC3-9874-4E74-A075-3586B410B0DF}" srcOrd="1" destOrd="0" presId="urn:microsoft.com/office/officeart/2008/layout/LinedList"/>
    <dgm:cxn modelId="{BED951D4-19D4-4906-BD9C-74152C4393A3}" type="presParOf" srcId="{0417ABC3-9874-4E74-A075-3586B410B0DF}" destId="{BF36A0AC-C9E7-4236-89AA-72FF7B162280}" srcOrd="0" destOrd="0" presId="urn:microsoft.com/office/officeart/2008/layout/LinedList"/>
    <dgm:cxn modelId="{B33A98A4-6BD3-4C1F-BE9C-2C24B570BB25}" type="presParOf" srcId="{0417ABC3-9874-4E74-A075-3586B410B0DF}" destId="{87E09652-1D33-4D17-A71D-7BF85548EB81}" srcOrd="1" destOrd="0" presId="urn:microsoft.com/office/officeart/2008/layout/LinedList"/>
    <dgm:cxn modelId="{C47C8F7F-74D1-4B3D-8C69-E8029A0BA0D7}" type="presParOf" srcId="{87E09652-1D33-4D17-A71D-7BF85548EB81}" destId="{42E9D70E-AD7F-4AF4-8FBF-CE7485D81E2B}" srcOrd="0" destOrd="0" presId="urn:microsoft.com/office/officeart/2008/layout/LinedList"/>
    <dgm:cxn modelId="{A7B88304-AB38-44DA-9E30-1FD94108793E}" type="presParOf" srcId="{87E09652-1D33-4D17-A71D-7BF85548EB81}" destId="{D40C6E38-E2C8-40C3-BFB2-EDF35BD1DE20}" srcOrd="1" destOrd="0" presId="urn:microsoft.com/office/officeart/2008/layout/LinedList"/>
    <dgm:cxn modelId="{7ECC2C63-9A0A-4DEF-8664-90CF4FDC218A}" type="presParOf" srcId="{87E09652-1D33-4D17-A71D-7BF85548EB81}" destId="{66620907-7285-4566-8874-F217456015FB}" srcOrd="2" destOrd="0" presId="urn:microsoft.com/office/officeart/2008/layout/LinedList"/>
    <dgm:cxn modelId="{67445C97-E536-47C4-B0C9-3B8864AE5E07}" type="presParOf" srcId="{0417ABC3-9874-4E74-A075-3586B410B0DF}" destId="{FEB804B8-95D9-4FA9-86F7-0B4BF14D0CA6}" srcOrd="2" destOrd="0" presId="urn:microsoft.com/office/officeart/2008/layout/LinedList"/>
    <dgm:cxn modelId="{0B7C817F-B85B-4799-9071-88AF6D724387}" type="presParOf" srcId="{0417ABC3-9874-4E74-A075-3586B410B0DF}" destId="{3700B01F-FDB4-4BA6-9167-7DD393FE0066}" srcOrd="3" destOrd="0" presId="urn:microsoft.com/office/officeart/2008/layout/LinedList"/>
    <dgm:cxn modelId="{C98402E6-7AAE-49D5-BD3E-25F05157B81F}" type="presParOf" srcId="{0417ABC3-9874-4E74-A075-3586B410B0DF}" destId="{44A80BFD-CC25-4362-A7CF-C26DB9BA9CBE}" srcOrd="4" destOrd="0" presId="urn:microsoft.com/office/officeart/2008/layout/LinedList"/>
    <dgm:cxn modelId="{BDD8C8EA-1C7E-4BC3-B420-EC106B3693B2}" type="presParOf" srcId="{44A80BFD-CC25-4362-A7CF-C26DB9BA9CBE}" destId="{4C508E6B-CF53-4C82-A5EC-F20095D6B3D5}" srcOrd="0" destOrd="0" presId="urn:microsoft.com/office/officeart/2008/layout/LinedList"/>
    <dgm:cxn modelId="{E76AF7FA-B42F-4194-A395-582DB6D9267B}" type="presParOf" srcId="{44A80BFD-CC25-4362-A7CF-C26DB9BA9CBE}" destId="{AF6F082E-2605-48B5-92FC-AC4006D74AAC}" srcOrd="1" destOrd="0" presId="urn:microsoft.com/office/officeart/2008/layout/LinedList"/>
    <dgm:cxn modelId="{3E5BF5E3-252B-4425-962F-88428FA7AC0D}" type="presParOf" srcId="{44A80BFD-CC25-4362-A7CF-C26DB9BA9CBE}" destId="{CEF6909C-27B9-4332-81F8-5397C54D7333}" srcOrd="2" destOrd="0" presId="urn:microsoft.com/office/officeart/2008/layout/LinedList"/>
    <dgm:cxn modelId="{3A5AA41C-9A9F-4825-B900-59CB8C806200}" type="presParOf" srcId="{0417ABC3-9874-4E74-A075-3586B410B0DF}" destId="{1D45C6C6-A1C0-4FFD-853F-32E7ADCCB054}" srcOrd="5" destOrd="0" presId="urn:microsoft.com/office/officeart/2008/layout/LinedList"/>
    <dgm:cxn modelId="{B194EAB9-2BCB-41FF-8E55-7D71D6B3038C}" type="presParOf" srcId="{0417ABC3-9874-4E74-A075-3586B410B0DF}" destId="{9F8DDB54-08B6-4887-8906-CEC06B3378FD}" srcOrd="6" destOrd="0" presId="urn:microsoft.com/office/officeart/2008/layout/LinedList"/>
    <dgm:cxn modelId="{16DA796E-C19C-4322-A455-1307250F58F9}" type="presParOf" srcId="{0417ABC3-9874-4E74-A075-3586B410B0DF}" destId="{1D1C82BA-ACD8-41C5-B280-B600DB673608}" srcOrd="7" destOrd="0" presId="urn:microsoft.com/office/officeart/2008/layout/LinedList"/>
    <dgm:cxn modelId="{6874A4F2-2352-482A-9E22-59962DC8E61D}" type="presParOf" srcId="{1D1C82BA-ACD8-41C5-B280-B600DB673608}" destId="{D22B974A-F4C8-4427-83FB-F5F47A585B88}" srcOrd="0" destOrd="0" presId="urn:microsoft.com/office/officeart/2008/layout/LinedList"/>
    <dgm:cxn modelId="{4D264FD6-1C9A-4437-899A-45748DC964BF}" type="presParOf" srcId="{1D1C82BA-ACD8-41C5-B280-B600DB673608}" destId="{906F36EB-454B-4030-88BC-99578943AA00}" srcOrd="1" destOrd="0" presId="urn:microsoft.com/office/officeart/2008/layout/LinedList"/>
    <dgm:cxn modelId="{A7D7DB33-F95A-4F81-B927-3BC1F8EC4AB0}" type="presParOf" srcId="{1D1C82BA-ACD8-41C5-B280-B600DB673608}" destId="{E03032BB-891E-4515-8790-53E6B7544526}" srcOrd="2" destOrd="0" presId="urn:microsoft.com/office/officeart/2008/layout/LinedList"/>
    <dgm:cxn modelId="{60AF6A54-A0F3-4A97-8DA1-31A839294F5B}" type="presParOf" srcId="{0417ABC3-9874-4E74-A075-3586B410B0DF}" destId="{61A3706E-A3AF-4B5F-8E79-A315E83DE421}" srcOrd="8" destOrd="0" presId="urn:microsoft.com/office/officeart/2008/layout/LinedList"/>
    <dgm:cxn modelId="{4E3E0B7D-8495-405C-94FB-34744010BBA6}" type="presParOf" srcId="{0417ABC3-9874-4E74-A075-3586B410B0DF}" destId="{1CBC98BE-685D-4B07-95E6-0F370D25378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4DD9F-6026-48B4-9B3A-36192C498598}">
      <dsp:nvSpPr>
        <dsp:cNvPr id="0" name=""/>
        <dsp:cNvSpPr/>
      </dsp:nvSpPr>
      <dsp:spPr>
        <a:xfrm>
          <a:off x="0" y="1387"/>
          <a:ext cx="8964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57BED-3CAC-4464-BED1-17FF8578A868}">
      <dsp:nvSpPr>
        <dsp:cNvPr id="0" name=""/>
        <dsp:cNvSpPr/>
      </dsp:nvSpPr>
      <dsp:spPr>
        <a:xfrm>
          <a:off x="0" y="1387"/>
          <a:ext cx="1495822" cy="28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ru-RU" sz="6500" kern="1200" dirty="0"/>
        </a:p>
      </dsp:txBody>
      <dsp:txXfrm>
        <a:off x="0" y="1387"/>
        <a:ext cx="1495822" cy="2839262"/>
      </dsp:txXfrm>
    </dsp:sp>
    <dsp:sp modelId="{D40C6E38-E2C8-40C3-BFB2-EDF35BD1DE20}">
      <dsp:nvSpPr>
        <dsp:cNvPr id="0" name=""/>
        <dsp:cNvSpPr/>
      </dsp:nvSpPr>
      <dsp:spPr>
        <a:xfrm>
          <a:off x="1631810" y="63903"/>
          <a:ext cx="6796596" cy="297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</a:t>
          </a:r>
          <a:r>
            <a:rPr lang="uk-UA" sz="2400" b="1" kern="1200" dirty="0" err="1" smtClean="0"/>
            <a:t>ідтримка</a:t>
          </a:r>
          <a:r>
            <a:rPr lang="uk-UA" sz="2400" b="1" kern="1200" dirty="0" smtClean="0"/>
            <a:t> національних органів влади</a:t>
          </a:r>
          <a:endParaRPr lang="ru-RU" sz="2400" b="1" kern="1200" dirty="0"/>
        </a:p>
      </dsp:txBody>
      <dsp:txXfrm>
        <a:off x="1631810" y="63903"/>
        <a:ext cx="6796596" cy="297235"/>
      </dsp:txXfrm>
    </dsp:sp>
    <dsp:sp modelId="{FEB804B8-95D9-4FA9-86F7-0B4BF14D0CA6}">
      <dsp:nvSpPr>
        <dsp:cNvPr id="0" name=""/>
        <dsp:cNvSpPr/>
      </dsp:nvSpPr>
      <dsp:spPr>
        <a:xfrm flipV="1">
          <a:off x="1551788" y="568119"/>
          <a:ext cx="6666725" cy="81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F082E-2605-48B5-92FC-AC4006D74AAC}">
      <dsp:nvSpPr>
        <dsp:cNvPr id="0" name=""/>
        <dsp:cNvSpPr/>
      </dsp:nvSpPr>
      <dsp:spPr>
        <a:xfrm>
          <a:off x="1628513" y="789967"/>
          <a:ext cx="7335974" cy="31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Розвиток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діяльності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організацій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підтримки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бізнесу</a:t>
          </a:r>
          <a:endParaRPr lang="ru-RU" sz="2400" b="1" kern="1200" dirty="0"/>
        </a:p>
      </dsp:txBody>
      <dsp:txXfrm>
        <a:off x="1628513" y="789967"/>
        <a:ext cx="7335974" cy="314736"/>
      </dsp:txXfrm>
    </dsp:sp>
    <dsp:sp modelId="{1D45C6C6-A1C0-4FFD-853F-32E7ADCCB054}">
      <dsp:nvSpPr>
        <dsp:cNvPr id="0" name=""/>
        <dsp:cNvSpPr/>
      </dsp:nvSpPr>
      <dsp:spPr>
        <a:xfrm>
          <a:off x="1569035" y="1225462"/>
          <a:ext cx="692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F36EB-454B-4030-88BC-99578943AA00}">
      <dsp:nvSpPr>
        <dsp:cNvPr id="0" name=""/>
        <dsp:cNvSpPr/>
      </dsp:nvSpPr>
      <dsp:spPr>
        <a:xfrm>
          <a:off x="1631810" y="1390423"/>
          <a:ext cx="6796596" cy="32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Пряма</a:t>
          </a:r>
          <a:r>
            <a:rPr lang="uk-UA" sz="2400" b="1" kern="1200" baseline="0" dirty="0" smtClean="0"/>
            <a:t> підтримка малих і середніх підприємств</a:t>
          </a:r>
          <a:endParaRPr lang="ru-RU" sz="2400" b="1" kern="1200" dirty="0"/>
        </a:p>
      </dsp:txBody>
      <dsp:txXfrm>
        <a:off x="1631810" y="1390423"/>
        <a:ext cx="6796596" cy="325345"/>
      </dsp:txXfrm>
    </dsp:sp>
    <dsp:sp modelId="{61A3706E-A3AF-4B5F-8E79-A315E83DE421}">
      <dsp:nvSpPr>
        <dsp:cNvPr id="0" name=""/>
        <dsp:cNvSpPr/>
      </dsp:nvSpPr>
      <dsp:spPr>
        <a:xfrm>
          <a:off x="1527338" y="1820448"/>
          <a:ext cx="692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F189-ED08-4DA1-89E0-8377404B5D6B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4361-BAA6-4611-BEB1-12A56C5A1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1D39-11DE-4982-AF5F-4E7B5DDFD4D6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C554-F7C1-4B13-B502-DC0D3B087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3A66-B940-44B8-95E4-B9FD20A204F9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A3F3-7DA1-4E0F-A998-864D367DD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9454-334A-48E7-8034-A170BA23F7DF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5D59-9C65-4F9C-B6F8-3A12F9F36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900D-58E7-4C53-86A7-76D3CC66D547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DA48-FFF0-43F6-8E47-A4A535F83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8D16-639D-477C-8F6A-4CE312F83F8B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AB4B-30CE-493B-B504-9257967B3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3FED-6532-41B3-8B5C-29C592FC67D0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9FD59-169C-4045-BCBE-69E2E1733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3116-F7A6-43C9-80CC-308BABD5C9DC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2271-A8DB-4CBE-83B4-53CB7D5A6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156A-E45B-456B-8B22-3E7FE5F84A04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27A8-EC02-4793-9F10-2842983A8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8C3B-FB53-4F37-A8AC-E0E9CC566F19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A957-D171-4B32-95EF-1EF3128D0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2D05-D0EF-4428-A92C-4DF7E4714B66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537FC-20BF-4D2D-AD5B-8E1130F50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6E63E3-D3AE-4DCC-B778-66684FE533FE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63702A-8E29-4F51-9480-7B5E2DDA8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ci.zp.ua/" TargetMode="External"/><Relationship Id="rId4" Type="http://schemas.openxmlformats.org/officeDocument/2006/relationships/hyperlink" Target="http://www.eu4business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30200" y="1707356"/>
            <a:ext cx="8497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tx2"/>
                </a:solidFill>
                <a:latin typeface="Arial Narrow" pitchFamily="34" charset="0"/>
              </a:rPr>
              <a:t>Про відкриття Центру підтримки бізнесу в рамках ініціативи ЄБРР «</a:t>
            </a: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</a:rPr>
              <a:t>EU</a:t>
            </a:r>
            <a:r>
              <a:rPr lang="uk-UA" sz="2400" b="1" dirty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ru-RU" sz="2400" b="1" dirty="0" err="1">
                <a:solidFill>
                  <a:schemeClr val="tx2"/>
                </a:solidFill>
                <a:latin typeface="Arial Narrow" pitchFamily="34" charset="0"/>
              </a:rPr>
              <a:t>Business</a:t>
            </a: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</a:rPr>
              <a:t>»</a:t>
            </a:r>
            <a:r>
              <a:rPr lang="uk-UA" sz="2400" b="1" dirty="0">
                <a:solidFill>
                  <a:schemeClr val="tx2"/>
                </a:solidFill>
                <a:latin typeface="Arial Narrow" pitchFamily="34" charset="0"/>
              </a:rPr>
              <a:t> на базі Запорізької торгово-промислової палати:  як дієвий крок в підвищенні конкурентоспроможності малого та середнього бізнесу регіону</a:t>
            </a:r>
            <a:endParaRPr lang="ru-RU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8446" y="3560276"/>
            <a:ext cx="5311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управління організаційної роботи та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іжнародних</a:t>
            </a:r>
            <a:r>
              <a:rPr lang="uk-U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відносин</a:t>
            </a:r>
            <a:r>
              <a:rPr lang="uk-U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ЗТПП Ксенія Нагорна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7" descr="C:\Users\Константин\Desktop\EU4Busines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789385"/>
            <a:ext cx="2592288" cy="6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2212" y="4145051"/>
            <a:ext cx="5028668" cy="45719"/>
          </a:xfrm>
          <a:prstGeom prst="rect">
            <a:avLst/>
          </a:prstGeom>
          <a:solidFill>
            <a:srgbClr val="92214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Прямоугольник 3"/>
          <p:cNvSpPr>
            <a:spLocks noChangeArrowheads="1"/>
          </p:cNvSpPr>
          <p:nvPr/>
        </p:nvSpPr>
        <p:spPr bwMode="auto">
          <a:xfrm>
            <a:off x="0" y="4981575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800">
                <a:solidFill>
                  <a:schemeClr val="bg1"/>
                </a:solidFill>
                <a:ea typeface="Tahoma" pitchFamily="34" charset="0"/>
                <a:cs typeface="Arial" charset="0"/>
              </a:rPr>
              <a:t>Ukraine, 69005, Zapor</a:t>
            </a:r>
            <a:r>
              <a:rPr lang="uk-UA" altLang="ru-RU" sz="800">
                <a:solidFill>
                  <a:schemeClr val="bg1"/>
                </a:solidFill>
                <a:ea typeface="Tahoma" pitchFamily="34" charset="0"/>
                <a:cs typeface="Arial" charset="0"/>
              </a:rPr>
              <a:t>і</a:t>
            </a:r>
            <a:r>
              <a:rPr lang="en-US" altLang="ru-RU" sz="800">
                <a:solidFill>
                  <a:schemeClr val="bg1"/>
                </a:solidFill>
                <a:ea typeface="Tahoma" pitchFamily="34" charset="0"/>
                <a:cs typeface="Arial" charset="0"/>
              </a:rPr>
              <a:t>zhzhya, Blvd. Central, 4,  tel .: +38 (061) 213-50-24  fax: +38 (061) 233-26-54  E-mail: cci@cci.zp.ua</a:t>
            </a:r>
            <a:endParaRPr lang="ru-RU" altLang="ru-RU" sz="800">
              <a:solidFill>
                <a:schemeClr val="bg1"/>
              </a:solidFill>
              <a:ea typeface="Tahoma" pitchFamily="34" charset="0"/>
              <a:cs typeface="Arial" charset="0"/>
            </a:endParaRPr>
          </a:p>
        </p:txBody>
      </p:sp>
      <p:pic>
        <p:nvPicPr>
          <p:cNvPr id="13319" name="Picture 8" descr="E:\ТУЛЕНКОВ\JPG рисунки\LogoCC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099" y="3477484"/>
            <a:ext cx="1147129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2124076" y="2489598"/>
            <a:ext cx="61198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 b="1" dirty="0">
                <a:solidFill>
                  <a:schemeClr val="tx2"/>
                </a:solidFill>
                <a:latin typeface="Arial Narrow" pitchFamily="34" charset="0"/>
                <a:ea typeface="Tahoma" pitchFamily="34" charset="0"/>
                <a:cs typeface="Arial" charset="0"/>
              </a:rPr>
              <a:t>Ukraine, 69005, </a:t>
            </a:r>
            <a:r>
              <a:rPr lang="en-US" altLang="ru-RU" sz="1600" b="1" dirty="0" err="1">
                <a:solidFill>
                  <a:schemeClr val="tx2"/>
                </a:solidFill>
                <a:latin typeface="Arial Narrow" pitchFamily="34" charset="0"/>
                <a:ea typeface="Tahoma" pitchFamily="34" charset="0"/>
                <a:cs typeface="Arial" charset="0"/>
              </a:rPr>
              <a:t>Zapor</a:t>
            </a:r>
            <a:r>
              <a:rPr lang="uk-UA" altLang="ru-RU" sz="1600" b="1" dirty="0">
                <a:solidFill>
                  <a:schemeClr val="tx2"/>
                </a:solidFill>
                <a:latin typeface="Arial Narrow" pitchFamily="34" charset="0"/>
                <a:ea typeface="Tahoma" pitchFamily="34" charset="0"/>
                <a:cs typeface="Arial" charset="0"/>
              </a:rPr>
              <a:t>і</a:t>
            </a:r>
            <a:r>
              <a:rPr lang="en-US" altLang="ru-RU" sz="1600" b="1" dirty="0" err="1">
                <a:solidFill>
                  <a:schemeClr val="tx2"/>
                </a:solidFill>
                <a:latin typeface="Arial Narrow" pitchFamily="34" charset="0"/>
                <a:ea typeface="Tahoma" pitchFamily="34" charset="0"/>
                <a:cs typeface="Arial" charset="0"/>
              </a:rPr>
              <a:t>zhzhya</a:t>
            </a:r>
            <a:r>
              <a:rPr lang="en-US" altLang="ru-RU" sz="1600" b="1" dirty="0">
                <a:solidFill>
                  <a:schemeClr val="tx2"/>
                </a:solidFill>
                <a:latin typeface="Arial Narrow" pitchFamily="34" charset="0"/>
                <a:ea typeface="Tahoma" pitchFamily="34" charset="0"/>
                <a:cs typeface="Arial" charset="0"/>
              </a:rPr>
              <a:t>, Blvd. Central, 4, </a:t>
            </a:r>
            <a:endParaRPr lang="ru-RU" altLang="ru-RU" sz="1600" b="1" dirty="0">
              <a:solidFill>
                <a:schemeClr val="tx2"/>
              </a:solidFill>
              <a:latin typeface="Arial Narrow" pitchFamily="34" charset="0"/>
              <a:ea typeface="Tahoma" pitchFamily="34" charset="0"/>
              <a:cs typeface="Arial" charset="0"/>
            </a:endParaRPr>
          </a:p>
          <a:p>
            <a:r>
              <a:rPr lang="en-US" altLang="ru-RU" sz="1600" b="1" dirty="0">
                <a:solidFill>
                  <a:schemeClr val="tx2"/>
                </a:solidFill>
                <a:latin typeface="Arial Narrow" pitchFamily="34" charset="0"/>
                <a:ea typeface="Tahoma" pitchFamily="34" charset="0"/>
                <a:cs typeface="Arial" charset="0"/>
              </a:rPr>
              <a:t>Tel .: +38 (061) 213-50-24   Fax: +38 (061) 233-26-54  </a:t>
            </a:r>
            <a:endParaRPr lang="ru-RU" altLang="ru-RU" sz="1600" b="1" dirty="0">
              <a:solidFill>
                <a:schemeClr val="tx2"/>
              </a:solidFill>
              <a:latin typeface="Arial Narrow" pitchFamily="34" charset="0"/>
              <a:ea typeface="Tahoma" pitchFamily="34" charset="0"/>
              <a:cs typeface="Arial" charset="0"/>
            </a:endParaRPr>
          </a:p>
          <a:p>
            <a:r>
              <a:rPr lang="en-US" altLang="ru-RU" sz="1600" b="1" dirty="0">
                <a:solidFill>
                  <a:schemeClr val="tx2"/>
                </a:solidFill>
                <a:latin typeface="Arial Narrow" pitchFamily="34" charset="0"/>
                <a:ea typeface="Tahoma" pitchFamily="34" charset="0"/>
                <a:cs typeface="Arial" charset="0"/>
              </a:rPr>
              <a:t>E-mail: cci@cci.zp.ua</a:t>
            </a:r>
          </a:p>
          <a:p>
            <a:r>
              <a:rPr lang="en-US" altLang="ru-RU" sz="1600" b="1" dirty="0">
                <a:solidFill>
                  <a:schemeClr val="tx2"/>
                </a:solidFill>
                <a:latin typeface="Arial Narrow" pitchFamily="34" charset="0"/>
                <a:ea typeface="Tahoma" pitchFamily="34" charset="0"/>
                <a:cs typeface="Arial" charset="0"/>
              </a:rPr>
              <a:t>Site: www.cci.zp.ua </a:t>
            </a:r>
          </a:p>
        </p:txBody>
      </p:sp>
      <p:pic>
        <p:nvPicPr>
          <p:cNvPr id="22530" name="Picture 4" descr="C:\Users\Константин\Desktop\2456234623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4" y="2536032"/>
            <a:ext cx="219075" cy="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C:\Users\Константин\Desktop\42t62364236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75" y="3024187"/>
            <a:ext cx="287338" cy="16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C:\Users\Константин\Desktop\sdfhsdfhzdfh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4350" y="2783682"/>
            <a:ext cx="177800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http://www.cci.zp.ua/templates/dd_eshopper_59/images/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6305" y="1395413"/>
            <a:ext cx="6774903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C:\Users\Константин\Desktop\si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1475" y="3250407"/>
            <a:ext cx="465138" cy="23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Послуги ЗТПП для бізнес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4350" y="3897560"/>
            <a:ext cx="6192614" cy="10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212362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КОНТАКТИ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93739" y="2353866"/>
            <a:ext cx="79200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5650" y="3723878"/>
            <a:ext cx="79200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5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2" descr="C:\Users\Константин\Desktop\214141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28875" y="2518173"/>
            <a:ext cx="3552825" cy="265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69348297"/>
              </p:ext>
            </p:extLst>
          </p:nvPr>
        </p:nvGraphicFramePr>
        <p:xfrm>
          <a:off x="179512" y="2051668"/>
          <a:ext cx="8964488" cy="284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12362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Ініціатива «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EU4Business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40" name="Picture 7" descr="C:\Users\Константин\Desktop\EU4Busines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14301" y="1168004"/>
            <a:ext cx="2325213" cy="5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C:\Users\Константин\Desktop\штакфыекгсегку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25551" y="3442098"/>
            <a:ext cx="525463" cy="3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C:\Users\Константин\Desktop\финансы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25550" y="2193131"/>
            <a:ext cx="525464" cy="43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 descr="C:\Users\Константин\Desktop\рынок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25550" y="2842023"/>
            <a:ext cx="525464" cy="42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"/>
          <p:cNvSpPr>
            <a:spLocks noChangeArrowheads="1"/>
          </p:cNvSpPr>
          <p:nvPr/>
        </p:nvSpPr>
        <p:spPr bwMode="auto">
          <a:xfrm>
            <a:off x="333" y="4944171"/>
            <a:ext cx="9144000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Ukraine, 69005,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Zapor</a:t>
            </a:r>
            <a:r>
              <a:rPr lang="uk-UA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і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zhzhya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, Blvd. Central, 4, 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tel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 .: +38 (061) 213-50-24  fax: +38 (061) 233-26-54  E-mail: cci@cci.zp.ua</a:t>
            </a:r>
            <a:endParaRPr lang="ru-RU" altLang="ru-RU" sz="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Arial" charset="0"/>
            </a:endParaRPr>
          </a:p>
        </p:txBody>
      </p:sp>
      <p:pic>
        <p:nvPicPr>
          <p:cNvPr id="14345" name="Picture 8" descr="E:\ТУЛЕНКОВ\JPG рисунки\LogoCCI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0651" y="4473607"/>
            <a:ext cx="927654" cy="6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263" y="1618060"/>
            <a:ext cx="8780462" cy="1084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n-lt"/>
              </a:rPr>
              <a:t> Центри підтримки бізнесу ЄБРР створені у 15 регіонах України</a:t>
            </a: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endParaRPr lang="ru-RU" sz="105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n-lt"/>
              </a:rPr>
              <a:t>Чернігів</a:t>
            </a:r>
            <a:r>
              <a:rPr lang="en-US" b="1" dirty="0"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|</a:t>
            </a:r>
            <a:r>
              <a:rPr lang="uk-UA" b="1" dirty="0">
                <a:latin typeface="+mn-lt"/>
              </a:rPr>
              <a:t> Дніпро</a:t>
            </a:r>
            <a:r>
              <a:rPr lang="en-US" b="1" dirty="0"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|</a:t>
            </a:r>
            <a:r>
              <a:rPr lang="uk-UA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uk-UA" b="1" dirty="0">
                <a:latin typeface="+mn-lt"/>
              </a:rPr>
              <a:t>Краматорськ</a:t>
            </a:r>
            <a:r>
              <a:rPr lang="en-US" b="1" dirty="0"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|</a:t>
            </a:r>
            <a:r>
              <a:rPr lang="uk-UA" b="1" dirty="0">
                <a:latin typeface="+mn-lt"/>
              </a:rPr>
              <a:t> Івано-Франківськ</a:t>
            </a:r>
            <a:r>
              <a:rPr lang="en-US" b="1" dirty="0"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|</a:t>
            </a:r>
            <a:r>
              <a:rPr lang="uk-UA" b="1" dirty="0">
                <a:latin typeface="+mn-lt"/>
              </a:rPr>
              <a:t> Харків</a:t>
            </a:r>
            <a:r>
              <a:rPr lang="en-US" b="1" dirty="0"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|</a:t>
            </a:r>
            <a:r>
              <a:rPr lang="uk-UA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uk-UA" b="1" dirty="0">
                <a:latin typeface="+mn-lt"/>
              </a:rPr>
              <a:t>Хмельницький Кропивницький</a:t>
            </a:r>
            <a:r>
              <a:rPr lang="en-US" b="1" dirty="0"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|</a:t>
            </a:r>
            <a:r>
              <a:rPr lang="uk-UA" b="1" dirty="0">
                <a:latin typeface="+mn-lt"/>
              </a:rPr>
              <a:t> Київ</a:t>
            </a:r>
            <a:r>
              <a:rPr lang="en-US" b="1" dirty="0"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|</a:t>
            </a:r>
            <a:r>
              <a:rPr lang="uk-UA" b="1" dirty="0">
                <a:latin typeface="+mn-lt"/>
              </a:rPr>
              <a:t> Львів</a:t>
            </a:r>
            <a:r>
              <a:rPr lang="en-US" b="1" dirty="0"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|</a:t>
            </a:r>
            <a:r>
              <a:rPr lang="uk-UA" b="1" dirty="0">
                <a:latin typeface="+mn-lt"/>
              </a:rPr>
              <a:t> Миколаїв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|</a:t>
            </a:r>
            <a:r>
              <a:rPr lang="uk-UA" sz="1400" b="1" dirty="0">
                <a:latin typeface="+mn-lt"/>
              </a:rPr>
              <a:t> </a:t>
            </a:r>
            <a:r>
              <a:rPr lang="uk-UA" b="1" dirty="0">
                <a:latin typeface="+mn-lt"/>
              </a:rPr>
              <a:t>Одеса</a:t>
            </a:r>
            <a:r>
              <a:rPr lang="en-US" b="1" dirty="0"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|</a:t>
            </a:r>
            <a:r>
              <a:rPr lang="uk-UA" b="1" dirty="0">
                <a:latin typeface="+mn-lt"/>
              </a:rPr>
              <a:t> Рівно</a:t>
            </a:r>
            <a:r>
              <a:rPr lang="en-US" b="1" dirty="0"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|</a:t>
            </a:r>
            <a:r>
              <a:rPr lang="uk-UA" b="1" dirty="0">
                <a:latin typeface="+mn-lt"/>
              </a:rPr>
              <a:t> Вінниця</a:t>
            </a:r>
            <a:r>
              <a:rPr lang="en-US" b="1" dirty="0"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|</a:t>
            </a:r>
            <a:r>
              <a:rPr lang="uk-UA" b="1" dirty="0">
                <a:latin typeface="+mn-lt"/>
              </a:rPr>
              <a:t> </a:t>
            </a:r>
            <a:r>
              <a:rPr lang="uk-UA" b="1" dirty="0">
                <a:solidFill>
                  <a:srgbClr val="922146"/>
                </a:solidFill>
                <a:latin typeface="+mn-lt"/>
              </a:rPr>
              <a:t>Запоріжжя</a:t>
            </a:r>
            <a:r>
              <a:rPr lang="en-US" b="1" dirty="0"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|</a:t>
            </a:r>
            <a:r>
              <a:rPr lang="uk-UA" b="1" dirty="0">
                <a:latin typeface="+mn-lt"/>
              </a:rPr>
              <a:t> Суми</a:t>
            </a:r>
            <a:endParaRPr lang="ru-RU" b="1" dirty="0">
              <a:latin typeface="+mn-lt"/>
            </a:endParaRPr>
          </a:p>
        </p:txBody>
      </p:sp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4716016" y="4150578"/>
            <a:ext cx="4541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i="1" dirty="0">
                <a:latin typeface="Calibri" pitchFamily="34" charset="0"/>
              </a:rPr>
              <a:t>12 грудня 2016 року, Регіональне представництво Європейського банку реконструкції та розвитку у Харкові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94" y="23889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Запорізька торгово-промислова палата - офіційний партнер проекту ЄС та ЄБРР «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 у Запорізькому регіоні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C:\Users\Константин\Desktop\3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305" y="2841625"/>
            <a:ext cx="3228623" cy="186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C:\sov\Link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798" y="2841625"/>
            <a:ext cx="2448272" cy="128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7" descr="C:\Users\Константин\Desktop\EU4Busines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301" y="1168004"/>
            <a:ext cx="2325213" cy="5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E:\ТУЛЕНКОВ\JPG рисунки\LogoCC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651" y="4473607"/>
            <a:ext cx="927654" cy="6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333" y="4944171"/>
            <a:ext cx="9144000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Ukraine, 69005,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Zapor</a:t>
            </a:r>
            <a:r>
              <a:rPr lang="uk-UA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і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zhzhya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, Blvd. Central, 4, 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tel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 .: +38 (061) 213-50-24  fax: +38 (061) 233-26-54  E-mail: cci@cci.zp.ua</a:t>
            </a:r>
            <a:endParaRPr lang="ru-RU" altLang="ru-RU" sz="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4"/>
          <p:cNvSpPr>
            <a:spLocks noChangeArrowheads="1"/>
          </p:cNvSpPr>
          <p:nvPr/>
        </p:nvSpPr>
        <p:spPr bwMode="auto">
          <a:xfrm>
            <a:off x="539751" y="2031207"/>
            <a:ext cx="83534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chemeClr val="tx2"/>
                </a:solidFill>
                <a:latin typeface="Calibri" pitchFamily="34" charset="0"/>
              </a:rPr>
              <a:t>Ініціатива "</a:t>
            </a:r>
            <a:r>
              <a:rPr lang="en-US" sz="2000" b="1" dirty="0">
                <a:solidFill>
                  <a:schemeClr val="tx2"/>
                </a:solidFill>
                <a:latin typeface="Calibri" pitchFamily="34" charset="0"/>
              </a:rPr>
              <a:t>EU</a:t>
            </a:r>
            <a:r>
              <a:rPr lang="uk-UA" sz="2000" b="1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sz="2000" b="1" dirty="0">
                <a:solidFill>
                  <a:schemeClr val="tx2"/>
                </a:solidFill>
                <a:latin typeface="Calibri" pitchFamily="34" charset="0"/>
              </a:rPr>
              <a:t>Business</a:t>
            </a:r>
            <a:r>
              <a:rPr lang="uk-UA" sz="2000" b="1" dirty="0">
                <a:solidFill>
                  <a:schemeClr val="tx2"/>
                </a:solidFill>
                <a:latin typeface="Calibri" pitchFamily="34" charset="0"/>
              </a:rPr>
              <a:t>" </a:t>
            </a:r>
            <a:r>
              <a:rPr lang="uk-UA" sz="2000" b="1" dirty="0">
                <a:latin typeface="Calibri" pitchFamily="34" charset="0"/>
              </a:rPr>
              <a:t>в Україні складається з різноманітних ініціатив підтримки МСП, чий успіх є істотною умовою для відновлення </a:t>
            </a:r>
            <a:r>
              <a:rPr lang="uk-UA" sz="2000" b="1" dirty="0" smtClean="0">
                <a:latin typeface="Calibri" pitchFamily="34" charset="0"/>
              </a:rPr>
              <a:t>економіки</a:t>
            </a:r>
            <a:endParaRPr lang="en-US" sz="2000" b="1" dirty="0" smtClean="0">
              <a:latin typeface="Calibri" pitchFamily="34" charset="0"/>
            </a:endParaRPr>
          </a:p>
          <a:p>
            <a:pPr algn="ctr"/>
            <a:endParaRPr lang="uk-UA" sz="2000" b="1" dirty="0">
              <a:latin typeface="Calibri" pitchFamily="34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Метою </a:t>
            </a:r>
            <a:r>
              <a:rPr lang="ru-RU" sz="2000" b="1" dirty="0" err="1">
                <a:latin typeface="Calibri" pitchFamily="34" charset="0"/>
              </a:rPr>
              <a:t>ініціативи</a:t>
            </a:r>
            <a:r>
              <a:rPr lang="ru-RU" sz="2000" b="1" dirty="0">
                <a:latin typeface="Calibri" pitchFamily="34" charset="0"/>
              </a:rPr>
              <a:t> є </a:t>
            </a:r>
            <a:r>
              <a:rPr lang="ru-RU" sz="2000" b="1" dirty="0" err="1">
                <a:latin typeface="Calibri" pitchFamily="34" charset="0"/>
              </a:rPr>
              <a:t>надання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компаніям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консультацій</a:t>
            </a:r>
            <a:r>
              <a:rPr lang="ru-RU" sz="2000" b="1" dirty="0">
                <a:latin typeface="Calibri" pitchFamily="34" charset="0"/>
              </a:rPr>
              <a:t> та </a:t>
            </a:r>
            <a:r>
              <a:rPr lang="ru-RU" sz="2000" b="1" dirty="0" err="1">
                <a:latin typeface="Calibri" pitchFamily="34" charset="0"/>
              </a:rPr>
              <a:t>покращення</a:t>
            </a:r>
            <a:r>
              <a:rPr lang="ru-RU" sz="2000" b="1" dirty="0">
                <a:latin typeface="Calibri" pitchFamily="34" charset="0"/>
              </a:rPr>
              <a:t> доступу до </a:t>
            </a:r>
            <a:r>
              <a:rPr lang="ru-RU" sz="2000" b="1" dirty="0" err="1">
                <a:latin typeface="Calibri" pitchFamily="34" charset="0"/>
              </a:rPr>
              <a:t>фінансування</a:t>
            </a:r>
            <a:r>
              <a:rPr lang="ru-RU" sz="2000" b="1" dirty="0">
                <a:latin typeface="Calibri" pitchFamily="34" charset="0"/>
              </a:rPr>
              <a:t>, а </a:t>
            </a:r>
            <a:r>
              <a:rPr lang="ru-RU" sz="2000" b="1" dirty="0" err="1">
                <a:latin typeface="Calibri" pitchFamily="34" charset="0"/>
              </a:rPr>
              <a:t>також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інших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можливостей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2361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Запорізька торгово-промислова палата - офіційний партнер проекту у Запорізькому регіоні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8" name="Picture 3" descr="C:\Users\Константин\Desktop\s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189" y="4055269"/>
            <a:ext cx="465137" cy="23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Константин\Desktop\s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189" y="4264819"/>
            <a:ext cx="465137" cy="23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C:\Users\Константин\Desktop\3463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7" y="2139964"/>
            <a:ext cx="293688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Прямоугольник 1"/>
          <p:cNvSpPr>
            <a:spLocks noChangeArrowheads="1"/>
          </p:cNvSpPr>
          <p:nvPr/>
        </p:nvSpPr>
        <p:spPr bwMode="auto">
          <a:xfrm>
            <a:off x="376299" y="3740468"/>
            <a:ext cx="86915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dirty="0">
              <a:latin typeface="Calibri" pitchFamily="34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Calibri" pitchFamily="34" charset="0"/>
              </a:rPr>
              <a:t>	     </a:t>
            </a:r>
            <a:r>
              <a:rPr lang="ru-RU" sz="1600" b="1" dirty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uk-UA" sz="1600" b="1" dirty="0">
                <a:solidFill>
                  <a:schemeClr val="tx2"/>
                </a:solidFill>
                <a:latin typeface="Calibri" pitchFamily="34" charset="0"/>
              </a:rPr>
              <a:t>Веб-сайт Проекту</a:t>
            </a:r>
            <a:r>
              <a:rPr lang="uk-UA" sz="1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uk-UA" sz="1600" dirty="0">
                <a:latin typeface="Calibri" pitchFamily="34" charset="0"/>
                <a:hlinkClick r:id="rId4"/>
              </a:rPr>
              <a:t>www.eu4business.eu</a:t>
            </a:r>
            <a:r>
              <a:rPr lang="uk-UA" sz="1600" dirty="0">
                <a:latin typeface="Calibri" pitchFamily="34" charset="0"/>
              </a:rPr>
              <a:t> </a:t>
            </a:r>
            <a:endParaRPr lang="ru-RU" sz="1600" dirty="0">
              <a:latin typeface="Calibri" pitchFamily="34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Calibri" pitchFamily="34" charset="0"/>
              </a:rPr>
              <a:t>	     </a:t>
            </a:r>
            <a:r>
              <a:rPr lang="ru-RU" sz="1600" b="1" dirty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uk-UA" sz="1600" b="1" dirty="0">
                <a:solidFill>
                  <a:schemeClr val="tx2"/>
                </a:solidFill>
                <a:latin typeface="Calibri" pitchFamily="34" charset="0"/>
              </a:rPr>
              <a:t>Веб-сайт Запорізької торгово-промислової палати</a:t>
            </a:r>
            <a:r>
              <a:rPr lang="uk-UA" sz="1600" dirty="0">
                <a:latin typeface="Calibri" pitchFamily="34" charset="0"/>
              </a:rPr>
              <a:t> </a:t>
            </a:r>
            <a:r>
              <a:rPr lang="uk-UA" sz="1600" dirty="0" err="1">
                <a:latin typeface="Calibri" pitchFamily="34" charset="0"/>
                <a:hlinkClick r:id="rId5"/>
              </a:rPr>
              <a:t>www.cci.zp.ua</a:t>
            </a:r>
            <a:r>
              <a:rPr lang="en-US" sz="1600" dirty="0">
                <a:latin typeface="Calibri" pitchFamily="34" charset="0"/>
              </a:rPr>
              <a:t> 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10" name="Picture 7" descr="C:\Users\Константин\Desktop\EU4Busines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4301" y="1168004"/>
            <a:ext cx="2325213" cy="5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E:\ТУЛЕНКОВ\JPG рисунки\LogoCC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651" y="4473607"/>
            <a:ext cx="927654" cy="6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333" y="4944171"/>
            <a:ext cx="9144000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Ukraine, 69005,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Zapor</a:t>
            </a:r>
            <a:r>
              <a:rPr lang="uk-UA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і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zhzhya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, Blvd. Central, 4, 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tel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 .: +38 (061) 213-50-24  fax: +38 (061) 233-26-54  E-mail: cci@cci.zp.ua</a:t>
            </a:r>
            <a:endParaRPr lang="ru-RU" altLang="ru-RU" sz="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Arial" charset="0"/>
            </a:endParaRPr>
          </a:p>
        </p:txBody>
      </p:sp>
      <p:pic>
        <p:nvPicPr>
          <p:cNvPr id="14" name="Picture 4" descr="C:\Users\Константин\Desktop\3463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478" y="3075806"/>
            <a:ext cx="293688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4"/>
          <p:cNvSpPr>
            <a:spLocks noChangeArrowheads="1"/>
          </p:cNvSpPr>
          <p:nvPr/>
        </p:nvSpPr>
        <p:spPr bwMode="auto">
          <a:xfrm>
            <a:off x="673224" y="2501241"/>
            <a:ext cx="1015365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uk-UA" sz="2000" b="1" dirty="0">
                <a:solidFill>
                  <a:schemeClr val="tx2"/>
                </a:solidFill>
                <a:latin typeface="Calibri" pitchFamily="34" charset="0"/>
              </a:rPr>
              <a:t>Організація навчання та заходів:</a:t>
            </a:r>
            <a:endParaRPr 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 	     </a:t>
            </a:r>
            <a:r>
              <a:rPr lang="ru-RU" sz="1600" b="1" dirty="0">
                <a:latin typeface="Calibri" pitchFamily="34" charset="0"/>
              </a:rPr>
              <a:t>Т</a:t>
            </a:r>
            <a:r>
              <a:rPr lang="uk-UA" sz="1600" b="1" dirty="0" err="1">
                <a:latin typeface="Calibri" pitchFamily="34" charset="0"/>
              </a:rPr>
              <a:t>ренінги</a:t>
            </a:r>
            <a:r>
              <a:rPr lang="uk-UA" sz="1600" b="1" dirty="0">
                <a:latin typeface="Calibri" pitchFamily="34" charset="0"/>
              </a:rPr>
              <a:t> для малого та середнього бізнесу</a:t>
            </a:r>
            <a:endParaRPr lang="ru-RU" sz="1400" b="1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	        </a:t>
            </a:r>
            <a:r>
              <a:rPr lang="uk-UA" sz="1600" b="1" dirty="0">
                <a:latin typeface="Calibri" pitchFamily="34" charset="0"/>
              </a:rPr>
              <a:t>Консультують провідні експерти ЄС</a:t>
            </a:r>
            <a:endParaRPr lang="ru-RU" sz="1400" b="1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	        </a:t>
            </a:r>
            <a:r>
              <a:rPr lang="uk-UA" sz="1600" b="1" dirty="0">
                <a:latin typeface="Calibri" pitchFamily="34" charset="0"/>
              </a:rPr>
              <a:t>Ключові напрямки:</a:t>
            </a:r>
            <a:endParaRPr lang="ru-RU" sz="1400" b="1" dirty="0">
              <a:latin typeface="Calibri" pitchFamily="34" charset="0"/>
            </a:endParaRPr>
          </a:p>
          <a:p>
            <a:pPr lvl="4"/>
            <a:r>
              <a:rPr lang="uk-UA" sz="1600" dirty="0">
                <a:latin typeface="Calibri" pitchFamily="34" charset="0"/>
              </a:rPr>
              <a:t>фінансовий менеджмент</a:t>
            </a:r>
            <a:endParaRPr lang="ru-RU" sz="1400" dirty="0">
              <a:latin typeface="Calibri" pitchFamily="34" charset="0"/>
            </a:endParaRPr>
          </a:p>
          <a:p>
            <a:pPr lvl="4"/>
            <a:r>
              <a:rPr lang="uk-UA" sz="1600" dirty="0">
                <a:latin typeface="Calibri" pitchFamily="34" charset="0"/>
              </a:rPr>
              <a:t>маркетинг</a:t>
            </a:r>
            <a:endParaRPr lang="ru-RU" sz="1400" dirty="0">
              <a:latin typeface="Calibri" pitchFamily="34" charset="0"/>
            </a:endParaRPr>
          </a:p>
          <a:p>
            <a:pPr lvl="4"/>
            <a:r>
              <a:rPr lang="uk-UA" sz="1600" dirty="0">
                <a:latin typeface="Calibri" pitchFamily="34" charset="0"/>
              </a:rPr>
              <a:t>інструменти та умови кредитування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2361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Співпраця з регіональними партнерами в рамках ініціативи «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879599" y="2546861"/>
            <a:ext cx="3296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tx2"/>
                </a:solidFill>
                <a:latin typeface="Calibri" pitchFamily="34" charset="0"/>
              </a:rPr>
              <a:t>Починаючи з серпня 2017 року</a:t>
            </a:r>
            <a:endParaRPr lang="ru-RU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2941551" y="1525344"/>
            <a:ext cx="6088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solidFill>
                  <a:schemeClr val="tx2"/>
                </a:solidFill>
                <a:latin typeface="Calibri" pitchFamily="34" charset="0"/>
              </a:rPr>
              <a:t>Ініціатива триватиме протягом </a:t>
            </a: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uk-UA" b="1" dirty="0">
                <a:solidFill>
                  <a:schemeClr val="tx2"/>
                </a:solidFill>
                <a:latin typeface="Calibri" pitchFamily="34" charset="0"/>
              </a:rPr>
              <a:t>,5 років 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b="1" dirty="0">
                <a:latin typeface="Calibri" pitchFamily="34" charset="0"/>
              </a:rPr>
              <a:t>	</a:t>
            </a:r>
            <a:r>
              <a:rPr lang="uk-UA" b="1" dirty="0">
                <a:latin typeface="Calibri" pitchFamily="34" charset="0"/>
              </a:rPr>
              <a:t>2017 – активний старт проекту</a:t>
            </a:r>
            <a:endParaRPr lang="ru-RU" b="1" dirty="0">
              <a:latin typeface="Calibri" pitchFamily="34" charset="0"/>
            </a:endParaRPr>
          </a:p>
          <a:p>
            <a:r>
              <a:rPr lang="en-US" b="1" dirty="0">
                <a:latin typeface="Calibri" pitchFamily="34" charset="0"/>
              </a:rPr>
              <a:t>	</a:t>
            </a:r>
            <a:r>
              <a:rPr lang="uk-UA" b="1" dirty="0">
                <a:latin typeface="Calibri" pitchFamily="34" charset="0"/>
              </a:rPr>
              <a:t>2020 – стала бізнес-модель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7415" name="Picture 2" descr="C:\Users\Константин\Desktop\12412423423436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510" y="1924976"/>
            <a:ext cx="215123" cy="17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 descr="C:\Users\Константин\Desktop\3463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566" y="3232662"/>
            <a:ext cx="176213" cy="1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4" descr="C:\Users\Константин\Desktop\3463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566" y="3455308"/>
            <a:ext cx="176213" cy="1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" descr="C:\Users\Константин\Desktop\342346346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3341" y="4073838"/>
            <a:ext cx="14128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 descr="C:\Users\Константин\Desktop\342346346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3341" y="4271482"/>
            <a:ext cx="141287" cy="10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" descr="C:\Users\Константин\Desktop\342346346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3341" y="4466745"/>
            <a:ext cx="141287" cy="10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" descr="C:\Users\Константин\Desktop\12412423423436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7096" y="2169055"/>
            <a:ext cx="215124" cy="17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C:\Users\Константин\Desktop\EU4Busines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4301" y="1168004"/>
            <a:ext cx="2325213" cy="5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E:\ТУЛЕНКОВ\JPG рисунки\LogoCC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651" y="4473607"/>
            <a:ext cx="927654" cy="6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333" y="4944171"/>
            <a:ext cx="9144000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Ukraine, 69005,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Zapor</a:t>
            </a:r>
            <a:r>
              <a:rPr lang="uk-UA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і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zhzhya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, Blvd. Central, 4, 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tel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 .: +38 (061) 213-50-24  fax: +38 (061) 233-26-54  E-mail: cci@cci.zp.ua</a:t>
            </a:r>
            <a:endParaRPr lang="ru-RU" altLang="ru-RU" sz="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4"/>
          <p:cNvSpPr>
            <a:spLocks noChangeArrowheads="1"/>
          </p:cNvSpPr>
          <p:nvPr/>
        </p:nvSpPr>
        <p:spPr bwMode="auto">
          <a:xfrm>
            <a:off x="827584" y="1641247"/>
            <a:ext cx="83410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Створення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мережі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з 15 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центрів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підтримки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бізнесу</a:t>
            </a:r>
            <a:r>
              <a:rPr lang="ru-RU" dirty="0">
                <a:latin typeface="Arial Narrow" pitchFamily="34" charset="0"/>
              </a:rPr>
              <a:t> для </a:t>
            </a:r>
            <a:r>
              <a:rPr lang="ru-RU" dirty="0" err="1">
                <a:latin typeface="Arial Narrow" pitchFamily="34" charset="0"/>
              </a:rPr>
              <a:t>надання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консультаційних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послуг</a:t>
            </a:r>
            <a:r>
              <a:rPr lang="ru-RU" dirty="0">
                <a:latin typeface="Arial Narrow" pitchFamily="34" charset="0"/>
              </a:rPr>
              <a:t> МСП</a:t>
            </a:r>
          </a:p>
          <a:p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East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Invest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 - </a:t>
            </a:r>
            <a:r>
              <a:rPr lang="ru-RU" dirty="0" err="1">
                <a:latin typeface="Arial Narrow" pitchFamily="34" charset="0"/>
              </a:rPr>
              <a:t>надання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навчальних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послуг</a:t>
            </a:r>
            <a:r>
              <a:rPr lang="ru-RU" dirty="0">
                <a:latin typeface="Arial Narrow" pitchFamily="34" charset="0"/>
              </a:rPr>
              <a:t> та </a:t>
            </a:r>
            <a:r>
              <a:rPr lang="ru-RU" dirty="0" err="1">
                <a:latin typeface="Arial Narrow" pitchFamily="34" charset="0"/>
              </a:rPr>
              <a:t>технічної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допомоги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організаціям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підтримки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бізнесу</a:t>
            </a:r>
            <a:r>
              <a:rPr lang="ru-RU" dirty="0">
                <a:latin typeface="Arial Narrow" pitchFamily="34" charset="0"/>
              </a:rPr>
              <a:t> для </a:t>
            </a:r>
            <a:r>
              <a:rPr lang="ru-RU" dirty="0" err="1">
                <a:latin typeface="Arial Narrow" pitchFamily="34" charset="0"/>
              </a:rPr>
              <a:t>нарощування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їхніх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можливостей</a:t>
            </a:r>
            <a:endParaRPr lang="ru-RU" dirty="0">
              <a:latin typeface="Arial Narrow" pitchFamily="34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Механізм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прямого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фінансування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МСП </a:t>
            </a:r>
            <a:r>
              <a:rPr lang="ru-RU" dirty="0">
                <a:latin typeface="Arial Narrow" pitchFamily="34" charset="0"/>
              </a:rPr>
              <a:t>в рамках ПВЗВТ </a:t>
            </a:r>
          </a:p>
          <a:p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      Фонд «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Green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for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Growth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»</a:t>
            </a:r>
            <a:endParaRPr lang="ru-RU" dirty="0">
              <a:latin typeface="Arial Narrow" pitchFamily="34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Консультування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МСП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щодо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ролі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жінок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в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підприємництві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Вікно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сусідства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Європейського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фонду для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Південно-Східної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Європи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(EFSE) </a:t>
            </a:r>
          </a:p>
          <a:p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Підтримка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rial Narrow" pitchFamily="34" charset="0"/>
              </a:rPr>
              <a:t>урядів</a:t>
            </a:r>
            <a:r>
              <a:rPr lang="ru-RU" dirty="0">
                <a:latin typeface="Arial Narrow" pitchFamily="34" charset="0"/>
              </a:rPr>
              <a:t> з метою </a:t>
            </a:r>
            <a:r>
              <a:rPr lang="ru-RU" dirty="0" err="1">
                <a:latin typeface="Arial Narrow" pitchFamily="34" charset="0"/>
              </a:rPr>
              <a:t>сприяння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конкурентоспроможності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серед</a:t>
            </a:r>
            <a:r>
              <a:rPr lang="ru-RU" dirty="0">
                <a:latin typeface="Arial Narrow" pitchFamily="34" charset="0"/>
              </a:rPr>
              <a:t> МСП </a:t>
            </a:r>
          </a:p>
          <a:p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       STAREP</a:t>
            </a: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 </a:t>
            </a:r>
            <a:r>
              <a:rPr lang="ru-RU" dirty="0">
                <a:latin typeface="Arial Narrow" pitchFamily="34" charset="0"/>
              </a:rPr>
              <a:t>- </a:t>
            </a:r>
            <a:r>
              <a:rPr lang="ru-RU" dirty="0" err="1">
                <a:latin typeface="Arial Narrow" pitchFamily="34" charset="0"/>
              </a:rPr>
              <a:t>зміцнення</a:t>
            </a:r>
            <a:r>
              <a:rPr lang="ru-RU" dirty="0">
                <a:latin typeface="Arial Narrow" pitchFamily="34" charset="0"/>
              </a:rPr>
              <a:t> аудиту та </a:t>
            </a:r>
            <a:r>
              <a:rPr lang="ru-RU" dirty="0" err="1">
                <a:latin typeface="Arial Narrow" pitchFamily="34" charset="0"/>
              </a:rPr>
              <a:t>звітності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12362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Провідні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проекти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"EU4Business" 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Україні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18435" name="Picture 4" descr="C:\Users\Константин\Desktop\3463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625" y="1762125"/>
            <a:ext cx="223837" cy="1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Константин\Desktop\3463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528" y="2342679"/>
            <a:ext cx="223837" cy="1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Константин\Desktop\3463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387" y="2875360"/>
            <a:ext cx="223837" cy="1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:\Users\Константин\Desktop\3463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324" y="3138488"/>
            <a:ext cx="223838" cy="13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Константин\Desktop\321534623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4125516"/>
            <a:ext cx="793750" cy="79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441" name="Picture 4" descr="C:\Users\Константин\Desktop\3463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325" y="3395985"/>
            <a:ext cx="223838" cy="1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C:\Users\Константин\Desktop\3463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485" y="3939902"/>
            <a:ext cx="223837" cy="1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4" descr="C:\Users\Константин\Desktop\3463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324" y="3663554"/>
            <a:ext cx="223837" cy="1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" descr="C:\Users\Константин\Desktop\3463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484" y="4213622"/>
            <a:ext cx="223838" cy="13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C:\Users\Константин\Desktop\EU4Busines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301" y="1168004"/>
            <a:ext cx="2325213" cy="5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E:\ТУЛЕНКОВ\JPG рисунки\LogoCC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651" y="4473607"/>
            <a:ext cx="927654" cy="6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3"/>
          <p:cNvSpPr>
            <a:spLocks noChangeArrowheads="1"/>
          </p:cNvSpPr>
          <p:nvPr/>
        </p:nvSpPr>
        <p:spPr bwMode="auto">
          <a:xfrm>
            <a:off x="333" y="4944171"/>
            <a:ext cx="9144000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Ukraine, 69005,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Zapor</a:t>
            </a:r>
            <a:r>
              <a:rPr lang="uk-UA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і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zhzhya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, Blvd. Central, 4, 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tel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 .: +38 (061) 213-50-24  fax: +38 (061) 233-26-54  E-mail: cci@cci.zp.ua</a:t>
            </a:r>
            <a:endParaRPr lang="ru-RU" altLang="ru-RU" sz="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 descr="C:\sov\Links\DSC_1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305" y="3846528"/>
            <a:ext cx="1550605" cy="92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403226" y="1813753"/>
            <a:ext cx="80819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  <a:latin typeface="+mj-lt"/>
              </a:rPr>
              <a:t>ЗТПП – </a:t>
            </a:r>
            <a:r>
              <a:rPr lang="ru-RU" altLang="ru-RU" b="1" dirty="0" err="1">
                <a:solidFill>
                  <a:schemeClr val="tx2"/>
                </a:solidFill>
                <a:latin typeface="+mj-lt"/>
              </a:rPr>
              <a:t>учасник</a:t>
            </a:r>
            <a:r>
              <a:rPr lang="ru-RU" altLang="ru-RU" b="1" dirty="0">
                <a:solidFill>
                  <a:schemeClr val="tx2"/>
                </a:solidFill>
                <a:latin typeface="+mj-lt"/>
              </a:rPr>
              <a:t> проект</a:t>
            </a:r>
            <a:r>
              <a:rPr lang="uk-UA" altLang="ru-RU" b="1" dirty="0">
                <a:solidFill>
                  <a:schemeClr val="tx2"/>
                </a:solidFill>
                <a:latin typeface="+mj-lt"/>
              </a:rPr>
              <a:t>у</a:t>
            </a:r>
            <a:r>
              <a:rPr lang="ru-RU" altLang="ru-RU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ru-RU" b="1" dirty="0">
                <a:solidFill>
                  <a:schemeClr val="tx2"/>
                </a:solidFill>
                <a:latin typeface="+mj-lt"/>
              </a:rPr>
              <a:t>East Invest</a:t>
            </a:r>
            <a:r>
              <a:rPr lang="ru-RU" altLang="ru-RU" b="1" dirty="0">
                <a:solidFill>
                  <a:schemeClr val="tx2"/>
                </a:solidFill>
                <a:latin typeface="+mj-lt"/>
              </a:rPr>
              <a:t>2</a:t>
            </a:r>
            <a:r>
              <a:rPr lang="ru-RU" altLang="ru-RU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dirty="0" err="1">
                <a:latin typeface="+mj-lt"/>
              </a:rPr>
              <a:t>Європейської</a:t>
            </a:r>
            <a:r>
              <a:rPr lang="ru-RU" altLang="ru-RU" dirty="0">
                <a:latin typeface="+mj-lt"/>
              </a:rPr>
              <a:t> </a:t>
            </a:r>
            <a:r>
              <a:rPr lang="ru-RU" altLang="ru-RU" dirty="0" err="1">
                <a:latin typeface="+mj-lt"/>
              </a:rPr>
              <a:t>Комісії</a:t>
            </a:r>
            <a:r>
              <a:rPr lang="ru-RU" altLang="ru-RU" b="1" dirty="0">
                <a:latin typeface="+mj-lt"/>
              </a:rPr>
              <a:t> </a:t>
            </a:r>
            <a:r>
              <a:rPr lang="ru-RU" altLang="ru-RU" dirty="0">
                <a:latin typeface="+mj-lt"/>
              </a:rPr>
              <a:t>з 2015 року</a:t>
            </a:r>
          </a:p>
          <a:p>
            <a:pPr algn="ctr"/>
            <a:r>
              <a:rPr lang="ru-RU" altLang="ru-RU" b="1" dirty="0" err="1">
                <a:latin typeface="+mj-lt"/>
              </a:rPr>
              <a:t>Спільні</a:t>
            </a:r>
            <a:r>
              <a:rPr lang="ru-RU" altLang="ru-RU" b="1" dirty="0">
                <a:latin typeface="+mj-lt"/>
              </a:rPr>
              <a:t> </a:t>
            </a:r>
            <a:r>
              <a:rPr lang="ru-RU" altLang="ru-RU" b="1" dirty="0" err="1">
                <a:latin typeface="+mj-lt"/>
              </a:rPr>
              <a:t>цілі</a:t>
            </a:r>
            <a:r>
              <a:rPr lang="ru-RU" altLang="ru-RU" b="1" dirty="0">
                <a:latin typeface="+mj-lt"/>
              </a:rPr>
              <a:t> </a:t>
            </a:r>
            <a:r>
              <a:rPr lang="ru-RU" altLang="ru-RU" dirty="0" smtClean="0">
                <a:latin typeface="+mj-lt"/>
              </a:rPr>
              <a:t>-</a:t>
            </a:r>
            <a:r>
              <a:rPr lang="en-US" altLang="ru-RU" dirty="0" smtClean="0">
                <a:latin typeface="+mj-lt"/>
              </a:rPr>
              <a:t> </a:t>
            </a:r>
            <a:r>
              <a:rPr lang="uk-UA" altLang="ru-RU" sz="1600" dirty="0" smtClean="0">
                <a:latin typeface="+mj-lt"/>
              </a:rPr>
              <a:t>підвищення </a:t>
            </a:r>
            <a:r>
              <a:rPr lang="uk-UA" altLang="ru-RU" sz="1600" dirty="0">
                <a:latin typeface="+mj-lt"/>
              </a:rPr>
              <a:t>конкурентоспроможності приватного сектору, торгових потоків, інвестицій</a:t>
            </a:r>
            <a:endParaRPr lang="ru-RU" altLang="ru-RU" sz="1600" dirty="0">
              <a:latin typeface="+mj-lt"/>
            </a:endParaRPr>
          </a:p>
        </p:txBody>
      </p:sp>
      <p:sp>
        <p:nvSpPr>
          <p:cNvPr id="19461" name="Прямоугольник 16"/>
          <p:cNvSpPr>
            <a:spLocks noChangeArrowheads="1"/>
          </p:cNvSpPr>
          <p:nvPr/>
        </p:nvSpPr>
        <p:spPr bwMode="auto">
          <a:xfrm>
            <a:off x="482600" y="2737083"/>
            <a:ext cx="638175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err="1">
                <a:solidFill>
                  <a:schemeClr val="tx2"/>
                </a:solidFill>
                <a:latin typeface="+mj-lt"/>
              </a:rPr>
              <a:t>Академія</a:t>
            </a:r>
            <a:r>
              <a:rPr lang="ru-RU" sz="1600" b="1" dirty="0">
                <a:solidFill>
                  <a:schemeClr val="tx2"/>
                </a:solidFill>
                <a:latin typeface="+mj-lt"/>
              </a:rPr>
              <a:t> малого та </a:t>
            </a:r>
            <a:r>
              <a:rPr lang="ru-RU" sz="1600" b="1" dirty="0" err="1">
                <a:solidFill>
                  <a:schemeClr val="tx2"/>
                </a:solidFill>
                <a:latin typeface="+mj-lt"/>
              </a:rPr>
              <a:t>среднього</a:t>
            </a:r>
            <a:r>
              <a:rPr lang="ru-RU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+mj-lt"/>
              </a:rPr>
              <a:t>бізнесу</a:t>
            </a:r>
            <a:r>
              <a:rPr lang="ru-RU" sz="1600" b="1" dirty="0">
                <a:solidFill>
                  <a:schemeClr val="tx2"/>
                </a:solidFill>
                <a:latin typeface="+mj-lt"/>
              </a:rPr>
              <a:t> в ЗТПП</a:t>
            </a:r>
            <a:endParaRPr lang="ru-RU" sz="1600" dirty="0">
              <a:solidFill>
                <a:schemeClr val="tx2"/>
              </a:solidFill>
              <a:latin typeface="+mj-lt"/>
            </a:endParaRPr>
          </a:p>
          <a:p>
            <a:r>
              <a:rPr lang="ru-RU" sz="1400" dirty="0" err="1">
                <a:latin typeface="+mj-lt"/>
              </a:rPr>
              <a:t>Випускниками</a:t>
            </a:r>
            <a:r>
              <a:rPr lang="ru-RU" sz="1400" dirty="0">
                <a:latin typeface="+mj-lt"/>
              </a:rPr>
              <a:t> стали </a:t>
            </a:r>
            <a:r>
              <a:rPr lang="ru-RU" sz="1400" dirty="0" err="1">
                <a:latin typeface="+mj-lt"/>
              </a:rPr>
              <a:t>більше</a:t>
            </a:r>
            <a:r>
              <a:rPr lang="ru-RU" sz="1400" dirty="0">
                <a:latin typeface="+mj-lt"/>
              </a:rPr>
              <a:t> 30 </a:t>
            </a:r>
            <a:r>
              <a:rPr lang="ru-RU" sz="1400" dirty="0" err="1">
                <a:latin typeface="+mj-lt"/>
              </a:rPr>
              <a:t>представників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запорізьких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компаній</a:t>
            </a:r>
            <a:endParaRPr lang="ru-RU" sz="1400" dirty="0">
              <a:latin typeface="+mj-lt"/>
            </a:endParaRPr>
          </a:p>
          <a:p>
            <a:pPr marL="741363" lvl="1" indent="-285750">
              <a:buFont typeface="Arial" charset="0"/>
              <a:buChar char="•"/>
            </a:pPr>
            <a:r>
              <a:rPr lang="ru-RU" sz="1400" dirty="0" err="1">
                <a:latin typeface="+mj-lt"/>
              </a:rPr>
              <a:t>Сесії</a:t>
            </a:r>
            <a:r>
              <a:rPr lang="ru-RU" sz="1400" dirty="0">
                <a:latin typeface="+mj-lt"/>
              </a:rPr>
              <a:t> та </a:t>
            </a:r>
            <a:r>
              <a:rPr lang="ru-RU" sz="1400" dirty="0" err="1">
                <a:latin typeface="+mj-lt"/>
              </a:rPr>
              <a:t>пленарні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засідання</a:t>
            </a:r>
            <a:endParaRPr lang="ru-RU" sz="1400" dirty="0">
              <a:latin typeface="+mj-lt"/>
            </a:endParaRPr>
          </a:p>
          <a:p>
            <a:pPr marL="741363" lvl="1" indent="-285750">
              <a:buFont typeface="Arial" charset="0"/>
              <a:buChar char="•"/>
            </a:pPr>
            <a:r>
              <a:rPr lang="ru-RU" sz="1400" dirty="0" err="1">
                <a:latin typeface="+mj-lt"/>
              </a:rPr>
              <a:t>Індивідуальні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консультації</a:t>
            </a:r>
            <a:endParaRPr lang="ru-RU" sz="1400" dirty="0">
              <a:latin typeface="+mj-lt"/>
            </a:endParaRPr>
          </a:p>
        </p:txBody>
      </p:sp>
      <p:pic>
        <p:nvPicPr>
          <p:cNvPr id="18" name="Picture 20" descr="http://www.cci.zp.ua/images/stories/galery/2017/eastinvestzptt2/DSC_07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6105" y="3846528"/>
            <a:ext cx="1598685" cy="9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9" name="Picture 22" descr="http://www.cci.zp.ua/images/stories/galery/2017/eastinvestzptt2/P1013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5834" y="3835813"/>
            <a:ext cx="1411704" cy="945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" name="Picture 24" descr="http://www.cci.zp.ua/images/stories/galery/2017/eastinvestzptt2/P10132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032" y="3862388"/>
            <a:ext cx="1413040" cy="945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9465" name="Picture 16" descr="C:\Users\Константин\Desktop\123421515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336" y="1141268"/>
            <a:ext cx="1296144" cy="45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0" y="87474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Участь ЗТПП у проектах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EU4Business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«</a:t>
            </a:r>
            <a:r>
              <a:rPr lang="ru-RU" alt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East</a:t>
            </a: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Invest</a:t>
            </a:r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2»</a:t>
            </a:r>
            <a:endParaRPr lang="ru-RU" alt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7" descr="C:\Users\Константин\Desktop\EU4Busines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14301" y="1168004"/>
            <a:ext cx="2325213" cy="5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E:\ТУЛЕНКОВ\JPG рисунки\LogoCCI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0651" y="4473607"/>
            <a:ext cx="927654" cy="6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33" y="4944171"/>
            <a:ext cx="9144000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Ukraine, 69005,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Zapor</a:t>
            </a:r>
            <a:r>
              <a:rPr lang="uk-UA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і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zhzhya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, Blvd. Central, 4, 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tel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 .: +38 (061) 213-50-24  fax: +38 (061) 233-26-54  E-mail: cci@cci.zp.ua</a:t>
            </a:r>
            <a:endParaRPr lang="ru-RU" altLang="ru-RU" sz="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474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Участь ЗТПП у проектах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EU4Business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«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Twinning</a:t>
            </a:r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»</a:t>
            </a:r>
          </a:p>
        </p:txBody>
      </p:sp>
      <p:pic>
        <p:nvPicPr>
          <p:cNvPr id="7" name="Picture 2" descr="http://www.cci.zp.ua/images/stories/galery/2016/litva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6" y="3075806"/>
            <a:ext cx="1735417" cy="109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4" descr="http://www.cci.zp.ua/images/stories/galery/2016/litva/P10117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89" y="3551635"/>
            <a:ext cx="1736835" cy="109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8" descr="http://www.cci.zp.ua/images/stories/galery/042016-lietuva/lietuva-12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2505" y="3293269"/>
            <a:ext cx="1709897" cy="107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2" descr="Литовський досвід з ринкового нагляду за безпечністю продукції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241" y="3293269"/>
            <a:ext cx="1656184" cy="97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0488" name="Прямоугольник 3"/>
          <p:cNvSpPr>
            <a:spLocks noChangeArrowheads="1"/>
          </p:cNvSpPr>
          <p:nvPr/>
        </p:nvSpPr>
        <p:spPr bwMode="auto">
          <a:xfrm>
            <a:off x="460376" y="1757362"/>
            <a:ext cx="8080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tx2"/>
                </a:solidFill>
                <a:latin typeface="Calibri" pitchFamily="34" charset="0"/>
              </a:rPr>
              <a:t>Як </a:t>
            </a:r>
            <a:r>
              <a:rPr lang="uk-UA" sz="2400" b="1" dirty="0" err="1">
                <a:solidFill>
                  <a:schemeClr val="tx2"/>
                </a:solidFill>
                <a:latin typeface="Calibri" pitchFamily="34" charset="0"/>
              </a:rPr>
              <a:t>бенефіціар</a:t>
            </a:r>
            <a:r>
              <a:rPr lang="uk-UA" sz="2400" b="1" dirty="0">
                <a:solidFill>
                  <a:schemeClr val="tx2"/>
                </a:solidFill>
                <a:latin typeface="Calibri" pitchFamily="34" charset="0"/>
              </a:rPr>
              <a:t> міжнародної програми </a:t>
            </a:r>
            <a:r>
              <a:rPr lang="ru-RU" sz="2400" b="1" dirty="0" err="1">
                <a:solidFill>
                  <a:schemeClr val="tx2"/>
                </a:solidFill>
                <a:latin typeface="Calibri" pitchFamily="34" charset="0"/>
              </a:rPr>
              <a:t>East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Calibri" pitchFamily="34" charset="0"/>
              </a:rPr>
              <a:t>Invest</a:t>
            </a:r>
            <a:r>
              <a:rPr lang="uk-UA" sz="2400" b="1" dirty="0">
                <a:solidFill>
                  <a:schemeClr val="tx2"/>
                </a:solidFill>
                <a:latin typeface="Calibri" pitchFamily="34" charset="0"/>
              </a:rPr>
              <a:t> 2 Палата взяла участь у спільному з Вільнюською палатою промисловості, торгівлі і ремесел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Twinning</a:t>
            </a:r>
            <a:r>
              <a:rPr lang="uk-UA" sz="2400" b="1" dirty="0" err="1">
                <a:solidFill>
                  <a:schemeClr val="tx2"/>
                </a:solidFill>
                <a:latin typeface="Calibri" pitchFamily="34" charset="0"/>
              </a:rPr>
              <a:t>-проекті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1" name="Picture 7" descr="C:\Users\Константин\Desktop\EU4Busines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4301" y="1168004"/>
            <a:ext cx="2325213" cy="5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E:\ТУЛЕНКОВ\JPG рисунки\LogoCC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651" y="4473607"/>
            <a:ext cx="927654" cy="6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33" y="4944171"/>
            <a:ext cx="9144000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Ukraine, 69005,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Zapor</a:t>
            </a:r>
            <a:r>
              <a:rPr lang="uk-UA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і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zhzhya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, Blvd. Central, 4, 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tel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 .: +38 (061) 213-50-24  fax: +38 (061) 233-26-54  E-mail: cci@cci.zp.ua</a:t>
            </a:r>
            <a:endParaRPr lang="ru-RU" altLang="ru-RU" sz="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548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Участь ЗТПП у програмі GIZ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2339976" y="1168004"/>
            <a:ext cx="6651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1600" b="1" dirty="0">
                <a:solidFill>
                  <a:schemeClr val="tx2"/>
                </a:solidFill>
                <a:latin typeface="Calibri" pitchFamily="34" charset="0"/>
              </a:rPr>
              <a:t>GIZ</a:t>
            </a:r>
            <a:r>
              <a:rPr lang="uk-UA" sz="1600" dirty="0">
                <a:latin typeface="Calibri" pitchFamily="34" charset="0"/>
              </a:rPr>
              <a:t> (Програма Федерального міністерства економіки та </a:t>
            </a:r>
            <a:r>
              <a:rPr lang="uk-UA" sz="1600" dirty="0" smtClean="0">
                <a:latin typeface="Calibri" pitchFamily="34" charset="0"/>
              </a:rPr>
              <a:t>енергетики</a:t>
            </a:r>
            <a:endParaRPr lang="en-US" sz="1600" dirty="0" smtClean="0">
              <a:latin typeface="Calibri" pitchFamily="34" charset="0"/>
            </a:endParaRPr>
          </a:p>
          <a:p>
            <a:pPr algn="r"/>
            <a:r>
              <a:rPr lang="uk-UA" sz="1600" dirty="0" smtClean="0">
                <a:latin typeface="Calibri" pitchFamily="34" charset="0"/>
              </a:rPr>
              <a:t> «</a:t>
            </a:r>
            <a:r>
              <a:rPr lang="uk-UA" sz="1600" dirty="0" err="1">
                <a:latin typeface="Calibri" pitchFamily="34" charset="0"/>
              </a:rPr>
              <a:t>Fit</a:t>
            </a:r>
            <a:r>
              <a:rPr lang="uk-UA" sz="1600" dirty="0">
                <a:latin typeface="Calibri" pitchFamily="34" charset="0"/>
              </a:rPr>
              <a:t> </a:t>
            </a:r>
            <a:r>
              <a:rPr lang="uk-UA" sz="1600" dirty="0" err="1">
                <a:latin typeface="Calibri" pitchFamily="34" charset="0"/>
              </a:rPr>
              <a:t>for</a:t>
            </a:r>
            <a:r>
              <a:rPr lang="uk-UA" sz="1600" dirty="0">
                <a:latin typeface="Calibri" pitchFamily="34" charset="0"/>
              </a:rPr>
              <a:t> </a:t>
            </a:r>
            <a:r>
              <a:rPr lang="uk-UA" sz="1600" dirty="0" err="1">
                <a:latin typeface="Calibri" pitchFamily="34" charset="0"/>
              </a:rPr>
              <a:t>Partnership</a:t>
            </a:r>
            <a:r>
              <a:rPr lang="uk-UA" sz="1600" dirty="0">
                <a:latin typeface="Calibri" pitchFamily="34" charset="0"/>
              </a:rPr>
              <a:t> </a:t>
            </a:r>
            <a:r>
              <a:rPr lang="uk-UA" sz="1600" dirty="0" err="1">
                <a:latin typeface="Calibri" pitchFamily="34" charset="0"/>
              </a:rPr>
              <a:t>with</a:t>
            </a:r>
            <a:r>
              <a:rPr lang="uk-UA" sz="1600" dirty="0">
                <a:latin typeface="Calibri" pitchFamily="34" charset="0"/>
              </a:rPr>
              <a:t> </a:t>
            </a:r>
            <a:r>
              <a:rPr lang="uk-UA" sz="1600" dirty="0" err="1">
                <a:latin typeface="Calibri" pitchFamily="34" charset="0"/>
              </a:rPr>
              <a:t>Germany</a:t>
            </a:r>
            <a:r>
              <a:rPr lang="uk-UA" sz="1600" dirty="0">
                <a:latin typeface="Calibri" pitchFamily="34" charset="0"/>
              </a:rPr>
              <a:t>»)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21508" name="Picture 10" descr="Картинки по запросу GIZ"/>
          <p:cNvPicPr>
            <a:picLocks noChangeAspect="1" noChangeArrowheads="1"/>
          </p:cNvPicPr>
          <p:nvPr/>
        </p:nvPicPr>
        <p:blipFill>
          <a:blip r:embed="rId2"/>
          <a:srcRect l="4680" t="19536" r="9213" b="22980"/>
          <a:stretch>
            <a:fillRect/>
          </a:stretch>
        </p:blipFill>
        <p:spPr bwMode="auto">
          <a:xfrm>
            <a:off x="5018088" y="3028950"/>
            <a:ext cx="135431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Картинки по запросу GIZ"/>
          <p:cNvPicPr>
            <a:picLocks noChangeAspect="1" noChangeArrowheads="1"/>
          </p:cNvPicPr>
          <p:nvPr/>
        </p:nvPicPr>
        <p:blipFill>
          <a:blip r:embed="rId2"/>
          <a:srcRect l="4680" t="19536" r="9213" b="22980"/>
          <a:stretch>
            <a:fillRect/>
          </a:stretch>
        </p:blipFill>
        <p:spPr bwMode="auto">
          <a:xfrm>
            <a:off x="1606552" y="3017044"/>
            <a:ext cx="135431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427" y="3350419"/>
            <a:ext cx="2219536" cy="150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8089" y="3355181"/>
            <a:ext cx="2218207" cy="150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1512" name="Прямоугольник 11"/>
          <p:cNvSpPr>
            <a:spLocks noChangeArrowheads="1"/>
          </p:cNvSpPr>
          <p:nvPr/>
        </p:nvSpPr>
        <p:spPr bwMode="auto">
          <a:xfrm>
            <a:off x="234951" y="2031206"/>
            <a:ext cx="8778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Calibri" pitchFamily="34" charset="0"/>
              </a:rPr>
              <a:t>Запорізька ТПП є регіональним партнером GIZ в Україні та активно підтримує бізнес за допомогою програми «</a:t>
            </a:r>
            <a:r>
              <a:rPr lang="uk-UA" b="1" dirty="0" err="1">
                <a:solidFill>
                  <a:schemeClr val="tx2"/>
                </a:solidFill>
                <a:latin typeface="Calibri" pitchFamily="34" charset="0"/>
              </a:rPr>
              <a:t>Fit</a:t>
            </a:r>
            <a:r>
              <a:rPr lang="uk-UA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uk-UA" b="1" dirty="0" err="1">
                <a:solidFill>
                  <a:schemeClr val="tx2"/>
                </a:solidFill>
                <a:latin typeface="Calibri" pitchFamily="34" charset="0"/>
              </a:rPr>
              <a:t>for</a:t>
            </a:r>
            <a:r>
              <a:rPr lang="uk-UA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uk-UA" b="1" dirty="0" err="1">
                <a:solidFill>
                  <a:schemeClr val="tx2"/>
                </a:solidFill>
                <a:latin typeface="Calibri" pitchFamily="34" charset="0"/>
              </a:rPr>
              <a:t>Partnership</a:t>
            </a:r>
            <a:r>
              <a:rPr lang="uk-UA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uk-UA" b="1" dirty="0" err="1">
                <a:solidFill>
                  <a:schemeClr val="tx2"/>
                </a:solidFill>
                <a:latin typeface="Calibri" pitchFamily="34" charset="0"/>
              </a:rPr>
              <a:t>with</a:t>
            </a:r>
            <a:r>
              <a:rPr lang="uk-UA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uk-UA" b="1" dirty="0" err="1">
                <a:solidFill>
                  <a:schemeClr val="tx2"/>
                </a:solidFill>
                <a:latin typeface="Calibri" pitchFamily="34" charset="0"/>
              </a:rPr>
              <a:t>Germany</a:t>
            </a:r>
            <a:r>
              <a:rPr lang="uk-UA" b="1" dirty="0">
                <a:solidFill>
                  <a:schemeClr val="tx2"/>
                </a:solidFill>
                <a:latin typeface="Calibri" pitchFamily="34" charset="0"/>
              </a:rPr>
              <a:t>» шляхом підвищення кваліфікації співробітників компаній регіону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2" name="Picture 7" descr="C:\Users\Константин\Desktop\EU4Busines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4301" y="1168004"/>
            <a:ext cx="2325213" cy="5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E:\ТУЛЕНКОВ\JPG рисунки\LogoCC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651" y="4473607"/>
            <a:ext cx="927654" cy="6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33" y="4944171"/>
            <a:ext cx="9144000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Ukraine, 69005,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Zapor</a:t>
            </a:r>
            <a:r>
              <a:rPr lang="uk-UA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і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zhzhya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, Blvd. Central, 4,  </a:t>
            </a:r>
            <a:r>
              <a:rPr lang="en-US" alt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tel</a:t>
            </a:r>
            <a:r>
              <a:rPr lang="en-US" alt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Arial" charset="0"/>
              </a:rPr>
              <a:t> .: +38 (061) 213-50-24  fax: +38 (061) 233-26-54  E-mail: cci@cci.zp.ua</a:t>
            </a:r>
            <a:endParaRPr lang="ru-RU" altLang="ru-RU" sz="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647</Words>
  <Application>Microsoft Office PowerPoint</Application>
  <PresentationFormat>Экран (16:9)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web</dc:creator>
  <cp:lastModifiedBy>215</cp:lastModifiedBy>
  <cp:revision>101</cp:revision>
  <dcterms:created xsi:type="dcterms:W3CDTF">2017-04-13T10:42:37Z</dcterms:created>
  <dcterms:modified xsi:type="dcterms:W3CDTF">2017-04-18T14:19:51Z</dcterms:modified>
</cp:coreProperties>
</file>