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71" r:id="rId2"/>
    <p:sldId id="262" r:id="rId3"/>
    <p:sldId id="259" r:id="rId4"/>
    <p:sldId id="269" r:id="rId5"/>
    <p:sldId id="264" r:id="rId6"/>
    <p:sldId id="270" r:id="rId7"/>
    <p:sldId id="265" r:id="rId8"/>
    <p:sldId id="258" r:id="rId9"/>
    <p:sldId id="268" r:id="rId10"/>
    <p:sldId id="267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613" autoAdjust="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307BF9F-6F3D-438A-9B4C-82CE92E326EF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64A26145-2662-4A3E-9151-72DC729BC45D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A7257803-CFE0-48C2-A633-6F53E9B6B07B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B45B4F3D-65CB-4DD5-A69E-38D8988B809E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844DE605-31BE-45D6-8FF0-FFE76A2A5457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CF025FBE-607A-4DB6-B03D-62294E030B42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37822D-2AA1-4F99-8218-E11F8EBCF4A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008E2-55C4-4001-AD80-0A7A52AFC865}" type="pres">
      <dgm:prSet presAssocID="{6A37822D-2AA1-4F99-8218-E11F8EBCF4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1622003-08E0-4797-98C1-94EB2E101243}" type="presOf" srcId="{6A37822D-2AA1-4F99-8218-E11F8EBCF4A9}" destId="{5B5008E2-55C4-4001-AD80-0A7A52AFC865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7102-4037-4888-AB82-FD93CFE9CCF2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7EC5C-A08C-4EF3-AAC6-330F4886F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11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EE6B657-03E3-4687-B956-F9B81ACC8E20}" type="slidenum">
              <a:rPr lang="uk-UA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uk-UA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A92CD1C-D937-4779-946D-B0037C498916}" type="slidenum">
              <a:rPr lang="uk-UA" altLang="uk-UA" sz="1400">
                <a:solidFill>
                  <a:srgbClr val="000000"/>
                </a:solidFill>
                <a:cs typeface="Arial" pitchFamily="34" charset="0"/>
                <a:sym typeface="Arial" pitchFamily="34" charset="0"/>
              </a:rPr>
              <a:pPr eaLnBrk="1" hangingPunct="1"/>
              <a:t>1</a:t>
            </a:fld>
            <a:endParaRPr lang="uk-UA" altLang="uk-UA" sz="1400">
              <a:solidFill>
                <a:srgbClr val="000000"/>
              </a:solidFill>
              <a:cs typeface="Arial" pitchFamily="34" charset="0"/>
              <a:sym typeface="Arial" pitchFamily="34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ru-RU" altLang="uk-UA" sz="18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148E9E-E18E-4399-AC9E-08BA9DECFCDC}" type="slidenum">
              <a:rPr lang="uk-UA" smtClean="0">
                <a:solidFill>
                  <a:srgbClr val="000000"/>
                </a:solidFill>
              </a:rPr>
              <a:pPr eaLnBrk="1" hangingPunct="1"/>
              <a:t>9</a:t>
            </a:fld>
            <a:endParaRPr lang="uk-UA" smtClean="0">
              <a:solidFill>
                <a:srgbClr val="000000"/>
              </a:solidFill>
            </a:endParaRPr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25000"/>
              <a:buFont typeface="Calibri" pitchFamily="34" charset="0"/>
              <a:buNone/>
            </a:pPr>
            <a:fld id="{A8129195-DD82-4278-9F12-E64D6E29F99D}" type="slidenum">
              <a:rPr lang="uk-UA" altLang="uk-UA" sz="1200">
                <a:solidFill>
                  <a:srgbClr val="000000"/>
                </a:solidFill>
                <a:latin typeface="Calibri" pitchFamily="34" charset="0"/>
                <a:cs typeface="Arial" charset="0"/>
                <a:sym typeface="Calibri" pitchFamily="34" charset="0"/>
              </a:rPr>
              <a:pPr algn="r" eaLnBrk="1" hangingPunct="1">
                <a:buClr>
                  <a:srgbClr val="000000"/>
                </a:buClr>
                <a:buSzPct val="25000"/>
                <a:buFont typeface="Calibri" pitchFamily="34" charset="0"/>
                <a:buNone/>
              </a:pPr>
              <a:t>9</a:t>
            </a:fld>
            <a:endParaRPr lang="uk-UA" altLang="uk-UA" sz="1200">
              <a:solidFill>
                <a:srgbClr val="000000"/>
              </a:solidFill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17412" name="Rectangle 7"/>
          <p:cNvSpPr txBox="1">
            <a:spLocks noGrp="1" noChangeArrowheads="1"/>
          </p:cNvSpPr>
          <p:nvPr/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19AAAE-F433-42DE-A839-5C34A6F269BB}" type="slidenum">
              <a:rPr lang="uk-UA" altLang="uk-UA" sz="1400">
                <a:solidFill>
                  <a:srgbClr val="000000"/>
                </a:solidFill>
                <a:cs typeface="Arial" charset="0"/>
                <a:sym typeface="Arial" charset="0"/>
              </a:rPr>
              <a:pPr eaLnBrk="1" hangingPunct="1"/>
              <a:t>9</a:t>
            </a:fld>
            <a:endParaRPr lang="uk-UA" altLang="uk-UA" sz="140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74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ru-RU" altLang="uk-UA" sz="18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15786" y="9370694"/>
            <a:ext cx="2918902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2C3ED67-98B9-476F-BBF4-B5328DEDDE0D}" type="slidenum">
              <a:rPr lang="uk-UA" altLang="uk-UA" sz="1400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uk-UA" altLang="uk-UA" sz="14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>
            <a:headEnd/>
            <a:tailEnd/>
          </a:ln>
        </p:spPr>
      </p:sp>
      <p:sp>
        <p:nvSpPr>
          <p:cNvPr id="29700" name="Rectangle 3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22031" y="214313"/>
            <a:ext cx="8282354" cy="438031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>
          <a:xfrm>
            <a:off x="457200" y="6356377"/>
            <a:ext cx="2133600" cy="3667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238" tIns="53617" rIns="107238" bIns="53617" numCol="1" anchor="t" anchorCtr="0" compatLnSpc="1">
            <a:prstTxWarp prst="textNoShape">
              <a:avLst/>
            </a:prstTxWarp>
          </a:bodyPr>
          <a:lstStyle>
            <a:lvl1pPr defTabSz="1073150">
              <a:defRPr>
                <a:latin typeface="Arial" pitchFamily="34" charset="0"/>
                <a:cs typeface="Arial" pitchFamily="34" charset="0"/>
                <a:sym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ED9BF5-52DD-4B2D-B8D3-2AC6D6BDB50F}" type="datetime1">
              <a:rPr lang="uk-UA" altLang="uk-UA" sz="16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26.02.2018</a:t>
            </a:fld>
            <a:endParaRPr lang="uk-UA" altLang="uk-UA" sz="1600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77"/>
            <a:ext cx="2895600" cy="3667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238" tIns="53617" rIns="107238" bIns="53617" numCol="1" anchor="t" anchorCtr="0" compatLnSpc="1">
            <a:prstTxWarp prst="textNoShape">
              <a:avLst/>
            </a:prstTxWarp>
          </a:bodyPr>
          <a:lstStyle>
            <a:lvl1pPr defTabSz="1073150">
              <a:defRPr>
                <a:latin typeface="Arial" pitchFamily="34" charset="0"/>
                <a:cs typeface="Arial" pitchFamily="34" charset="0"/>
                <a:sym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uk-UA" sz="160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10400" y="6494490"/>
            <a:ext cx="2133600" cy="363537"/>
          </a:xfrm>
        </p:spPr>
        <p:txBody>
          <a:bodyPr/>
          <a:lstStyle>
            <a:lvl1pPr algn="l">
              <a:buClrTx/>
              <a:buSzTx/>
              <a:buFontTx/>
              <a:buNone/>
              <a:defRPr sz="16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BBA3927-D080-412A-8603-BF30CA2EA7D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187524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997299-8499-41FB-B489-D52F753C98DF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008C2F-C5BF-425C-8471-BB261E9DEC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7" descr="фон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-26988"/>
            <a:ext cx="9144000" cy="6848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Объект 2"/>
          <p:cNvSpPr txBox="1">
            <a:spLocks/>
          </p:cNvSpPr>
          <p:nvPr/>
        </p:nvSpPr>
        <p:spPr bwMode="auto">
          <a:xfrm>
            <a:off x="228600" y="1752600"/>
            <a:ext cx="8537575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endParaRPr lang="uk-UA" altLang="uk-UA" sz="2400">
              <a:solidFill>
                <a:srgbClr val="006699"/>
              </a:solidFill>
              <a:latin typeface="Calibri" pitchFamily="34" charset="0"/>
              <a:sym typeface="Arial" pitchFamily="34" charset="0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066800" y="2514600"/>
            <a:ext cx="807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8001000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uk-UA" sz="2800" b="1" dirty="0">
              <a:solidFill>
                <a:schemeClr val="accent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uk-UA" sz="3200" b="1" dirty="0" smtClean="0">
                <a:solidFill>
                  <a:schemeClr val="accent1"/>
                </a:solidFill>
              </a:rPr>
              <a:t>Особливості формування </a:t>
            </a:r>
            <a:r>
              <a:rPr lang="uk-UA" sz="3200" b="1" smtClean="0">
                <a:solidFill>
                  <a:schemeClr val="accent1"/>
                </a:solidFill>
              </a:rPr>
              <a:t>бюджетних запитів </a:t>
            </a:r>
            <a:r>
              <a:rPr lang="uk-UA" sz="3200" b="1" dirty="0" smtClean="0">
                <a:solidFill>
                  <a:schemeClr val="accent1"/>
                </a:solidFill>
              </a:rPr>
              <a:t>відповідно до частини четвертої статті 35 Бюджетного кодексу України</a:t>
            </a:r>
            <a:endParaRPr lang="uk-UA" sz="3200" b="1" dirty="0">
              <a:solidFill>
                <a:schemeClr val="accent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endParaRPr lang="uk-UA" sz="1600" b="1" dirty="0">
              <a:solidFill>
                <a:schemeClr val="accent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endParaRPr lang="uk-UA" sz="1600" b="1" dirty="0">
              <a:solidFill>
                <a:schemeClr val="accent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endParaRPr lang="uk-UA" sz="1600" b="1" dirty="0">
              <a:solidFill>
                <a:schemeClr val="accent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endParaRPr lang="uk-UA" sz="1600" b="1" dirty="0">
              <a:solidFill>
                <a:schemeClr val="accent1"/>
              </a:solidFill>
            </a:endParaRPr>
          </a:p>
          <a:p>
            <a:pPr algn="r" eaLnBrk="1" hangingPunct="1">
              <a:spcBef>
                <a:spcPct val="50000"/>
              </a:spcBef>
            </a:pPr>
            <a:endParaRPr lang="uk-UA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02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39030" y="476672"/>
            <a:ext cx="6896978" cy="95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Не подаються </a:t>
            </a:r>
            <a:r>
              <a:rPr lang="uk-UA" altLang="uk-UA" sz="2800" b="1" dirty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повідомлення </a:t>
            </a: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АМКУ щодо:</a:t>
            </a:r>
            <a:endParaRPr lang="uk-UA" altLang="uk-UA" sz="2400" b="1" dirty="0" smtClean="0">
              <a:solidFill>
                <a:srgbClr val="4F81BD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9384273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Прямоугольник 2"/>
          <p:cNvSpPr>
            <a:spLocks noChangeArrowheads="1"/>
          </p:cNvSpPr>
          <p:nvPr/>
        </p:nvSpPr>
        <p:spPr bwMode="auto">
          <a:xfrm>
            <a:off x="157867" y="1679545"/>
            <a:ext cx="8686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just" defTabSz="1073150">
              <a:buFont typeface="Wingdings" pitchFamily="2" charset="2"/>
              <a:buChar char="v"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defTabSz="1073150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Незначної державної допомоги ( не перевищує 200 тис. євро за будь-який трирічний період);</a:t>
            </a:r>
          </a:p>
          <a:p>
            <a:pPr marL="285750" indent="-285750" algn="just" defTabSz="1073150">
              <a:buFont typeface="Wingdings" pitchFamily="2" charset="2"/>
              <a:buChar char="v"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defTabSz="1073150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Підтримки у сфері сільськогосподарського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виробництва та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рибальства</a:t>
            </a:r>
          </a:p>
          <a:p>
            <a:pPr marL="285750" indent="-285750" algn="just" defTabSz="1073150">
              <a:buFont typeface="Wingdings" pitchFamily="2" charset="2"/>
              <a:buChar char="v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defTabSz="1073150">
              <a:buFont typeface="Wingdings" pitchFamily="2" charset="2"/>
              <a:buChar char="v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Підтримки 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сфері виробництва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зброї і військового спорядження для потреб Збройних Сил України, інших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військових формувань;</a:t>
            </a:r>
          </a:p>
          <a:p>
            <a:pPr algn="just" defTabSz="1073150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defTabSz="1073150">
              <a:buFont typeface="Wingdings" pitchFamily="2" charset="2"/>
              <a:buChar char="v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осподарської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діяльності, пов’язаної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інвестуванням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 об’єкти інфраструктури із застосуванням процедур державних закупівель;</a:t>
            </a:r>
          </a:p>
          <a:p>
            <a:pPr marL="285750" indent="-285750" algn="just" defTabSz="1073150">
              <a:buFont typeface="Wingdings" pitchFamily="2" charset="2"/>
              <a:buChar char="v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defTabSz="1073150">
              <a:buFont typeface="Wingdings" pitchFamily="2" charset="2"/>
              <a:buChar char="v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Господарської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діяльності, пов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’я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заної із наданням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послуг, що становлять загальний економічний інтерес, у частині компенсації обґрунтованих витрат на надання таких послуг. </a:t>
            </a:r>
          </a:p>
          <a:p>
            <a:pPr marL="285750" indent="-285750" algn="just" defTabSz="1073150">
              <a:buFont typeface="Wingdings" pitchFamily="2" charset="2"/>
              <a:buChar char="v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64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47430" y="332656"/>
            <a:ext cx="6896978" cy="95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Стаття 35 Бюджетного кодексу України</a:t>
            </a:r>
            <a:endParaRPr lang="uk-UA" altLang="uk-UA" sz="2400" b="1" dirty="0" smtClean="0">
              <a:solidFill>
                <a:srgbClr val="4F81BD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25425650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Прямоугольник 2"/>
          <p:cNvSpPr>
            <a:spLocks noChangeArrowheads="1"/>
          </p:cNvSpPr>
          <p:nvPr/>
        </p:nvSpPr>
        <p:spPr bwMode="auto">
          <a:xfrm>
            <a:off x="185738" y="1698625"/>
            <a:ext cx="86868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defTabSz="107315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35.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запиту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бюджетний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запит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суб’єктам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державного бюджету у будь-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розпорядники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додають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до бюджетного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запиту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копію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 органу з </a:t>
            </a: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1073150"/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Стаття 8 Закону України «Про державну допомогу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єктам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господарювання» визначає Антимонопольний комітет України Уповноваженим органом з питань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1073150"/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24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47430" y="332656"/>
            <a:ext cx="6896978" cy="89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Бюджетний кодекс </a:t>
            </a:r>
            <a:r>
              <a:rPr lang="uk-UA" altLang="uk-UA" sz="2800" b="1" dirty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України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4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Бюджетний запит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73769234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Прямоугольник 2"/>
          <p:cNvSpPr>
            <a:spLocks noChangeArrowheads="1"/>
          </p:cNvSpPr>
          <p:nvPr/>
        </p:nvSpPr>
        <p:spPr bwMode="auto">
          <a:xfrm>
            <a:off x="185738" y="1698625"/>
            <a:ext cx="86868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defTabSz="107315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r>
              <a:rPr lang="uk-UA" sz="1600" u="sng" dirty="0" smtClean="0">
                <a:latin typeface="Times New Roman" pitchFamily="18" charset="0"/>
                <a:cs typeface="Times New Roman" pitchFamily="18" charset="0"/>
              </a:rPr>
              <a:t>Бюджетний </a:t>
            </a:r>
            <a:r>
              <a:rPr lang="uk-UA" sz="1600" u="sng" dirty="0">
                <a:latin typeface="Times New Roman" pitchFamily="18" charset="0"/>
                <a:cs typeface="Times New Roman" pitchFamily="18" charset="0"/>
              </a:rPr>
              <a:t>запит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- документ, підготовлений головним розпорядником бюджетних коштів, що містить пропозиції з відповідним обґрунтуванням щодо обсягу бюджетних коштів, необхідних для його діяльності на наступні бюджетні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періоди.</a:t>
            </a:r>
          </a:p>
          <a:p>
            <a:pPr algn="just" defTabSz="1073150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22 Бюджетного кодексу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головними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розпорядниками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1073150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endParaRPr lang="uk-UA" b="1" dirty="0" smtClean="0"/>
          </a:p>
          <a:p>
            <a:pPr fontAlgn="t"/>
            <a:endParaRPr lang="uk-UA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871045"/>
              </p:ext>
            </p:extLst>
          </p:nvPr>
        </p:nvGraphicFramePr>
        <p:xfrm>
          <a:off x="229382" y="3645024"/>
          <a:ext cx="8741077" cy="2238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0597"/>
                <a:gridCol w="4320480"/>
              </a:tblGrid>
              <a:tr h="6840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Державний бюджет України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Рішення про місцеві бюджети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4817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установи,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уповноважені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забезпечувати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діяльність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ВРУ, Президента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України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КМУ в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особі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їх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керівників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міністерства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НАБУ,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Конституційний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Суд,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Верховний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Суд,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Національна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академія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наук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України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тощо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місцеві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державні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адміністрації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виконавчі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органи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апарати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місцевих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рад (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секретаріат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Київської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міської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ради),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структурні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підрозділи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місцевих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державних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адміністрацій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виконавчих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органів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місцевих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рад в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особі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їх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керівників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особи,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забезпечують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діяльність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ВР АР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Крим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61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yakubovska\Desktop\бюдж система.jpg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4312"/>
            <a:ext cx="8496943" cy="631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88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47430" y="332656"/>
            <a:ext cx="6896978" cy="95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Формування Державного бюджету України</a:t>
            </a:r>
            <a:endParaRPr lang="uk-UA" altLang="uk-UA" sz="2400" b="1" dirty="0" smtClean="0">
              <a:solidFill>
                <a:srgbClr val="4F81BD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48789883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Прямоугольник 2"/>
          <p:cNvSpPr>
            <a:spLocks noChangeArrowheads="1"/>
          </p:cNvSpPr>
          <p:nvPr/>
        </p:nvSpPr>
        <p:spPr bwMode="auto">
          <a:xfrm>
            <a:off x="185738" y="1698625"/>
            <a:ext cx="8686800" cy="52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defTabSz="1073150">
              <a:spcAft>
                <a:spcPts val="10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(3 роки).</a:t>
            </a:r>
          </a:p>
          <a:p>
            <a:pPr algn="just" defTabSz="1073150">
              <a:spcAft>
                <a:spcPts val="1000"/>
              </a:spcAf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ІІ. Головний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розпорядник бюджетних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коштів створює проект бюджетного запиту.</a:t>
            </a:r>
          </a:p>
          <a:p>
            <a:pPr marL="0" lvl="1" algn="just" defTabSz="1073150">
              <a:spcAft>
                <a:spcPts val="1000"/>
              </a:spcAf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ІІІ. Якщо проект бюджетного запиту передбачає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надання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ДД, звертається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АМКУ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дня отримання відповідного рішення, не пізніше ніж за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105 днів до 01 липня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відповідного року.</a:t>
            </a:r>
          </a:p>
          <a:p>
            <a:pPr marL="0" lvl="1" algn="just" defTabSz="1073150"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Мінфін надсилає інструкцію по формуванню бюджетного запиту Головному розпоряднику бюджетних коштів (надсилається листом в липні відповідного року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lvl="1" algn="just" defTabSz="1073150"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Після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отримання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Інструкції Головний розпорядник бюджетних коштів надсилає Мінфіну свій бюджетний запит з рішенням АМКУ, за необхідності.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defTabSz="1073150"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І. Мінфін розробляє проект Закону про Державний бюджет на відповідний період.</a:t>
            </a:r>
          </a:p>
          <a:p>
            <a:pPr algn="just" defTabSz="1073150">
              <a:spcAft>
                <a:spcPts val="1000"/>
              </a:spcAf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Мінфін надсилає проект Закону КМУ. КМУ приймає постанову про схвалення проекту Закону до 15.09 та надсилає ВРУ.</a:t>
            </a:r>
          </a:p>
          <a:p>
            <a:pPr algn="just" defTabSz="1073150">
              <a:spcAft>
                <a:spcPts val="1000"/>
              </a:spcAf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І. ВРУ приймає Закон про Державний бюджет до 01.12</a:t>
            </a:r>
          </a:p>
          <a:p>
            <a:pPr algn="just" defTabSz="1073150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15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47430" y="332656"/>
            <a:ext cx="6896978" cy="95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План роботи АМКУ щодо реалізації статті 35 Бюджетного кодексу</a:t>
            </a:r>
            <a:endParaRPr lang="uk-UA" altLang="uk-UA" sz="2400" b="1" dirty="0" smtClean="0">
              <a:solidFill>
                <a:srgbClr val="4F81BD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531385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261063"/>
              </p:ext>
            </p:extLst>
          </p:nvPr>
        </p:nvGraphicFramePr>
        <p:xfrm>
          <a:off x="44147" y="1556795"/>
          <a:ext cx="9064357" cy="53530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061"/>
                <a:gridCol w="6816297"/>
                <a:gridCol w="1999999"/>
              </a:tblGrid>
              <a:tr h="244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Найменування заходу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Термін реалізації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39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Надіслано лист на Міністерство фінансів України, Кабінет Міністрів України та усі ЦОВВ (104 шт.) з інформацією про необхідність долучення до бюджетного запиту рішення АМКУ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Лютий 2018 </a:t>
                      </a:r>
                      <a:endParaRPr lang="ru-RU" sz="1100" dirty="0">
                        <a:effectLst/>
                      </a:endParaRPr>
                    </a:p>
                  </a:txBody>
                  <a:tcPr marL="24110" marR="24110" marT="0" marB="0"/>
                </a:tc>
              </a:tr>
              <a:tr h="39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2.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Організація «Круглого столу» з учасниками ринку та ЦОВВ – надавачами державної допомоги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28.02.2018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39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3.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Підготовка доручення Голови Комітету щодо залучення територіальних відділень Комітету до процесу інформування у сфері бюджетного планування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Лютий 2018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5862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4.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Інформування надавачів державної допомоги про необхідність подання інформації про чинні програми підтримки суб’єктів господарювання, шляхом надсилання листів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Березень 2018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39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5.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Налагодження співпраці з Міністерством фінансів України щодо встановлення порядку роботи над розглядом бюджетних запитів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Березень 2018 року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5862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6.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Аналіз отриманої інформації від ЦОВВ та виявлення заходів державної підтримки суб’єктів господарювання, що передбачені у чинному Державному бюджеті, потребують повідомлення АМКУ як чинні та можуть бути включені у Державний бюджет на 2019 рік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Квітень – серпень 2018 року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5862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7.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Надання консультацій головним розпорядникам бюджетних коштів при формуванні бюджетних запитів з питань, на предмет наявності у запиті заходів ДД суб’єктам господарювання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постійно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39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8.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Розгляд повідомлень щодо проектів бюджетних запитів головних розпорядників бюджетних коштів, в яких передбачена ДД,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</a:rPr>
                        <a:t>Не </a:t>
                      </a:r>
                      <a:r>
                        <a:rPr lang="uk-UA" sz="1100" dirty="0">
                          <a:effectLst/>
                        </a:rPr>
                        <a:t>пізніше ніж за 105 днів до 1 липня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3908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9.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Прийняття АМКУ рішень щодо проектів бюджетних запитів, які передбачають надання ДД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Квітень - 01 липня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5862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Аналіз проекту Закону України «Про державний бюджет на 2019 рік», розроблений Міністерством фінансів України, на предмет наявності, у затверджених Мінфіном бюджетних запитах заходів щодо підтримки суб’єктів господарювання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Серпень 2018 року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  <a:tr h="4177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11.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Надання, за наявності, своїх вмотивованих зауважень до Кабінету Міністрів України щодо проекту Закону України «Про державний бюджет на 2019 рік».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До 1 вересня 2018 року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110" marR="2411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2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47430" y="332656"/>
            <a:ext cx="6896978" cy="52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Формування місцевого бюджету</a:t>
            </a:r>
            <a:endParaRPr lang="uk-UA" altLang="uk-UA" sz="2400" b="1" dirty="0" smtClean="0">
              <a:solidFill>
                <a:srgbClr val="4F81BD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24703076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Прямоугольник 2"/>
          <p:cNvSpPr>
            <a:spLocks noChangeArrowheads="1"/>
          </p:cNvSpPr>
          <p:nvPr/>
        </p:nvSpPr>
        <p:spPr bwMode="auto">
          <a:xfrm>
            <a:off x="157867" y="1679545"/>
            <a:ext cx="8686800" cy="555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defTabSz="1073150">
              <a:spcAft>
                <a:spcPts val="1000"/>
              </a:spcAft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ВРУ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бюджетної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(3 роки).</a:t>
            </a:r>
          </a:p>
          <a:p>
            <a:pPr algn="just" defTabSz="1073150">
              <a:spcAft>
                <a:spcPts val="1000"/>
              </a:spcAft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ІІ.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Головний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розпорядник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проект бюджетного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запиту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бюджетів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нижчого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 defTabSz="1073150">
              <a:spcAft>
                <a:spcPts val="1000"/>
              </a:spcAft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ІІІ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проект бюджетного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запиту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ДД,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звертається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в АМКУ, дня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за 105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до 01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липня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року.</a:t>
            </a:r>
          </a:p>
          <a:p>
            <a:pPr algn="just" defTabSz="1073150">
              <a:spcAft>
                <a:spcPts val="1000"/>
              </a:spcAft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Місцевий фінансовий орган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надсилає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бюджетного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запиту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Головному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розпоряднику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надсилається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листом в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липні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року).</a:t>
            </a:r>
          </a:p>
          <a:p>
            <a:pPr algn="just" defTabSz="1073150">
              <a:spcAft>
                <a:spcPts val="1000"/>
              </a:spcAft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Головний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розпорядник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надсилає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відповідному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місцевому фінансовому органу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бюджетний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запит з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рішенням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АМКУ, за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1073150">
              <a:spcAft>
                <a:spcPts val="1000"/>
              </a:spcAft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І. Місцевий фінансовий орган формує проект місцевого бюджету та </a:t>
            </a:r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подає на розгляд проект місцевого бюджету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розгляд відповідно місцевим державним адміністраціям, виконавчим органам відповідних місцевих рад.</a:t>
            </a:r>
          </a:p>
          <a:p>
            <a:pPr algn="just" defTabSz="1073150">
              <a:spcAft>
                <a:spcPts val="1000"/>
              </a:spcAft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. З метою уніфікації положень щодо міжбюджетних </a:t>
            </a:r>
            <a:r>
              <a:rPr lang="uk-UA" sz="1500" dirty="0" err="1" smtClean="0">
                <a:latin typeface="Times New Roman" pitchFamily="18" charset="0"/>
                <a:cs typeface="Times New Roman" pitchFamily="18" charset="0"/>
              </a:rPr>
              <a:t>асигувань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, Мінфін подає інформацію щодо прийняття КМУ постанови та прийняття Закону у другому читанні ВРУ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відповідним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місцевим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державним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адміністраціям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виконавчим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органам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місцевих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рад для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редагування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місцевих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бюджетів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1073150">
              <a:spcAft>
                <a:spcPts val="1000"/>
              </a:spcAft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ІІІ. Після прийняття ВРУ Закон про Державний бюджет до 01.12, місцеві державні адміністрації, виконавчі органи </a:t>
            </a:r>
            <a:r>
              <a:rPr lang="uk-UA" sz="1500" dirty="0">
                <a:latin typeface="Times New Roman" pitchFamily="18" charset="0"/>
                <a:cs typeface="Times New Roman" pitchFamily="18" charset="0"/>
              </a:rPr>
              <a:t>відповідних місцевих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рад приймають місцевий бюджет до 25.12</a:t>
            </a:r>
          </a:p>
          <a:p>
            <a:pPr algn="just" defTabSz="1073150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58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7" descr="фон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" y="9525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Прямоугольник 1"/>
          <p:cNvSpPr>
            <a:spLocks noChangeArrowheads="1"/>
          </p:cNvSpPr>
          <p:nvPr/>
        </p:nvSpPr>
        <p:spPr bwMode="auto">
          <a:xfrm>
            <a:off x="1347430" y="332656"/>
            <a:ext cx="6896978" cy="95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699" rIns="91398" bIns="4569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800" b="1" dirty="0" smtClean="0">
                <a:solidFill>
                  <a:srgbClr val="4F81BD"/>
                </a:solidFill>
                <a:latin typeface="Arial" charset="0"/>
                <a:cs typeface="Arial" charset="0"/>
                <a:sym typeface="Arial" charset="0"/>
              </a:rPr>
              <a:t>Схема подання бюджетного запиту через АМКУ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1078951"/>
              </p:ext>
            </p:extLst>
          </p:nvPr>
        </p:nvGraphicFramePr>
        <p:xfrm>
          <a:off x="251520" y="1844824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96872" y="3140968"/>
            <a:ext cx="2016224" cy="1158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Головний розпорядник бюджетних коштів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24134" y="1915568"/>
            <a:ext cx="1988303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Повідомлення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АМКУ 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за 105 днів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96575" y="5176871"/>
            <a:ext cx="2359386" cy="106697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Міністерство фінансів України/ місцевий фінансовий орган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67342" y="3573017"/>
            <a:ext cx="2016224" cy="13028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Головний розпорядник бюджетних коштів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6553397" y="2180829"/>
            <a:ext cx="1898594" cy="106094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</a:rPr>
              <a:t>Приймає рішення протягом </a:t>
            </a:r>
          </a:p>
          <a:p>
            <a:pPr algn="ctr"/>
            <a:r>
              <a:rPr lang="uk-UA" sz="1600" dirty="0" smtClean="0">
                <a:solidFill>
                  <a:schemeClr val="tx1"/>
                </a:solidFill>
              </a:rPr>
              <a:t>2-х міс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51520" y="4409701"/>
            <a:ext cx="1996009" cy="146757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Бюджетний запит </a:t>
            </a:r>
            <a:r>
              <a:rPr lang="uk-UA" sz="1400" dirty="0" smtClean="0">
                <a:solidFill>
                  <a:schemeClr val="tx1"/>
                </a:solidFill>
              </a:rPr>
              <a:t>не передбачає </a:t>
            </a:r>
            <a:r>
              <a:rPr lang="uk-UA" sz="1400" dirty="0">
                <a:solidFill>
                  <a:schemeClr val="tx1"/>
                </a:solidFill>
              </a:rPr>
              <a:t>надання </a:t>
            </a:r>
            <a:r>
              <a:rPr lang="uk-UA" sz="1400" dirty="0" err="1">
                <a:solidFill>
                  <a:schemeClr val="tx1"/>
                </a:solidFill>
              </a:rPr>
              <a:t>держ</a:t>
            </a:r>
            <a:r>
              <a:rPr lang="uk-UA" sz="1400" dirty="0">
                <a:solidFill>
                  <a:schemeClr val="tx1"/>
                </a:solidFill>
              </a:rPr>
              <a:t> </a:t>
            </a:r>
            <a:r>
              <a:rPr lang="uk-UA" sz="1400" dirty="0" smtClean="0">
                <a:solidFill>
                  <a:schemeClr val="tx1"/>
                </a:solidFill>
              </a:rPr>
              <a:t>допомоги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44929" y="5000257"/>
            <a:ext cx="1872209" cy="124358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</a:rPr>
              <a:t>Бюджетний запит</a:t>
            </a:r>
            <a:r>
              <a:rPr lang="uk-UA" sz="1600" dirty="0">
                <a:solidFill>
                  <a:schemeClr val="tx1"/>
                </a:solidFill>
              </a:rPr>
              <a:t> </a:t>
            </a:r>
            <a:r>
              <a:rPr lang="uk-UA" sz="1600" dirty="0" smtClean="0">
                <a:solidFill>
                  <a:schemeClr val="tx1"/>
                </a:solidFill>
              </a:rPr>
              <a:t>+ рішення АМКУ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9464" name="Стрелка углом вверх 19463"/>
          <p:cNvSpPr/>
          <p:nvPr/>
        </p:nvSpPr>
        <p:spPr>
          <a:xfrm>
            <a:off x="2613095" y="2829968"/>
            <a:ext cx="2182823" cy="60379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65" name="Стрелка углом вверх 19464"/>
          <p:cNvSpPr/>
          <p:nvPr/>
        </p:nvSpPr>
        <p:spPr>
          <a:xfrm rot="10800000">
            <a:off x="5148061" y="4507247"/>
            <a:ext cx="1709376" cy="64994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66" name="Стрелка углом вверх 19465"/>
          <p:cNvSpPr/>
          <p:nvPr/>
        </p:nvSpPr>
        <p:spPr>
          <a:xfrm rot="5400000">
            <a:off x="2035959" y="4511271"/>
            <a:ext cx="1472187" cy="1049045"/>
          </a:xfrm>
          <a:prstGeom prst="bent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67" name="Стрелка углом вверх 19466"/>
          <p:cNvSpPr/>
          <p:nvPr/>
        </p:nvSpPr>
        <p:spPr>
          <a:xfrm rot="5400000">
            <a:off x="6004439" y="3016569"/>
            <a:ext cx="1097917" cy="731520"/>
          </a:xfrm>
          <a:prstGeom prst="bentUp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123728" y="1915568"/>
            <a:ext cx="1944216" cy="115212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Бюджетний запит </a:t>
            </a:r>
            <a:r>
              <a:rPr lang="uk-UA" sz="1400" dirty="0" smtClean="0">
                <a:solidFill>
                  <a:schemeClr val="tx1"/>
                </a:solidFill>
              </a:rPr>
              <a:t>передбачає </a:t>
            </a:r>
            <a:r>
              <a:rPr lang="uk-UA" sz="1400" dirty="0">
                <a:solidFill>
                  <a:schemeClr val="tx1"/>
                </a:solidFill>
              </a:rPr>
              <a:t>надання </a:t>
            </a:r>
            <a:r>
              <a:rPr lang="uk-UA" sz="1400" dirty="0" err="1">
                <a:solidFill>
                  <a:schemeClr val="tx1"/>
                </a:solidFill>
              </a:rPr>
              <a:t>держ</a:t>
            </a:r>
            <a:r>
              <a:rPr lang="uk-UA" sz="1400" dirty="0">
                <a:solidFill>
                  <a:schemeClr val="tx1"/>
                </a:solidFill>
              </a:rPr>
              <a:t> </a:t>
            </a:r>
            <a:r>
              <a:rPr lang="uk-UA" sz="1400" dirty="0" smtClean="0">
                <a:solidFill>
                  <a:schemeClr val="tx1"/>
                </a:solidFill>
              </a:rPr>
              <a:t>допомоги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33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0" descr="фон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369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Номер слайда 3"/>
          <p:cNvSpPr txBox="1">
            <a:spLocks noGrp="1"/>
          </p:cNvSpPr>
          <p:nvPr/>
        </p:nvSpPr>
        <p:spPr bwMode="auto">
          <a:xfrm>
            <a:off x="8229600" y="6311900"/>
            <a:ext cx="78898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034" tIns="53502" rIns="107034" bIns="53502"/>
          <a:lstStyle/>
          <a:p>
            <a:pPr defTabSz="1073150">
              <a:defRPr/>
            </a:pPr>
            <a:fld id="{3C6BBF92-04B0-40B5-ACC9-82EBB2C9D6F7}" type="slidenum">
              <a:rPr lang="uk-UA" sz="1600" kern="0">
                <a:solidFill>
                  <a:srgbClr val="000000"/>
                </a:solidFill>
                <a:ea typeface="Arial"/>
                <a:sym typeface="Arial"/>
              </a:rPr>
              <a:pPr defTabSz="1073150">
                <a:defRPr/>
              </a:pPr>
              <a:t>9</a:t>
            </a:fld>
            <a:endParaRPr lang="uk-UA" sz="1600" kern="0">
              <a:solidFill>
                <a:srgbClr val="000000"/>
              </a:solidFill>
              <a:ea typeface="Arial"/>
              <a:sym typeface="Arial"/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915988" y="260350"/>
            <a:ext cx="7704137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287" tIns="53643" rIns="107287" bIns="53643">
            <a:spAutoFit/>
          </a:bodyPr>
          <a:lstStyle/>
          <a:p>
            <a:pPr algn="ctr"/>
            <a:r>
              <a:rPr lang="uk-UA" altLang="uk-UA" sz="2800" b="1" dirty="0">
                <a:solidFill>
                  <a:srgbClr val="006699"/>
                </a:solidFill>
                <a:sym typeface="Arial" charset="0"/>
              </a:rPr>
              <a:t>Державна підтримка</a:t>
            </a:r>
          </a:p>
          <a:p>
            <a:pPr algn="ctr"/>
            <a:r>
              <a:rPr lang="uk-UA" altLang="uk-UA" sz="2800" b="1" dirty="0">
                <a:solidFill>
                  <a:srgbClr val="006699"/>
                </a:solidFill>
                <a:sym typeface="Arial" charset="0"/>
              </a:rPr>
              <a:t>чи державна допомога?</a:t>
            </a:r>
          </a:p>
        </p:txBody>
      </p:sp>
      <p:sp>
        <p:nvSpPr>
          <p:cNvPr id="385052" name="AutoShape 28"/>
          <p:cNvSpPr>
            <a:spLocks noChangeArrowheads="1"/>
          </p:cNvSpPr>
          <p:nvPr/>
        </p:nvSpPr>
        <p:spPr bwMode="auto">
          <a:xfrm>
            <a:off x="609600" y="1752600"/>
            <a:ext cx="5159375" cy="381000"/>
          </a:xfrm>
          <a:prstGeom prst="roundRect">
            <a:avLst>
              <a:gd name="adj" fmla="val 5236"/>
            </a:avLst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uk-UA" altLang="uk-UA" sz="1300" dirty="0" smtClean="0">
                <a:solidFill>
                  <a:srgbClr val="33739F"/>
                </a:solidFill>
                <a:latin typeface="Calibri" pitchFamily="34" charset="0"/>
                <a:sym typeface="Arial" charset="0"/>
              </a:rPr>
              <a:t>Чи надається підтримка за рахунок ресурсів держави?</a:t>
            </a:r>
          </a:p>
        </p:txBody>
      </p:sp>
      <p:sp>
        <p:nvSpPr>
          <p:cNvPr id="385053" name="AutoShape 29"/>
          <p:cNvSpPr>
            <a:spLocks noChangeArrowheads="1"/>
          </p:cNvSpPr>
          <p:nvPr/>
        </p:nvSpPr>
        <p:spPr bwMode="auto">
          <a:xfrm>
            <a:off x="609600" y="2514600"/>
            <a:ext cx="5159375" cy="457200"/>
          </a:xfrm>
          <a:prstGeom prst="roundRect">
            <a:avLst>
              <a:gd name="adj" fmla="val 5236"/>
            </a:avLst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uk-UA" altLang="uk-UA" sz="1300" smtClean="0">
                <a:solidFill>
                  <a:srgbClr val="33739F"/>
                </a:solidFill>
                <a:latin typeface="Calibri" pitchFamily="34" charset="0"/>
                <a:sym typeface="Arial" charset="0"/>
              </a:rPr>
              <a:t>Чи надається підтримка суб'єкту господарювання (не населенню)?</a:t>
            </a:r>
          </a:p>
        </p:txBody>
      </p:sp>
      <p:sp>
        <p:nvSpPr>
          <p:cNvPr id="385054" name="AutoShape 30"/>
          <p:cNvSpPr>
            <a:spLocks noChangeArrowheads="1"/>
          </p:cNvSpPr>
          <p:nvPr/>
        </p:nvSpPr>
        <p:spPr bwMode="auto">
          <a:xfrm>
            <a:off x="609600" y="3276600"/>
            <a:ext cx="5159375" cy="304800"/>
          </a:xfrm>
          <a:prstGeom prst="roundRect">
            <a:avLst>
              <a:gd name="adj" fmla="val 5236"/>
            </a:avLst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uk-UA" altLang="uk-UA" sz="1300" smtClean="0">
                <a:solidFill>
                  <a:srgbClr val="33739F"/>
                </a:solidFill>
                <a:latin typeface="Calibri" pitchFamily="34" charset="0"/>
                <a:sym typeface="Arial" charset="0"/>
              </a:rPr>
              <a:t>Чи отримує суб'єкт господарювання переваги внаслідок цього?</a:t>
            </a:r>
          </a:p>
        </p:txBody>
      </p:sp>
      <p:sp>
        <p:nvSpPr>
          <p:cNvPr id="385055" name="AutoShape 31"/>
          <p:cNvSpPr>
            <a:spLocks noChangeArrowheads="1"/>
          </p:cNvSpPr>
          <p:nvPr/>
        </p:nvSpPr>
        <p:spPr bwMode="auto">
          <a:xfrm>
            <a:off x="609600" y="3962400"/>
            <a:ext cx="5159375" cy="304800"/>
          </a:xfrm>
          <a:prstGeom prst="roundRect">
            <a:avLst>
              <a:gd name="adj" fmla="val 5236"/>
            </a:avLst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uk-UA" altLang="uk-UA" sz="1300" smtClean="0">
                <a:solidFill>
                  <a:srgbClr val="33739F"/>
                </a:solidFill>
                <a:latin typeface="Calibri" pitchFamily="34" charset="0"/>
                <a:sym typeface="Arial" charset="0"/>
              </a:rPr>
              <a:t>Чи вибірково надаються переваги суб'єктам господарювання?</a:t>
            </a:r>
          </a:p>
        </p:txBody>
      </p:sp>
      <p:sp>
        <p:nvSpPr>
          <p:cNvPr id="385056" name="AutoShape 32"/>
          <p:cNvSpPr>
            <a:spLocks noChangeArrowheads="1"/>
          </p:cNvSpPr>
          <p:nvPr/>
        </p:nvSpPr>
        <p:spPr bwMode="auto">
          <a:xfrm>
            <a:off x="609600" y="5310188"/>
            <a:ext cx="5159375" cy="328612"/>
          </a:xfrm>
          <a:prstGeom prst="roundRect">
            <a:avLst>
              <a:gd name="adj" fmla="val 5236"/>
            </a:avLst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uk-UA" altLang="uk-UA" sz="1300" smtClean="0">
                <a:solidFill>
                  <a:srgbClr val="33739F"/>
                </a:solidFill>
                <a:latin typeface="Calibri" pitchFamily="34" charset="0"/>
                <a:sym typeface="Arial" charset="0"/>
              </a:rPr>
              <a:t>Чи може підтримка вплинути на конкуренцію (торгівлю)?</a:t>
            </a:r>
          </a:p>
        </p:txBody>
      </p:sp>
      <p:sp>
        <p:nvSpPr>
          <p:cNvPr id="8202" name="AutoShape 33"/>
          <p:cNvSpPr>
            <a:spLocks noChangeArrowheads="1"/>
          </p:cNvSpPr>
          <p:nvPr/>
        </p:nvSpPr>
        <p:spPr bwMode="auto">
          <a:xfrm>
            <a:off x="228600" y="1752600"/>
            <a:ext cx="352425" cy="419100"/>
          </a:xfrm>
          <a:prstGeom prst="roundRect">
            <a:avLst>
              <a:gd name="adj" fmla="val 523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uk-UA" altLang="uk-UA" sz="2000" b="1">
                <a:solidFill>
                  <a:srgbClr val="33739F"/>
                </a:solidFill>
                <a:latin typeface="Calibri" pitchFamily="34" charset="0"/>
                <a:sym typeface="Arial" charset="0"/>
              </a:rPr>
              <a:t>1</a:t>
            </a:r>
            <a:endParaRPr lang="uk-UA" altLang="uk-UA" sz="1600">
              <a:solidFill>
                <a:srgbClr val="000000"/>
              </a:solidFill>
              <a:latin typeface="Calibri" pitchFamily="34" charset="0"/>
              <a:sym typeface="Arial" charset="0"/>
            </a:endParaRPr>
          </a:p>
        </p:txBody>
      </p:sp>
      <p:sp>
        <p:nvSpPr>
          <p:cNvPr id="8203" name="AutoShape 34"/>
          <p:cNvSpPr>
            <a:spLocks noChangeArrowheads="1"/>
          </p:cNvSpPr>
          <p:nvPr/>
        </p:nvSpPr>
        <p:spPr bwMode="auto">
          <a:xfrm>
            <a:off x="228600" y="2474913"/>
            <a:ext cx="352425" cy="420687"/>
          </a:xfrm>
          <a:prstGeom prst="roundRect">
            <a:avLst>
              <a:gd name="adj" fmla="val 523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uk-UA" altLang="uk-UA" sz="2000" b="1">
                <a:solidFill>
                  <a:srgbClr val="33739F"/>
                </a:solidFill>
                <a:latin typeface="Calibri" pitchFamily="34" charset="0"/>
                <a:sym typeface="Arial" charset="0"/>
              </a:rPr>
              <a:t>2</a:t>
            </a:r>
            <a:endParaRPr lang="uk-UA" altLang="uk-UA" sz="1600">
              <a:solidFill>
                <a:srgbClr val="000000"/>
              </a:solidFill>
              <a:latin typeface="Calibri" pitchFamily="34" charset="0"/>
              <a:sym typeface="Arial" charset="0"/>
            </a:endParaRPr>
          </a:p>
        </p:txBody>
      </p:sp>
      <p:sp>
        <p:nvSpPr>
          <p:cNvPr id="8204" name="AutoShape 35"/>
          <p:cNvSpPr>
            <a:spLocks noChangeArrowheads="1"/>
          </p:cNvSpPr>
          <p:nvPr/>
        </p:nvSpPr>
        <p:spPr bwMode="auto">
          <a:xfrm>
            <a:off x="228600" y="3200400"/>
            <a:ext cx="352425" cy="419100"/>
          </a:xfrm>
          <a:prstGeom prst="roundRect">
            <a:avLst>
              <a:gd name="adj" fmla="val 523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uk-UA" altLang="uk-UA" sz="2000" b="1">
                <a:solidFill>
                  <a:srgbClr val="33739F"/>
                </a:solidFill>
                <a:latin typeface="Calibri" pitchFamily="34" charset="0"/>
                <a:sym typeface="Arial" charset="0"/>
              </a:rPr>
              <a:t>3</a:t>
            </a:r>
          </a:p>
        </p:txBody>
      </p:sp>
      <p:sp>
        <p:nvSpPr>
          <p:cNvPr id="8205" name="AutoShape 36"/>
          <p:cNvSpPr>
            <a:spLocks noChangeArrowheads="1"/>
          </p:cNvSpPr>
          <p:nvPr/>
        </p:nvSpPr>
        <p:spPr bwMode="auto">
          <a:xfrm>
            <a:off x="228600" y="3886200"/>
            <a:ext cx="352425" cy="419100"/>
          </a:xfrm>
          <a:prstGeom prst="roundRect">
            <a:avLst>
              <a:gd name="adj" fmla="val 523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uk-UA" altLang="uk-UA" sz="2000" b="1">
                <a:solidFill>
                  <a:srgbClr val="33739F"/>
                </a:solidFill>
                <a:latin typeface="Calibri" pitchFamily="34" charset="0"/>
                <a:sym typeface="Arial" charset="0"/>
              </a:rPr>
              <a:t>4</a:t>
            </a:r>
          </a:p>
        </p:txBody>
      </p:sp>
      <p:sp>
        <p:nvSpPr>
          <p:cNvPr id="8206" name="AutoShape 37"/>
          <p:cNvSpPr>
            <a:spLocks noChangeArrowheads="1"/>
          </p:cNvSpPr>
          <p:nvPr/>
        </p:nvSpPr>
        <p:spPr bwMode="auto">
          <a:xfrm>
            <a:off x="228600" y="4572000"/>
            <a:ext cx="352425" cy="420688"/>
          </a:xfrm>
          <a:prstGeom prst="roundRect">
            <a:avLst>
              <a:gd name="adj" fmla="val 523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uk-UA" altLang="uk-UA" sz="2000" b="1">
                <a:solidFill>
                  <a:srgbClr val="33739F"/>
                </a:solidFill>
                <a:latin typeface="Calibri" pitchFamily="34" charset="0"/>
                <a:sym typeface="Arial" charset="0"/>
              </a:rPr>
              <a:t>5</a:t>
            </a:r>
          </a:p>
        </p:txBody>
      </p:sp>
      <p:sp>
        <p:nvSpPr>
          <p:cNvPr id="8207" name="AutoShape 38"/>
          <p:cNvSpPr>
            <a:spLocks noChangeArrowheads="1"/>
          </p:cNvSpPr>
          <p:nvPr/>
        </p:nvSpPr>
        <p:spPr bwMode="auto">
          <a:xfrm>
            <a:off x="2819400" y="2166938"/>
            <a:ext cx="701675" cy="271462"/>
          </a:xfrm>
          <a:prstGeom prst="downArrow">
            <a:avLst>
              <a:gd name="adj1" fmla="val 65769"/>
              <a:gd name="adj2" fmla="val 4871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uk-UA" altLang="uk-UA" sz="1300" b="1">
                <a:solidFill>
                  <a:srgbClr val="333399"/>
                </a:solidFill>
                <a:latin typeface="Calibri" pitchFamily="34" charset="0"/>
                <a:sym typeface="Arial" charset="0"/>
              </a:rPr>
              <a:t>Так</a:t>
            </a:r>
          </a:p>
        </p:txBody>
      </p:sp>
      <p:sp>
        <p:nvSpPr>
          <p:cNvPr id="8208" name="AutoShape 43"/>
          <p:cNvSpPr>
            <a:spLocks noChangeArrowheads="1"/>
          </p:cNvSpPr>
          <p:nvPr/>
        </p:nvSpPr>
        <p:spPr bwMode="auto">
          <a:xfrm>
            <a:off x="611188" y="6021388"/>
            <a:ext cx="4267200" cy="693737"/>
          </a:xfrm>
          <a:prstGeom prst="roundRect">
            <a:avLst>
              <a:gd name="adj" fmla="val 5236"/>
            </a:avLst>
          </a:prstGeom>
          <a:solidFill>
            <a:srgbClr val="FF66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uk-UA" sz="1600" b="1">
                <a:solidFill>
                  <a:srgbClr val="000000"/>
                </a:solidFill>
                <a:latin typeface="Calibri" pitchFamily="34" charset="0"/>
                <a:sym typeface="Arial" charset="0"/>
              </a:rPr>
              <a:t>Застосовуються правила контролю державної допомоги</a:t>
            </a:r>
          </a:p>
        </p:txBody>
      </p:sp>
      <p:sp>
        <p:nvSpPr>
          <p:cNvPr id="8209" name="AutoShape 44"/>
          <p:cNvSpPr>
            <a:spLocks noChangeArrowheads="1"/>
          </p:cNvSpPr>
          <p:nvPr/>
        </p:nvSpPr>
        <p:spPr bwMode="auto">
          <a:xfrm rot="-5400000">
            <a:off x="6049169" y="1473994"/>
            <a:ext cx="560388" cy="965200"/>
          </a:xfrm>
          <a:prstGeom prst="downArrow">
            <a:avLst>
              <a:gd name="adj1" fmla="val 43333"/>
              <a:gd name="adj2" fmla="val 5774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vert="eaVert" rIns="0"/>
          <a:lstStyle/>
          <a:p>
            <a:r>
              <a:rPr lang="uk-UA" altLang="uk-UA" sz="1400" b="1">
                <a:solidFill>
                  <a:srgbClr val="12C01A"/>
                </a:solidFill>
                <a:latin typeface="Calibri" pitchFamily="34" charset="0"/>
                <a:sym typeface="Arial" charset="0"/>
              </a:rPr>
              <a:t> Ні</a:t>
            </a:r>
          </a:p>
        </p:txBody>
      </p:sp>
      <p:sp>
        <p:nvSpPr>
          <p:cNvPr id="385073" name="AutoShape 49"/>
          <p:cNvSpPr>
            <a:spLocks noChangeArrowheads="1"/>
          </p:cNvSpPr>
          <p:nvPr/>
        </p:nvSpPr>
        <p:spPr bwMode="auto">
          <a:xfrm rot="16200000">
            <a:off x="5249069" y="5858669"/>
            <a:ext cx="419100" cy="969962"/>
          </a:xfrm>
          <a:prstGeom prst="downArrow">
            <a:avLst>
              <a:gd name="adj1" fmla="val 43333"/>
              <a:gd name="adj2" fmla="val 69666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rgbClr val="000000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uk-UA" sz="1600" kern="0">
                <a:solidFill>
                  <a:srgbClr val="000000"/>
                </a:solidFill>
                <a:ea typeface="Arial"/>
                <a:sym typeface="Arial"/>
              </a:rPr>
              <a:t> </a:t>
            </a:r>
          </a:p>
        </p:txBody>
      </p:sp>
      <p:sp>
        <p:nvSpPr>
          <p:cNvPr id="385074" name="AutoShape 50"/>
          <p:cNvSpPr>
            <a:spLocks noChangeArrowheads="1"/>
          </p:cNvSpPr>
          <p:nvPr/>
        </p:nvSpPr>
        <p:spPr bwMode="auto">
          <a:xfrm>
            <a:off x="6889750" y="1752600"/>
            <a:ext cx="1949450" cy="3967163"/>
          </a:xfrm>
          <a:prstGeom prst="roundRect">
            <a:avLst>
              <a:gd name="adj" fmla="val 523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uk-UA" altLang="uk-UA" sz="1400" smtClean="0">
              <a:solidFill>
                <a:srgbClr val="0E9414"/>
              </a:solidFill>
              <a:latin typeface="Calibri" pitchFamily="34" charset="0"/>
              <a:sym typeface="Arial" charset="0"/>
            </a:endParaRPr>
          </a:p>
          <a:p>
            <a:pPr>
              <a:defRPr/>
            </a:pPr>
            <a:endParaRPr lang="uk-UA" altLang="uk-UA" sz="1400" smtClean="0">
              <a:solidFill>
                <a:srgbClr val="0E9414"/>
              </a:solidFill>
              <a:latin typeface="Calibri" pitchFamily="34" charset="0"/>
              <a:sym typeface="Arial" charset="0"/>
            </a:endParaRPr>
          </a:p>
          <a:p>
            <a:pPr>
              <a:defRPr/>
            </a:pPr>
            <a:endParaRPr lang="uk-UA" altLang="uk-UA" sz="1400" smtClean="0">
              <a:solidFill>
                <a:srgbClr val="0E9414"/>
              </a:solidFill>
              <a:latin typeface="Calibri" pitchFamily="34" charset="0"/>
              <a:sym typeface="Arial" charset="0"/>
            </a:endParaRPr>
          </a:p>
          <a:p>
            <a:pPr>
              <a:defRPr/>
            </a:pPr>
            <a:endParaRPr lang="uk-UA" altLang="uk-UA" sz="1400" smtClean="0">
              <a:solidFill>
                <a:srgbClr val="0E9414"/>
              </a:solidFill>
              <a:latin typeface="Calibri" pitchFamily="34" charset="0"/>
              <a:sym typeface="Arial" charset="0"/>
            </a:endParaRPr>
          </a:p>
          <a:p>
            <a:pPr>
              <a:defRPr/>
            </a:pPr>
            <a:endParaRPr lang="uk-UA" altLang="uk-UA" sz="1400" smtClean="0">
              <a:solidFill>
                <a:srgbClr val="0E9414"/>
              </a:solidFill>
              <a:latin typeface="Calibri" pitchFamily="34" charset="0"/>
              <a:sym typeface="Arial" charset="0"/>
            </a:endParaRPr>
          </a:p>
          <a:p>
            <a:pPr>
              <a:defRPr/>
            </a:pPr>
            <a:endParaRPr lang="uk-UA" altLang="uk-UA" sz="1400" smtClean="0">
              <a:solidFill>
                <a:srgbClr val="0E9414"/>
              </a:solidFill>
              <a:latin typeface="Calibri" pitchFamily="34" charset="0"/>
              <a:sym typeface="Arial" charset="0"/>
            </a:endParaRPr>
          </a:p>
          <a:p>
            <a:pPr algn="ctr">
              <a:defRPr/>
            </a:pPr>
            <a:r>
              <a:rPr lang="uk-UA" altLang="uk-UA" sz="2200" b="1" smtClean="0">
                <a:solidFill>
                  <a:srgbClr val="0E9414"/>
                </a:solidFill>
                <a:latin typeface="Calibri" pitchFamily="34" charset="0"/>
                <a:sym typeface="Arial" charset="0"/>
              </a:rPr>
              <a:t>Захід не є державною допомогою</a:t>
            </a:r>
          </a:p>
        </p:txBody>
      </p:sp>
      <p:sp>
        <p:nvSpPr>
          <p:cNvPr id="8212" name="AutoShape 51"/>
          <p:cNvSpPr>
            <a:spLocks noChangeArrowheads="1"/>
          </p:cNvSpPr>
          <p:nvPr/>
        </p:nvSpPr>
        <p:spPr bwMode="auto">
          <a:xfrm>
            <a:off x="6019800" y="5999163"/>
            <a:ext cx="2819400" cy="693737"/>
          </a:xfrm>
          <a:prstGeom prst="roundRect">
            <a:avLst>
              <a:gd name="adj" fmla="val 5236"/>
            </a:avLst>
          </a:prstGeom>
          <a:solidFill>
            <a:srgbClr val="FF66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altLang="uk-UA" sz="1600" b="1" dirty="0" smtClean="0">
                <a:solidFill>
                  <a:srgbClr val="000000"/>
                </a:solidFill>
                <a:latin typeface="Calibri" pitchFamily="34" charset="0"/>
                <a:sym typeface="Arial" charset="0"/>
              </a:rPr>
              <a:t>Подання повідомлення щодо державної </a:t>
            </a:r>
            <a:r>
              <a:rPr lang="uk-UA" altLang="uk-UA" sz="1600" b="1" dirty="0">
                <a:solidFill>
                  <a:srgbClr val="000000"/>
                </a:solidFill>
                <a:latin typeface="Calibri" pitchFamily="34" charset="0"/>
                <a:sym typeface="Arial" charset="0"/>
              </a:rPr>
              <a:t>допомоги</a:t>
            </a:r>
          </a:p>
        </p:txBody>
      </p:sp>
      <p:sp>
        <p:nvSpPr>
          <p:cNvPr id="8213" name="AutoShape 52"/>
          <p:cNvSpPr>
            <a:spLocks noChangeArrowheads="1"/>
          </p:cNvSpPr>
          <p:nvPr/>
        </p:nvSpPr>
        <p:spPr bwMode="auto">
          <a:xfrm rot="-5400000">
            <a:off x="6048375" y="2236788"/>
            <a:ext cx="561975" cy="965200"/>
          </a:xfrm>
          <a:prstGeom prst="downArrow">
            <a:avLst>
              <a:gd name="adj1" fmla="val 43333"/>
              <a:gd name="adj2" fmla="val 57576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vert="eaVert" rIns="0"/>
          <a:lstStyle/>
          <a:p>
            <a:r>
              <a:rPr lang="uk-UA" altLang="uk-UA" sz="1400" b="1">
                <a:solidFill>
                  <a:srgbClr val="12C01A"/>
                </a:solidFill>
                <a:latin typeface="Calibri" pitchFamily="34" charset="0"/>
                <a:sym typeface="Arial" charset="0"/>
              </a:rPr>
              <a:t> Ні</a:t>
            </a:r>
          </a:p>
        </p:txBody>
      </p:sp>
      <p:sp>
        <p:nvSpPr>
          <p:cNvPr id="8214" name="AutoShape 53"/>
          <p:cNvSpPr>
            <a:spLocks noChangeArrowheads="1"/>
          </p:cNvSpPr>
          <p:nvPr/>
        </p:nvSpPr>
        <p:spPr bwMode="auto">
          <a:xfrm rot="-5400000">
            <a:off x="6049169" y="2971007"/>
            <a:ext cx="560387" cy="965200"/>
          </a:xfrm>
          <a:prstGeom prst="downArrow">
            <a:avLst>
              <a:gd name="adj1" fmla="val 43333"/>
              <a:gd name="adj2" fmla="val 5774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vert="eaVert" rIns="0"/>
          <a:lstStyle/>
          <a:p>
            <a:r>
              <a:rPr lang="uk-UA" altLang="uk-UA" sz="1400" b="1">
                <a:solidFill>
                  <a:srgbClr val="12C01A"/>
                </a:solidFill>
                <a:latin typeface="Calibri" pitchFamily="34" charset="0"/>
                <a:sym typeface="Arial" charset="0"/>
              </a:rPr>
              <a:t> Ні</a:t>
            </a:r>
          </a:p>
        </p:txBody>
      </p:sp>
      <p:sp>
        <p:nvSpPr>
          <p:cNvPr id="8215" name="AutoShape 54"/>
          <p:cNvSpPr>
            <a:spLocks noChangeArrowheads="1"/>
          </p:cNvSpPr>
          <p:nvPr/>
        </p:nvSpPr>
        <p:spPr bwMode="auto">
          <a:xfrm rot="-5400000">
            <a:off x="6049169" y="3607594"/>
            <a:ext cx="560388" cy="965200"/>
          </a:xfrm>
          <a:prstGeom prst="downArrow">
            <a:avLst>
              <a:gd name="adj1" fmla="val 43333"/>
              <a:gd name="adj2" fmla="val 5774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B050"/>
                </a:solidFill>
              </a14:hiddenFill>
            </a:ext>
          </a:extLst>
        </p:spPr>
        <p:txBody>
          <a:bodyPr vert="eaVert" rIns="0"/>
          <a:lstStyle/>
          <a:p>
            <a:r>
              <a:rPr lang="uk-UA" altLang="uk-UA" sz="1400" b="1">
                <a:solidFill>
                  <a:srgbClr val="FFFFFF"/>
                </a:solidFill>
                <a:latin typeface="Calibri" pitchFamily="34" charset="0"/>
                <a:sym typeface="Arial" charset="0"/>
              </a:rPr>
              <a:t> </a:t>
            </a:r>
            <a:r>
              <a:rPr lang="uk-UA" altLang="uk-UA" sz="1400" b="1">
                <a:solidFill>
                  <a:srgbClr val="12C01A"/>
                </a:solidFill>
                <a:latin typeface="Calibri" pitchFamily="34" charset="0"/>
                <a:sym typeface="Arial" charset="0"/>
              </a:rPr>
              <a:t>Ні</a:t>
            </a:r>
          </a:p>
        </p:txBody>
      </p:sp>
      <p:sp>
        <p:nvSpPr>
          <p:cNvPr id="8216" name="AutoShape 55"/>
          <p:cNvSpPr>
            <a:spLocks noChangeArrowheads="1"/>
          </p:cNvSpPr>
          <p:nvPr/>
        </p:nvSpPr>
        <p:spPr bwMode="auto">
          <a:xfrm rot="-5400000">
            <a:off x="6049169" y="4958557"/>
            <a:ext cx="560387" cy="965200"/>
          </a:xfrm>
          <a:prstGeom prst="downArrow">
            <a:avLst>
              <a:gd name="adj1" fmla="val 43333"/>
              <a:gd name="adj2" fmla="val 5774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vert="eaVert" rIns="0"/>
          <a:lstStyle/>
          <a:p>
            <a:r>
              <a:rPr lang="uk-UA" altLang="uk-UA" sz="1400" b="1">
                <a:solidFill>
                  <a:srgbClr val="12C01A"/>
                </a:solidFill>
                <a:latin typeface="Calibri" pitchFamily="34" charset="0"/>
                <a:sym typeface="Arial" charset="0"/>
              </a:rPr>
              <a:t> Ні</a:t>
            </a:r>
          </a:p>
        </p:txBody>
      </p:sp>
      <p:sp>
        <p:nvSpPr>
          <p:cNvPr id="8217" name="AutoShape 38"/>
          <p:cNvSpPr>
            <a:spLocks noChangeArrowheads="1"/>
          </p:cNvSpPr>
          <p:nvPr/>
        </p:nvSpPr>
        <p:spPr bwMode="auto">
          <a:xfrm>
            <a:off x="2801938" y="3003550"/>
            <a:ext cx="703262" cy="273050"/>
          </a:xfrm>
          <a:prstGeom prst="downArrow">
            <a:avLst>
              <a:gd name="adj1" fmla="val 65769"/>
              <a:gd name="adj2" fmla="val 4871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lIns="107287" tIns="53643" rIns="107287" bIns="53643"/>
          <a:lstStyle/>
          <a:p>
            <a:pPr algn="ctr"/>
            <a:r>
              <a:rPr lang="uk-UA" altLang="uk-UA" sz="1300" b="1">
                <a:solidFill>
                  <a:srgbClr val="333399"/>
                </a:solidFill>
                <a:latin typeface="Calibri" pitchFamily="34" charset="0"/>
                <a:sym typeface="Arial" charset="0"/>
              </a:rPr>
              <a:t>Так</a:t>
            </a:r>
          </a:p>
        </p:txBody>
      </p:sp>
      <p:sp>
        <p:nvSpPr>
          <p:cNvPr id="8218" name="AutoShape 38"/>
          <p:cNvSpPr>
            <a:spLocks noChangeArrowheads="1"/>
          </p:cNvSpPr>
          <p:nvPr/>
        </p:nvSpPr>
        <p:spPr bwMode="auto">
          <a:xfrm>
            <a:off x="2800350" y="3657600"/>
            <a:ext cx="704850" cy="273050"/>
          </a:xfrm>
          <a:prstGeom prst="downArrow">
            <a:avLst>
              <a:gd name="adj1" fmla="val 65769"/>
              <a:gd name="adj2" fmla="val 4871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lIns="107287" tIns="53643" rIns="107287" bIns="53643"/>
          <a:lstStyle/>
          <a:p>
            <a:pPr algn="ctr"/>
            <a:r>
              <a:rPr lang="uk-UA" altLang="uk-UA" sz="1300" b="1">
                <a:solidFill>
                  <a:srgbClr val="333399"/>
                </a:solidFill>
                <a:latin typeface="Calibri" pitchFamily="34" charset="0"/>
                <a:sym typeface="Arial" charset="0"/>
              </a:rPr>
              <a:t>Так</a:t>
            </a:r>
          </a:p>
        </p:txBody>
      </p:sp>
      <p:sp>
        <p:nvSpPr>
          <p:cNvPr id="8219" name="AutoShape 38"/>
          <p:cNvSpPr>
            <a:spLocks noChangeArrowheads="1"/>
          </p:cNvSpPr>
          <p:nvPr/>
        </p:nvSpPr>
        <p:spPr bwMode="auto">
          <a:xfrm>
            <a:off x="2819400" y="4298950"/>
            <a:ext cx="703263" cy="273050"/>
          </a:xfrm>
          <a:prstGeom prst="downArrow">
            <a:avLst>
              <a:gd name="adj1" fmla="val 65769"/>
              <a:gd name="adj2" fmla="val 4871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B050"/>
                </a:solidFill>
              </a14:hiddenFill>
            </a:ext>
          </a:extLst>
        </p:spPr>
        <p:txBody>
          <a:bodyPr lIns="107287" tIns="53643" rIns="107287" bIns="53643"/>
          <a:lstStyle/>
          <a:p>
            <a:pPr algn="ctr"/>
            <a:r>
              <a:rPr lang="uk-UA" altLang="uk-UA" sz="1300" b="1">
                <a:solidFill>
                  <a:srgbClr val="333399"/>
                </a:solidFill>
                <a:latin typeface="Calibri" pitchFamily="34" charset="0"/>
                <a:sym typeface="Arial" charset="0"/>
              </a:rPr>
              <a:t>Так</a:t>
            </a:r>
          </a:p>
        </p:txBody>
      </p:sp>
      <p:sp>
        <p:nvSpPr>
          <p:cNvPr id="8220" name="AutoShape 38"/>
          <p:cNvSpPr>
            <a:spLocks noChangeArrowheads="1"/>
          </p:cNvSpPr>
          <p:nvPr/>
        </p:nvSpPr>
        <p:spPr bwMode="auto">
          <a:xfrm>
            <a:off x="2819400" y="5715000"/>
            <a:ext cx="704850" cy="271463"/>
          </a:xfrm>
          <a:prstGeom prst="downArrow">
            <a:avLst>
              <a:gd name="adj1" fmla="val 65769"/>
              <a:gd name="adj2" fmla="val 4871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lIns="107287" tIns="53643" rIns="107287" bIns="53643"/>
          <a:lstStyle/>
          <a:p>
            <a:pPr algn="ctr"/>
            <a:r>
              <a:rPr lang="uk-UA" altLang="uk-UA" sz="1300" b="1">
                <a:solidFill>
                  <a:srgbClr val="333399"/>
                </a:solidFill>
                <a:latin typeface="Calibri" pitchFamily="34" charset="0"/>
                <a:sym typeface="Arial" charset="0"/>
              </a:rPr>
              <a:t>Так</a:t>
            </a:r>
          </a:p>
        </p:txBody>
      </p:sp>
      <p:sp>
        <p:nvSpPr>
          <p:cNvPr id="2" name="AutoShape 32"/>
          <p:cNvSpPr>
            <a:spLocks noChangeArrowheads="1"/>
          </p:cNvSpPr>
          <p:nvPr/>
        </p:nvSpPr>
        <p:spPr bwMode="auto">
          <a:xfrm>
            <a:off x="609600" y="4624388"/>
            <a:ext cx="5181600" cy="328612"/>
          </a:xfrm>
          <a:prstGeom prst="roundRect">
            <a:avLst>
              <a:gd name="adj" fmla="val 5236"/>
            </a:avLst>
          </a:prstGeom>
          <a:solidFill>
            <a:schemeClr val="bg2">
              <a:lumMod val="20000"/>
              <a:lumOff val="80000"/>
            </a:schemeClr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uk-UA" altLang="uk-UA" sz="1300" smtClean="0">
                <a:solidFill>
                  <a:srgbClr val="33739F"/>
                </a:solidFill>
                <a:latin typeface="Calibri" pitchFamily="34" charset="0"/>
                <a:sym typeface="Arial" charset="0"/>
              </a:rPr>
              <a:t>Чи діє держава як “приватний інвестор”?</a:t>
            </a:r>
          </a:p>
        </p:txBody>
      </p:sp>
      <p:sp>
        <p:nvSpPr>
          <p:cNvPr id="8222" name="AutoShape 37"/>
          <p:cNvSpPr>
            <a:spLocks noChangeArrowheads="1"/>
          </p:cNvSpPr>
          <p:nvPr/>
        </p:nvSpPr>
        <p:spPr bwMode="auto">
          <a:xfrm>
            <a:off x="228600" y="5257800"/>
            <a:ext cx="352425" cy="420688"/>
          </a:xfrm>
          <a:prstGeom prst="roundRect">
            <a:avLst>
              <a:gd name="adj" fmla="val 523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uk-UA" altLang="uk-UA" sz="2000" b="1">
                <a:solidFill>
                  <a:srgbClr val="33739F"/>
                </a:solidFill>
                <a:latin typeface="Calibri" pitchFamily="34" charset="0"/>
                <a:sym typeface="Arial" charset="0"/>
              </a:rPr>
              <a:t>6</a:t>
            </a:r>
          </a:p>
        </p:txBody>
      </p:sp>
      <p:sp>
        <p:nvSpPr>
          <p:cNvPr id="8223" name="AutoShape 38"/>
          <p:cNvSpPr>
            <a:spLocks noChangeArrowheads="1"/>
          </p:cNvSpPr>
          <p:nvPr/>
        </p:nvSpPr>
        <p:spPr bwMode="auto">
          <a:xfrm>
            <a:off x="2819400" y="4986338"/>
            <a:ext cx="704850" cy="271462"/>
          </a:xfrm>
          <a:prstGeom prst="downArrow">
            <a:avLst>
              <a:gd name="adj1" fmla="val 65769"/>
              <a:gd name="adj2" fmla="val 4871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lIns="107287" tIns="53643" rIns="107287" bIns="53643"/>
          <a:lstStyle/>
          <a:p>
            <a:pPr algn="ctr"/>
            <a:r>
              <a:rPr lang="uk-UA" altLang="uk-UA" sz="1300" b="1">
                <a:solidFill>
                  <a:srgbClr val="15C125"/>
                </a:solidFill>
                <a:latin typeface="Calibri" pitchFamily="34" charset="0"/>
                <a:sym typeface="Arial" charset="0"/>
              </a:rPr>
              <a:t>Ні</a:t>
            </a:r>
          </a:p>
        </p:txBody>
      </p:sp>
      <p:sp>
        <p:nvSpPr>
          <p:cNvPr id="8224" name="AutoShape 55"/>
          <p:cNvSpPr>
            <a:spLocks noChangeArrowheads="1"/>
          </p:cNvSpPr>
          <p:nvPr/>
        </p:nvSpPr>
        <p:spPr bwMode="auto">
          <a:xfrm rot="-5400000">
            <a:off x="6069806" y="4293394"/>
            <a:ext cx="560388" cy="965200"/>
          </a:xfrm>
          <a:prstGeom prst="downArrow">
            <a:avLst>
              <a:gd name="adj1" fmla="val 43333"/>
              <a:gd name="adj2" fmla="val 5774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txBody>
          <a:bodyPr vert="eaVert" rIns="0"/>
          <a:lstStyle/>
          <a:p>
            <a:r>
              <a:rPr lang="uk-UA" altLang="uk-UA" sz="1400" b="1">
                <a:solidFill>
                  <a:srgbClr val="12C01A"/>
                </a:solidFill>
                <a:latin typeface="Calibri" pitchFamily="34" charset="0"/>
                <a:sym typeface="Arial" charset="0"/>
              </a:rPr>
              <a:t> </a:t>
            </a:r>
            <a:r>
              <a:rPr lang="uk-UA" altLang="uk-UA" sz="1400" b="1">
                <a:solidFill>
                  <a:srgbClr val="333399"/>
                </a:solidFill>
                <a:latin typeface="Calibri" pitchFamily="34" charset="0"/>
                <a:sym typeface="Arial" charset="0"/>
              </a:rPr>
              <a:t>Так</a:t>
            </a:r>
          </a:p>
        </p:txBody>
      </p:sp>
      <p:sp>
        <p:nvSpPr>
          <p:cNvPr id="14" name="Rectangle 4"/>
          <p:cNvSpPr>
            <a:spLocks/>
          </p:cNvSpPr>
          <p:nvPr/>
        </p:nvSpPr>
        <p:spPr bwMode="auto">
          <a:xfrm>
            <a:off x="7895241" y="188381"/>
            <a:ext cx="1128873" cy="576063"/>
          </a:xfrm>
          <a:prstGeom prst="rect">
            <a:avLst/>
          </a:prstGeom>
          <a:noFill/>
          <a:ln>
            <a:noFill/>
          </a:ln>
          <a:effectLst>
            <a:glow>
              <a:schemeClr val="accent1">
                <a:alpha val="5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269" tIns="107269" rIns="107269" bIns="107269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uk-UA" altLang="uk-UA" sz="4000" b="1" smtClean="0">
              <a:solidFill>
                <a:srgbClr val="FAC090"/>
              </a:solidFill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17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279</TotalTime>
  <Words>1095</Words>
  <Application>Microsoft Office PowerPoint</Application>
  <PresentationFormat>Экран (4:3)</PresentationFormat>
  <Paragraphs>165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Якубовська Вероніка Володиміровна</dc:creator>
  <cp:lastModifiedBy>Якубовська Вероніка Володиміровна</cp:lastModifiedBy>
  <cp:revision>34</cp:revision>
  <cp:lastPrinted>2018-02-26T08:54:31Z</cp:lastPrinted>
  <dcterms:created xsi:type="dcterms:W3CDTF">2018-02-13T09:23:43Z</dcterms:created>
  <dcterms:modified xsi:type="dcterms:W3CDTF">2018-02-26T09:12:24Z</dcterms:modified>
</cp:coreProperties>
</file>