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2" r:id="rId3"/>
    <p:sldId id="271" r:id="rId4"/>
    <p:sldId id="283" r:id="rId5"/>
    <p:sldId id="281" r:id="rId6"/>
    <p:sldId id="280" r:id="rId7"/>
    <p:sldId id="276" r:id="rId8"/>
    <p:sldId id="278" r:id="rId9"/>
    <p:sldId id="268" r:id="rId10"/>
    <p:sldId id="279" r:id="rId11"/>
    <p:sldId id="285" r:id="rId12"/>
    <p:sldId id="284" r:id="rId13"/>
    <p:sldId id="277" r:id="rId14"/>
    <p:sldId id="264" r:id="rId15"/>
  </p:sldIdLst>
  <p:sldSz cx="9906000" cy="6858000" type="A4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39AC"/>
    <a:srgbClr val="150F41"/>
    <a:srgbClr val="CCECFF"/>
    <a:srgbClr val="CCCCFF"/>
    <a:srgbClr val="9999FF"/>
    <a:srgbClr val="9A0000"/>
    <a:srgbClr val="008000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73" autoAdjust="0"/>
    <p:restoredTop sz="94660"/>
  </p:normalViewPr>
  <p:slideViewPr>
    <p:cSldViewPr>
      <p:cViewPr>
        <p:scale>
          <a:sx n="100" d="100"/>
          <a:sy n="100" d="100"/>
        </p:scale>
        <p:origin x="-624" y="420"/>
      </p:cViewPr>
      <p:guideLst>
        <p:guide orient="horz" pos="2205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87BB089-BC38-4483-9FF4-2ECE93CC233F}" type="datetimeFigureOut">
              <a:rPr lang="ru-RU"/>
              <a:pPr>
                <a:defRPr/>
              </a:pPr>
              <a:t>10.04.2018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8975" y="746125"/>
            <a:ext cx="538321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127693F1-D68B-4BD6-BF7E-88B6BF49C2F5}" type="slidenum">
              <a:rPr lang="ru-RU" altLang="uk-UA"/>
              <a:pPr>
                <a:defRPr/>
              </a:pPr>
              <a:t>‹№›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1BB46B-7A79-4450-B7F2-16096ED58076}" type="slidenum">
              <a:rPr lang="uk-UA" smtClean="0"/>
              <a:pPr>
                <a:defRPr/>
              </a:pPr>
              <a:t>5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190D3-02D7-4F47-8671-7B59DBA74B9C}" type="datetimeFigureOut">
              <a:rPr lang="ru-RU"/>
              <a:pPr>
                <a:defRPr/>
              </a:pPr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518F2-2C35-40C2-968E-9FF81D179B79}" type="slidenum">
              <a:rPr lang="ru-RU" altLang="uk-UA"/>
              <a:pPr>
                <a:defRPr/>
              </a:pPr>
              <a:t>‹№›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306BE-7C8A-40A4-A307-B223EB1232B0}" type="datetimeFigureOut">
              <a:rPr lang="ru-RU"/>
              <a:pPr>
                <a:defRPr/>
              </a:pPr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D06F5-7F5F-4019-87D3-30F8C03DC96E}" type="slidenum">
              <a:rPr lang="ru-RU" altLang="uk-UA"/>
              <a:pPr>
                <a:defRPr/>
              </a:pPr>
              <a:t>‹№›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540F6-46AB-4D2E-BE53-283D044BD24F}" type="datetimeFigureOut">
              <a:rPr lang="ru-RU"/>
              <a:pPr>
                <a:defRPr/>
              </a:pPr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44F7E-35B1-4F57-9515-64DBCF2237D2}" type="slidenum">
              <a:rPr lang="ru-RU" altLang="uk-UA"/>
              <a:pPr>
                <a:defRPr/>
              </a:pPr>
              <a:t>‹№›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95300" y="1600200"/>
            <a:ext cx="89154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85316-E4C7-4486-A972-35D8AF36B9C7}" type="datetimeFigureOut">
              <a:rPr lang="ru-RU"/>
              <a:pPr>
                <a:defRPr/>
              </a:pPr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31883-5A78-4705-BC5A-F6AB001D4A26}" type="slidenum">
              <a:rPr lang="ru-RU" altLang="uk-UA"/>
              <a:pPr>
                <a:defRPr/>
              </a:pPr>
              <a:t>‹№›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9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103188"/>
            <a:ext cx="6842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-1588" y="6350"/>
            <a:ext cx="9906001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BCE96-0502-4E34-9EA7-BF2C02F3BBBD}" type="datetimeFigureOut">
              <a:rPr lang="ru-RU"/>
              <a:pPr>
                <a:defRPr/>
              </a:pPr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0CC26-D682-4F0A-B20E-B9BB31B19777}" type="slidenum">
              <a:rPr lang="ru-RU" altLang="uk-UA"/>
              <a:pPr>
                <a:defRPr/>
              </a:pPr>
              <a:t>‹№›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53ACC-CFD8-4E03-B2B2-EF20D31F135B}" type="datetimeFigureOut">
              <a:rPr lang="ru-RU"/>
              <a:pPr>
                <a:defRPr/>
              </a:pPr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0C8B5-8F72-434B-816C-DB7E3AC9BD89}" type="slidenum">
              <a:rPr lang="ru-RU" altLang="uk-UA"/>
              <a:pPr>
                <a:defRPr/>
              </a:pPr>
              <a:t>‹№›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3A433-C092-4F64-8E2B-973B63A2C1DD}" type="datetimeFigureOut">
              <a:rPr lang="ru-RU"/>
              <a:pPr>
                <a:defRPr/>
              </a:pPr>
              <a:t>10.04.2018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E9F78-4245-4DAA-891A-3F59A7A8C636}" type="slidenum">
              <a:rPr lang="ru-RU" altLang="uk-UA"/>
              <a:pPr>
                <a:defRPr/>
              </a:pPr>
              <a:t>‹№›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1F9C2-625D-4798-AB65-85D15DD989E7}" type="datetimeFigureOut">
              <a:rPr lang="ru-RU"/>
              <a:pPr>
                <a:defRPr/>
              </a:pPr>
              <a:t>10.04.2018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2A6F2-9A1E-4169-8960-3E2E29CBD27C}" type="slidenum">
              <a:rPr lang="ru-RU" altLang="uk-UA"/>
              <a:pPr>
                <a:defRPr/>
              </a:pPr>
              <a:t>‹№›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AEDD7-F602-479C-B3B5-7208A444E895}" type="datetimeFigureOut">
              <a:rPr lang="ru-RU"/>
              <a:pPr>
                <a:defRPr/>
              </a:pPr>
              <a:t>10.04.2018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ACF38-05A9-40F7-8C23-C2949C668931}" type="slidenum">
              <a:rPr lang="ru-RU" altLang="uk-UA"/>
              <a:pPr>
                <a:defRPr/>
              </a:pPr>
              <a:t>‹№›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38F4B-3408-4E61-99F6-24CEE79AE9A7}" type="datetimeFigureOut">
              <a:rPr lang="ru-RU"/>
              <a:pPr>
                <a:defRPr/>
              </a:pPr>
              <a:t>10.04.2018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CBEE9-E764-49F1-B70E-868AE34EE871}" type="slidenum">
              <a:rPr lang="ru-RU" altLang="uk-UA"/>
              <a:pPr>
                <a:defRPr/>
              </a:pPr>
              <a:t>‹№›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D5B23-BCA9-4109-88EA-BBF423917E9D}" type="datetimeFigureOut">
              <a:rPr lang="ru-RU"/>
              <a:pPr>
                <a:defRPr/>
              </a:pPr>
              <a:t>10.04.2018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E91B1-9CF4-4F42-BF85-0146D90FA833}" type="slidenum">
              <a:rPr lang="ru-RU" altLang="uk-UA"/>
              <a:pPr>
                <a:defRPr/>
              </a:pPr>
              <a:t>‹№›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0CF54-D021-4682-8A79-DE197D69639F}" type="datetimeFigureOut">
              <a:rPr lang="ru-RU"/>
              <a:pPr>
                <a:defRPr/>
              </a:pPr>
              <a:t>10.04.2018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4E429-62F9-4986-BC95-148B2FCF7D2E}" type="slidenum">
              <a:rPr lang="ru-RU" altLang="uk-UA"/>
              <a:pPr>
                <a:defRPr/>
              </a:pPr>
              <a:t>‹№›</a:t>
            </a:fld>
            <a:endParaRPr lang="ru-RU" alt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</a:p>
        </p:txBody>
      </p:sp>
      <p:sp>
        <p:nvSpPr>
          <p:cNvPr id="18435" name="Текст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91E28D-EB49-45C8-8823-E1B8C14ABF65}" type="datetimeFigureOut">
              <a:rPr lang="ru-RU"/>
              <a:pPr>
                <a:defRPr/>
              </a:pPr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75B40A74-21CF-4178-8E35-07F0625CB530}" type="slidenum">
              <a:rPr lang="ru-RU" altLang="uk-UA"/>
              <a:pPr>
                <a:defRPr/>
              </a:pPr>
              <a:t>‹№›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jpe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Прямоугольник 5"/>
          <p:cNvSpPr>
            <a:spLocks noChangeArrowheads="1"/>
          </p:cNvSpPr>
          <p:nvPr/>
        </p:nvSpPr>
        <p:spPr bwMode="auto">
          <a:xfrm>
            <a:off x="166688" y="2439988"/>
            <a:ext cx="9501187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uk-UA" sz="2800" b="1">
                <a:solidFill>
                  <a:schemeClr val="bg1"/>
                </a:solidFill>
              </a:rPr>
              <a:t>БЮДЖЕТНА ПРОГРАМА </a:t>
            </a:r>
          </a:p>
          <a:p>
            <a:pPr marL="342900" indent="-342900" algn="ctr"/>
            <a:r>
              <a:rPr lang="uk-UA" sz="2800" b="1">
                <a:solidFill>
                  <a:schemeClr val="bg1"/>
                </a:solidFill>
              </a:rPr>
              <a:t>Фінансова підтримка сільгосптоваровиробників</a:t>
            </a:r>
          </a:p>
          <a:p>
            <a:pPr marL="342900" indent="-342900" algn="ctr"/>
            <a:r>
              <a:rPr lang="uk-UA" sz="2800" b="1">
                <a:solidFill>
                  <a:schemeClr val="bg1"/>
                </a:solidFill>
              </a:rPr>
              <a:t>2801580 </a:t>
            </a:r>
          </a:p>
          <a:p>
            <a:pPr marL="342900" indent="-342900" algn="ctr"/>
            <a:r>
              <a:rPr lang="uk-UA" sz="2800" b="1">
                <a:solidFill>
                  <a:schemeClr val="bg1"/>
                </a:solidFill>
                <a:latin typeface="Arial Cyr" charset="0"/>
                <a:cs typeface="Arial Cyr" charset="0"/>
              </a:rPr>
              <a:t>(часткова компенсація вартості техніки та обладнання вітчизняного виробництва)</a:t>
            </a:r>
            <a:endParaRPr lang="ru-RU" sz="2800" b="1">
              <a:solidFill>
                <a:schemeClr val="bg1"/>
              </a:solidFill>
              <a:latin typeface="Arial Cyr" charset="0"/>
              <a:cs typeface="Arial Cyr" charset="0"/>
            </a:endParaRPr>
          </a:p>
        </p:txBody>
      </p:sp>
      <p:pic>
        <p:nvPicPr>
          <p:cNvPr id="16387" name="Picture 3" descr="C:\Users\kuzmenko.DGK\Desktop\Без имени-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05300" y="1052513"/>
            <a:ext cx="1295400" cy="130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1135063" y="476250"/>
            <a:ext cx="7635875" cy="50482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uk-UA" sz="1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МІНІСТЕРСТВО АГРАРНОЇ ПОЛІТИКИ </a:t>
            </a:r>
          </a:p>
          <a:p>
            <a:pPr fontAlgn="auto">
              <a:spcAft>
                <a:spcPts val="0"/>
              </a:spcAft>
              <a:defRPr/>
            </a:pPr>
            <a:r>
              <a:rPr lang="uk-UA" sz="1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 ПРОДОВОЛЬСТВА УКРАЇНИ</a:t>
            </a:r>
            <a:endParaRPr lang="ru-RU" sz="1600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9" name="Прямоугольник 4"/>
          <p:cNvSpPr>
            <a:spLocks noChangeArrowheads="1"/>
          </p:cNvSpPr>
          <p:nvPr/>
        </p:nvSpPr>
        <p:spPr bwMode="auto">
          <a:xfrm>
            <a:off x="4595813" y="5143500"/>
            <a:ext cx="4953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r"/>
            <a:r>
              <a:rPr lang="uk-UA" sz="1400" b="1">
                <a:solidFill>
                  <a:schemeClr val="bg1"/>
                </a:solidFill>
              </a:rPr>
              <a:t>Доповідає</a:t>
            </a:r>
          </a:p>
          <a:p>
            <a:pPr marL="342900" indent="-342900" algn="r"/>
            <a:r>
              <a:rPr lang="uk-UA" sz="1400" b="1">
                <a:solidFill>
                  <a:schemeClr val="bg1"/>
                </a:solidFill>
              </a:rPr>
              <a:t>Заступник директора Департаменту </a:t>
            </a:r>
          </a:p>
          <a:p>
            <a:pPr marL="342900" indent="-342900" algn="r"/>
            <a:r>
              <a:rPr lang="uk-UA" sz="1400" b="1">
                <a:solidFill>
                  <a:schemeClr val="bg1"/>
                </a:solidFill>
              </a:rPr>
              <a:t>землеробства та технічної політики в АПК  – </a:t>
            </a:r>
          </a:p>
          <a:p>
            <a:pPr marL="342900" indent="-342900" algn="r"/>
            <a:r>
              <a:rPr lang="uk-UA" sz="1400" b="1">
                <a:solidFill>
                  <a:schemeClr val="bg1"/>
                </a:solidFill>
              </a:rPr>
              <a:t>начальник управління технічної політики в АПК   </a:t>
            </a:r>
            <a:br>
              <a:rPr lang="uk-UA" sz="1400" b="1">
                <a:solidFill>
                  <a:schemeClr val="bg1"/>
                </a:solidFill>
              </a:rPr>
            </a:br>
            <a:endParaRPr lang="uk-UA" sz="1400" b="1">
              <a:solidFill>
                <a:schemeClr val="bg1"/>
              </a:solidFill>
            </a:endParaRPr>
          </a:p>
          <a:p>
            <a:pPr marL="342900" indent="-342900" algn="r"/>
            <a:r>
              <a:rPr lang="uk-UA" sz="1400" b="1">
                <a:solidFill>
                  <a:schemeClr val="bg1"/>
                </a:solidFill>
              </a:rPr>
              <a:t>П. Гринько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Box 4"/>
          <p:cNvSpPr txBox="1">
            <a:spLocks noChangeArrowheads="1"/>
          </p:cNvSpPr>
          <p:nvPr/>
        </p:nvSpPr>
        <p:spPr bwMode="auto">
          <a:xfrm>
            <a:off x="1784350" y="836613"/>
            <a:ext cx="798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uk-UA" b="1"/>
              <a:t>РЕАЛІЗАЦІЯ ПРОГРАМИ В ОБЛАСТЯХ (за липень-листопад 2017 рік)</a:t>
            </a: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0" y="260350"/>
            <a:ext cx="99060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0" y="790575"/>
            <a:ext cx="99060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333375"/>
            <a:ext cx="9906000" cy="431800"/>
          </a:xfrm>
          <a:prstGeom prst="rect">
            <a:avLst/>
          </a:prstGeom>
          <a:gradFill flip="none" rotWithShape="1">
            <a:gsLst>
              <a:gs pos="0">
                <a:srgbClr val="077F24"/>
              </a:gs>
              <a:gs pos="13000">
                <a:srgbClr val="00B050"/>
              </a:gs>
              <a:gs pos="56000">
                <a:srgbClr val="077F24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333375"/>
            <a:ext cx="8382000" cy="43338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 rtlCol="0">
            <a:noAutofit/>
          </a:bodyPr>
          <a:lstStyle/>
          <a:p>
            <a:pPr>
              <a:defRPr/>
            </a:pPr>
            <a:r>
              <a:rPr lang="uk-UA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Часткова компенсація вартості сільськогосподарської техніки та обладнання</a:t>
            </a:r>
            <a:endParaRPr lang="ru-RU" sz="1800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8" name="Picture 3" descr="C:\Users\kuzmenko.DGK\Desktop\Без имени-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0388" y="44450"/>
            <a:ext cx="1004887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8857" name="Group 185"/>
          <p:cNvGraphicFramePr>
            <a:graphicFrameLocks noGrp="1"/>
          </p:cNvGraphicFramePr>
          <p:nvPr/>
        </p:nvGraphicFramePr>
        <p:xfrm>
          <a:off x="0" y="1143000"/>
          <a:ext cx="9866313" cy="3576638"/>
        </p:xfrm>
        <a:graphic>
          <a:graphicData uri="http://schemas.openxmlformats.org/drawingml/2006/table">
            <a:tbl>
              <a:tblPr/>
              <a:tblGrid>
                <a:gridCol w="1136650"/>
                <a:gridCol w="576263"/>
                <a:gridCol w="431800"/>
                <a:gridCol w="504825"/>
                <a:gridCol w="503237"/>
                <a:gridCol w="504825"/>
                <a:gridCol w="574675"/>
                <a:gridCol w="504825"/>
                <a:gridCol w="549275"/>
                <a:gridCol w="500063"/>
                <a:gridCol w="571500"/>
                <a:gridCol w="500062"/>
                <a:gridCol w="615950"/>
                <a:gridCol w="574675"/>
                <a:gridCol w="504825"/>
                <a:gridCol w="647700"/>
                <a:gridCol w="665163"/>
              </a:tblGrid>
              <a:tr h="3905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Область 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Ощадбанк 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Укргазбанк 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Укрексімбанк 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ПриватБанк 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ВСЬОГО ПО ОБЛАСТІ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74295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Кількість с.г. товарови-робників, од.</a:t>
                      </a:r>
                    </a:p>
                  </a:txBody>
                  <a:tcPr marL="6350" marR="6350" marT="635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Кількість  техніки та облад-нання, од</a:t>
                      </a:r>
                    </a:p>
                  </a:txBody>
                  <a:tcPr marL="6350" marR="6350" marT="635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Сума ЧК ,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тис. грн</a:t>
                      </a:r>
                    </a:p>
                  </a:txBody>
                  <a:tcPr marL="6350" marR="6350" marT="635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Кількість с.г. товарови-робників, од.</a:t>
                      </a:r>
                    </a:p>
                  </a:txBody>
                  <a:tcPr marL="6350" marR="6350" marT="635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Кількість  техніки та облад-нання, од</a:t>
                      </a:r>
                    </a:p>
                  </a:txBody>
                  <a:tcPr marL="6350" marR="6350" marT="635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Сума ЧК, 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тис. грн</a:t>
                      </a:r>
                    </a:p>
                  </a:txBody>
                  <a:tcPr marL="6350" marR="6350" marT="635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Кількість с.г. товарови-робників, од.</a:t>
                      </a:r>
                    </a:p>
                  </a:txBody>
                  <a:tcPr marL="6350" marR="6350" marT="635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Кількість  техніки та облад-нання, од</a:t>
                      </a:r>
                    </a:p>
                  </a:txBody>
                  <a:tcPr marL="6350" marR="6350" marT="635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Сума ЧК, тис. грн</a:t>
                      </a:r>
                    </a:p>
                  </a:txBody>
                  <a:tcPr marL="6350" marR="6350" marT="635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Кількість с.г. товарови-робників, од.</a:t>
                      </a:r>
                    </a:p>
                  </a:txBody>
                  <a:tcPr marL="6350" marR="6350" marT="635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Кількість  техніки та облад-нання, од</a:t>
                      </a:r>
                    </a:p>
                  </a:txBody>
                  <a:tcPr marL="6350" marR="6350" marT="635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Сума  ЧК, тис. грн</a:t>
                      </a:r>
                    </a:p>
                  </a:txBody>
                  <a:tcPr marL="6350" marR="6350" marT="635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Кількість с.г. товарови-робників, од.</a:t>
                      </a:r>
                    </a:p>
                  </a:txBody>
                  <a:tcPr marL="6350" marR="6350" marT="635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Кількість  техніки та облад-нання, од</a:t>
                      </a:r>
                    </a:p>
                  </a:txBody>
                  <a:tcPr marL="6350" marR="6350" marT="635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Вартість техніки та обладнання без ПДВ, тис. грн</a:t>
                      </a:r>
                    </a:p>
                  </a:txBody>
                  <a:tcPr marL="6350" marR="6350" marT="635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Сума ЧК, 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тис. грн</a:t>
                      </a:r>
                    </a:p>
                  </a:txBody>
                  <a:tcPr marL="6350" marR="6350" marT="635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Дніпро-петровська 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1168,3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163,1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148,5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38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50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3408,8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51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66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24443,1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4 888,6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Донецька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14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25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2094,8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-/-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-/-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-/-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106,8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26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31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1953,7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41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58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20776,8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4 155,4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Запорізька </a:t>
                      </a: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76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5826,2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469,6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998,9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6236,41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135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190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67655,8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13 531,2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525" marR="9525" marT="9525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97631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РАЗОМ  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425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763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48043,5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71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105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6403,7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91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162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10334,6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633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1876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69274,3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1220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2906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670281,1</a:t>
                      </a:r>
                    </a:p>
                  </a:txBody>
                  <a:tcPr marL="6350" marR="6350" marT="635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134 056,2</a:t>
                      </a:r>
                    </a:p>
                  </a:txBody>
                  <a:tcPr marL="6350" marR="6350" marT="635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Box 4"/>
          <p:cNvSpPr txBox="1">
            <a:spLocks noChangeArrowheads="1"/>
          </p:cNvSpPr>
          <p:nvPr/>
        </p:nvSpPr>
        <p:spPr bwMode="auto">
          <a:xfrm>
            <a:off x="1352550" y="549275"/>
            <a:ext cx="8353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/>
              <a:t>РЕАЛІЗАЦІЯ ПРОГРАМИ В ОБЛАСТЯХ </a:t>
            </a:r>
            <a:r>
              <a:rPr lang="ru-RU" sz="1600"/>
              <a:t>(за грудень 2017 р. та січень-лютий 2018 р.)</a:t>
            </a:r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0" y="71438"/>
            <a:ext cx="99060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0" y="601663"/>
            <a:ext cx="99060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144463"/>
            <a:ext cx="9906000" cy="431800"/>
          </a:xfrm>
          <a:prstGeom prst="rect">
            <a:avLst/>
          </a:prstGeom>
          <a:gradFill flip="none" rotWithShape="1">
            <a:gsLst>
              <a:gs pos="0">
                <a:srgbClr val="077F24"/>
              </a:gs>
              <a:gs pos="13000">
                <a:srgbClr val="00B050"/>
              </a:gs>
              <a:gs pos="56000">
                <a:srgbClr val="077F24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144463"/>
            <a:ext cx="8382000" cy="43338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 rtlCol="0">
            <a:noAutofit/>
          </a:bodyPr>
          <a:lstStyle/>
          <a:p>
            <a:pPr>
              <a:defRPr/>
            </a:pPr>
            <a:r>
              <a:rPr lang="uk-UA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Часткова компенсація вартості сільськогосподарської техніки та обладнання</a:t>
            </a:r>
            <a:endParaRPr lang="ru-RU" sz="1800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702" name="Picture 3" descr="C:\Users\kuzmenko.DGK\Desktop\Без имени-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0388" y="44450"/>
            <a:ext cx="1004887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2435" name="Group 8643"/>
          <p:cNvGraphicFramePr>
            <a:graphicFrameLocks noGrp="1"/>
          </p:cNvGraphicFramePr>
          <p:nvPr/>
        </p:nvGraphicFramePr>
        <p:xfrm>
          <a:off x="0" y="908050"/>
          <a:ext cx="9906000" cy="6900863"/>
        </p:xfrm>
        <a:graphic>
          <a:graphicData uri="http://schemas.openxmlformats.org/drawingml/2006/table">
            <a:tbl>
              <a:tblPr/>
              <a:tblGrid>
                <a:gridCol w="1298575"/>
                <a:gridCol w="1004888"/>
                <a:gridCol w="1228725"/>
                <a:gridCol w="2108200"/>
                <a:gridCol w="2108200"/>
                <a:gridCol w="2157412"/>
              </a:tblGrid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Область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Кількість подано заявок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Кількість техніки та обладнання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Вартість техніки та обладнання  з ПДВ,                                                тис.грн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Вартість  техніки та обладнання без ПДВ,                                                                             тис.грн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Часткова компенсація техніки та обладнання, тис. грн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Вінницька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24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6 694,42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5 578,68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1 206,12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Волинська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1 659,50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1 382,92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279,07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Дніпропетровська 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5 472,19  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4 560,16  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1 055,85  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Донецька 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1 645,55  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1 371,29  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276,60  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Житомирська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2 033,67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1 694,72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338,94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Закарпатська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0,00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0,00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0,00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Запорізька 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22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9 867,66  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8 223,05  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1 820,69  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Ів</a:t>
                      </a:r>
                      <a:r>
                        <a:rPr kumimoji="0" 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-Франківська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948,32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790,27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164,23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Київська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767,51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639,59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127,92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Кіровоградська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1 773,97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1 478,31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300,21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Луганська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36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13 117,68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10 931,40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2 208,54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Львівська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1 870,99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1 559,16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333,33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Миколаївська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7 671,15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6 392,62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1 285,06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Одеська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9 410,92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7 842,43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1 645,44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Полтавська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4 289,38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3 574,48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762,83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Рівненська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314,20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261,83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52,37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Сумська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3 926,73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3 272,27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677,61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Тернопільська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9 952,76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8 293,97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1 934,32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Харківська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4 953,40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4 127,83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896,25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Херсонська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3 647,61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3 039,68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667,97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Хмельницька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73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9 309,85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7 758,21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1 810,80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Черкаська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1 599,21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1 332,68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281,93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Чернівецька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137,64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114,70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22,94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Чернігівська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22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21 626,65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18 022,21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4 228,42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РАЗОМ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337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122 691,0 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102 242,5 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22 377,4 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тому числі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січень-лютий 2018р. </a:t>
                      </a:r>
                      <a:r>
                        <a:rPr kumimoji="0" lang="uk-UA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25%)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46 295,7 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38 579,8 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9 644,9 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грудень 2017 р. (20%)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259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76 395,3 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63 662,7 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12 732,5 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2423" name="Rectangle 8631"/>
          <p:cNvSpPr>
            <a:spLocks noChangeArrowheads="1"/>
          </p:cNvSpPr>
          <p:nvPr/>
        </p:nvSpPr>
        <p:spPr bwMode="auto">
          <a:xfrm>
            <a:off x="0" y="6135688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Box 4"/>
          <p:cNvSpPr txBox="1">
            <a:spLocks noChangeArrowheads="1"/>
          </p:cNvSpPr>
          <p:nvPr/>
        </p:nvSpPr>
        <p:spPr bwMode="auto">
          <a:xfrm>
            <a:off x="1136650" y="785813"/>
            <a:ext cx="86407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b="1"/>
              <a:t>РЕАЛІЗАЦІЯ ПРОГРАМИ В ОБЛАСТЯХ </a:t>
            </a:r>
            <a:r>
              <a:rPr lang="uk-UA" sz="1500" b="1"/>
              <a:t>(</a:t>
            </a:r>
            <a:r>
              <a:rPr lang="uk-UA" sz="1500"/>
              <a:t>за грудень 2017 р. та січень-лютий 2018 р.)</a:t>
            </a:r>
            <a:endParaRPr lang="ru-RU" sz="1500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0" y="260350"/>
            <a:ext cx="99060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0" y="790575"/>
            <a:ext cx="99060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333375"/>
            <a:ext cx="9906000" cy="431800"/>
          </a:xfrm>
          <a:prstGeom prst="rect">
            <a:avLst/>
          </a:prstGeom>
          <a:gradFill flip="none" rotWithShape="1">
            <a:gsLst>
              <a:gs pos="0">
                <a:srgbClr val="077F24"/>
              </a:gs>
              <a:gs pos="13000">
                <a:srgbClr val="00B050"/>
              </a:gs>
              <a:gs pos="56000">
                <a:srgbClr val="077F24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333375"/>
            <a:ext cx="8382000" cy="43338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 rtlCol="0">
            <a:noAutofit/>
          </a:bodyPr>
          <a:lstStyle/>
          <a:p>
            <a:pPr>
              <a:defRPr/>
            </a:pPr>
            <a:r>
              <a:rPr lang="uk-UA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Часткова компенсація вартості сільськогосподарської техніки та обладнання</a:t>
            </a:r>
            <a:endParaRPr lang="ru-RU" sz="1800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26" name="Picture 3" descr="C:\Users\kuzmenko.DGK\Desktop\Без имени-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0388" y="44450"/>
            <a:ext cx="1004887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0883" name="Group 163"/>
          <p:cNvGraphicFramePr>
            <a:graphicFrameLocks noGrp="1"/>
          </p:cNvGraphicFramePr>
          <p:nvPr/>
        </p:nvGraphicFramePr>
        <p:xfrm>
          <a:off x="0" y="1168400"/>
          <a:ext cx="9739313" cy="3725863"/>
        </p:xfrm>
        <a:graphic>
          <a:graphicData uri="http://schemas.openxmlformats.org/drawingml/2006/table">
            <a:tbl>
              <a:tblPr/>
              <a:tblGrid>
                <a:gridCol w="1033463"/>
                <a:gridCol w="515937"/>
                <a:gridCol w="515938"/>
                <a:gridCol w="517525"/>
                <a:gridCol w="590550"/>
                <a:gridCol w="441325"/>
                <a:gridCol w="590550"/>
                <a:gridCol w="442912"/>
                <a:gridCol w="515938"/>
                <a:gridCol w="590550"/>
                <a:gridCol w="517525"/>
                <a:gridCol w="515937"/>
                <a:gridCol w="515938"/>
                <a:gridCol w="590550"/>
                <a:gridCol w="590550"/>
                <a:gridCol w="663575"/>
                <a:gridCol w="590550"/>
              </a:tblGrid>
              <a:tr h="4238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Область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Ощадбанк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Укргазбанк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Укрексімбанк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ПриватБанк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ВСЬОГО ПО ОБЛАСТІ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90011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 Cyr" charset="0"/>
                        </a:rPr>
                        <a:t>Кількість с.г. товарови-робників, од.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 Cyr" charset="0"/>
                        </a:rPr>
                        <a:t>Кількість  техніки та облад-нання, од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 Cyr" charset="0"/>
                        </a:rPr>
                        <a:t>Сума часткової компенсації, тис. грн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 Cyr" charset="0"/>
                        </a:rPr>
                        <a:t>Кількість с.г. товарови-робників, од.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 Cyr" charset="0"/>
                        </a:rPr>
                        <a:t>Кількість  техніки та облад-нання, од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 Cyr" charset="0"/>
                        </a:rPr>
                        <a:t>Сума часткової компенсації, тис. грн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 Cyr" charset="0"/>
                        </a:rPr>
                        <a:t>Кількість с.г. товарови-робників, од.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 Cyr" charset="0"/>
                        </a:rPr>
                        <a:t>Кількість  техніки та облад-нання, од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 Cyr" charset="0"/>
                        </a:rPr>
                        <a:t>Сума часткової компенсації, тис. грн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 Cyr" charset="0"/>
                        </a:rPr>
                        <a:t>Кількість с.г. товарови-робників, од.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 Cyr" charset="0"/>
                        </a:rPr>
                        <a:t>Кількість  техніки та облад-нання, од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 Cyr" charset="0"/>
                        </a:rPr>
                        <a:t>Сума часткової компенсації, тис. грн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 Cyr" charset="0"/>
                        </a:rPr>
                        <a:t>Кількість с.г. товарови-робників, од.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 Cyr" charset="0"/>
                        </a:rPr>
                        <a:t>Кількість  техніки та облад-нання, од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 Cyr" charset="0"/>
                        </a:rPr>
                        <a:t>Вартість техніки та обладнання без ПДВ, тис. грн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 Cyr" charset="0"/>
                        </a:rPr>
                        <a:t>Сума часткової компенсації, тис. грн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 Cyr" charset="0"/>
                        </a:rPr>
                        <a:t>Дніпро-петровська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 Cyr" charset="0"/>
                        </a:rPr>
                        <a:t>6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 Cyr" charset="0"/>
                        </a:rPr>
                        <a:t>12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 Cyr" charset="0"/>
                        </a:rPr>
                        <a:t>843,5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 Cyr" charset="0"/>
                        </a:rPr>
                        <a:t>156,4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 Cyr" charset="0"/>
                        </a:rPr>
                        <a:t>2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 Cyr" charset="0"/>
                        </a:rPr>
                        <a:t>2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 Cyr" charset="0"/>
                        </a:rPr>
                        <a:t>56,0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 Cyr" charset="0"/>
                        </a:rPr>
                        <a:t>10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 Cyr" charset="0"/>
                        </a:rPr>
                        <a:t>17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 Cyr" charset="0"/>
                        </a:rPr>
                        <a:t>4560,2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 Cyr" charset="0"/>
                        </a:rPr>
                        <a:t>1055,9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Донецька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 Cyr" charset="0"/>
                        </a:rPr>
                        <a:t>4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 Cyr" charset="0"/>
                        </a:rPr>
                        <a:t>4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 Cyr" charset="0"/>
                        </a:rPr>
                        <a:t>189,2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 Cyr" charset="0"/>
                        </a:rPr>
                        <a:t>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 Cyr" charset="0"/>
                        </a:rPr>
                        <a:t>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 Cyr" charset="0"/>
                        </a:rPr>
                        <a:t>0,0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 Cyr" charset="0"/>
                        </a:rPr>
                        <a:t>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 Cyr" charset="0"/>
                        </a:rPr>
                        <a:t>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 Cyr" charset="0"/>
                        </a:rPr>
                        <a:t>0,0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 Cyr" charset="0"/>
                        </a:rPr>
                        <a:t>2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 Cyr" charset="0"/>
                        </a:rPr>
                        <a:t>2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 Cyr" charset="0"/>
                        </a:rPr>
                        <a:t>87,4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 Cyr" charset="0"/>
                        </a:rPr>
                        <a:t>1371,3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Arial Cyr" charset="0"/>
                        </a:rPr>
                        <a:t>276,6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Запорізька 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17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1675,7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63,6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81,3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13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22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8223,1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1820,7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 Cyr" charset="0"/>
                        </a:rPr>
                        <a:t>РАЗОМ по БАНКУ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 Cyr" charset="0"/>
                        </a:rPr>
                        <a:t>137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 Cyr" charset="0"/>
                        </a:rPr>
                        <a:t>244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 Cyr" charset="0"/>
                        </a:rPr>
                        <a:t>16618,6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 Cyr" charset="0"/>
                        </a:rPr>
                        <a:t>23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 Cyr" charset="0"/>
                        </a:rPr>
                        <a:t>2268,4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918,0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 Cyr" charset="0"/>
                        </a:rPr>
                        <a:t>46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 Cyr" charset="0"/>
                        </a:rPr>
                        <a:t>55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 Cyr" charset="0"/>
                        </a:rPr>
                        <a:t>2572,4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 Cyr" charset="0"/>
                        </a:rPr>
                        <a:t>215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 Cyr" charset="0"/>
                        </a:rPr>
                        <a:t>337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 Cyr" charset="0"/>
                        </a:rPr>
                        <a:t>102242,5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 Cyr" charset="0"/>
                        </a:rPr>
                        <a:t>22377,4  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 flipV="1">
            <a:off x="0" y="260350"/>
            <a:ext cx="99060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0" y="790575"/>
            <a:ext cx="99060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333375"/>
            <a:ext cx="9906000" cy="431800"/>
          </a:xfrm>
          <a:prstGeom prst="rect">
            <a:avLst/>
          </a:prstGeom>
          <a:gradFill flip="none" rotWithShape="1">
            <a:gsLst>
              <a:gs pos="0">
                <a:srgbClr val="077F24"/>
              </a:gs>
              <a:gs pos="13000">
                <a:srgbClr val="00B050"/>
              </a:gs>
              <a:gs pos="56000">
                <a:srgbClr val="077F24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333375"/>
            <a:ext cx="8382000" cy="43338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1800" dirty="0" err="1" smtClean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Потенціал</a:t>
            </a:r>
            <a:r>
              <a:rPr lang="ru-RU" sz="1800" dirty="0" smtClean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1800" dirty="0" smtClean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вітчизняного</a:t>
            </a:r>
            <a:r>
              <a:rPr lang="ru-RU" sz="1800" dirty="0" smtClean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сільськогосподарського</a:t>
            </a:r>
            <a:r>
              <a:rPr lang="ru-RU" sz="1800" dirty="0" smtClean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машинобудування</a:t>
            </a:r>
            <a:endParaRPr lang="ru-RU" sz="1800" dirty="0">
              <a:solidFill>
                <a:srgbClr val="FFFF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524625"/>
            <a:ext cx="9906000" cy="144463"/>
          </a:xfrm>
          <a:prstGeom prst="rect">
            <a:avLst/>
          </a:prstGeom>
          <a:gradFill flip="none" rotWithShape="1">
            <a:gsLst>
              <a:gs pos="0">
                <a:srgbClr val="077F24"/>
              </a:gs>
              <a:gs pos="50000">
                <a:srgbClr val="12862E"/>
              </a:gs>
              <a:gs pos="100000">
                <a:srgbClr val="00602B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6453188"/>
            <a:ext cx="99060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31751" name="Picture 3" descr="C:\Users\kuzmenko.DGK\Desktop\Без имени-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0388" y="44450"/>
            <a:ext cx="1004887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2" name="Прямоугольник 11"/>
          <p:cNvSpPr>
            <a:spLocks noChangeArrowheads="1"/>
          </p:cNvSpPr>
          <p:nvPr/>
        </p:nvSpPr>
        <p:spPr bwMode="auto">
          <a:xfrm>
            <a:off x="809625" y="785813"/>
            <a:ext cx="8358188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006600"/>
                </a:solidFill>
                <a:latin typeface="Arial Cyr" charset="0"/>
                <a:cs typeface="Arial Cyr" charset="0"/>
              </a:rPr>
              <a:t>  </a:t>
            </a:r>
            <a:r>
              <a:rPr lang="uk-UA" sz="1600" b="1"/>
              <a:t>Об</a:t>
            </a:r>
            <a:r>
              <a:rPr lang="ru-RU" sz="1600" b="1"/>
              <a:t>’єми виробництва та</a:t>
            </a:r>
            <a:r>
              <a:rPr lang="uk-UA" sz="1600" b="1"/>
              <a:t> реалізації техніки та обладнання вітчизняними заводами,  </a:t>
            </a:r>
            <a:r>
              <a:rPr lang="ru-RU" sz="1600" b="1"/>
              <a:t>в т.ч. за програмою «Часткової компенсації вартості сільськогосподарської техніки та обладнання вітчизняного виробництва»</a:t>
            </a:r>
            <a:endParaRPr lang="ru-RU" sz="1600" b="1">
              <a:latin typeface="Arial Cyr" charset="0"/>
              <a:cs typeface="Arial Cyr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309563" y="1762125"/>
          <a:ext cx="9358312" cy="4624388"/>
        </p:xfrm>
        <a:graphic>
          <a:graphicData uri="http://schemas.openxmlformats.org/drawingml/2006/table">
            <a:tbl>
              <a:tblPr/>
              <a:tblGrid>
                <a:gridCol w="3565769"/>
                <a:gridCol w="982226"/>
                <a:gridCol w="1067012"/>
                <a:gridCol w="1067011"/>
                <a:gridCol w="1426948"/>
                <a:gridCol w="1249380"/>
              </a:tblGrid>
              <a:tr h="770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2014 рік,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млн. гривень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2015 рік,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млн. гривень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2016 рік,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млн. гривень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2017 рік,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млн. гривень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(за 11 місяців)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2018 рік,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млн. гривень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(прогноз)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5370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 Загальний обсяг виробництва техніки для потреб АПК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4900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5600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5800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8200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9500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</a:tr>
              <a:tr h="5370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2. Реалізація продукції на внутрішньому ринку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5800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6000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6100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4000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5500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</a:tr>
              <a:tr h="3058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3. Експорт продукції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2400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2700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2900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3000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3500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</a:tr>
              <a:tr h="3145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4.Залишок продукції на складах, млн. грн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</a:tr>
              <a:tr h="5370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5. Всього придбано техніки та обладнання с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/г виробниками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929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1172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1502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1634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4725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</a:tr>
              <a:tr h="770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6.  Придбано техніки с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/г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виробниками</a:t>
                      </a: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за програмою часткової компенсації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вартості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/г 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техніки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 умовах 20% компенсації вартості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_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_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_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804,6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3200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</a:tr>
              <a:tr h="5370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7. Використано коштів на програму умовах 20% компенсації вартості техніки та обладнання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_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_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_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134,1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640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9048" marR="59048" marT="31966" marB="319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F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072680" y="2958043"/>
            <a:ext cx="6048672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800" dirty="0">
                <a:ln w="12700" cmpd="sng">
                  <a:solidFill>
                    <a:srgbClr val="FFFFFF"/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Дякую за увагу!</a:t>
            </a:r>
          </a:p>
        </p:txBody>
      </p:sp>
      <p:pic>
        <p:nvPicPr>
          <p:cNvPr id="32771" name="Picture 3" descr="C:\Users\kuzmenko.DGK\Desktop\Без имени-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05300" y="1052513"/>
            <a:ext cx="1295400" cy="130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 flipV="1">
            <a:off x="0" y="260350"/>
            <a:ext cx="99060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0" y="790575"/>
            <a:ext cx="99060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333375"/>
            <a:ext cx="9906000" cy="431800"/>
          </a:xfrm>
          <a:prstGeom prst="rect">
            <a:avLst/>
          </a:prstGeom>
          <a:gradFill flip="none" rotWithShape="1">
            <a:gsLst>
              <a:gs pos="0">
                <a:srgbClr val="077F24"/>
              </a:gs>
              <a:gs pos="13000">
                <a:srgbClr val="00B050"/>
              </a:gs>
              <a:gs pos="56000">
                <a:srgbClr val="077F24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333375"/>
            <a:ext cx="8382000" cy="43338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 rtlCol="0">
            <a:noAutofit/>
          </a:bodyPr>
          <a:lstStyle/>
          <a:p>
            <a:pPr>
              <a:defRPr/>
            </a:pPr>
            <a:r>
              <a:rPr lang="uk-UA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Часткова компенсація вартості сільськогосподарської техніки та обладнання</a:t>
            </a:r>
            <a:endParaRPr lang="ru-RU" sz="1800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524625"/>
            <a:ext cx="9906000" cy="144463"/>
          </a:xfrm>
          <a:prstGeom prst="rect">
            <a:avLst/>
          </a:prstGeom>
          <a:gradFill flip="none" rotWithShape="1">
            <a:gsLst>
              <a:gs pos="0">
                <a:srgbClr val="077F24"/>
              </a:gs>
              <a:gs pos="50000">
                <a:srgbClr val="12862E"/>
              </a:gs>
              <a:gs pos="100000">
                <a:srgbClr val="00602B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32" name="Picture 3" descr="C:\Users\kuzmenko.DGK\Desktop\Без имени-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0388" y="44450"/>
            <a:ext cx="1004887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TextBox 24"/>
          <p:cNvSpPr txBox="1">
            <a:spLocks noChangeArrowheads="1"/>
          </p:cNvSpPr>
          <p:nvPr/>
        </p:nvSpPr>
        <p:spPr bwMode="auto">
          <a:xfrm>
            <a:off x="166688" y="1000125"/>
            <a:ext cx="9501187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b="1"/>
              <a:t>	</a:t>
            </a:r>
            <a:r>
              <a:rPr lang="uk-UA" sz="1600" b="1"/>
              <a:t>У 2017-2021 роках щорічний обсяг коштів Державного бюджету України, які спрямовуються на державну підтримку сільськогосподарських товаровиробників, становить не менше 1 відсотка випуску продукції у сільському господарстві.</a:t>
            </a:r>
            <a:endParaRPr lang="ru-RU" sz="1600" b="1"/>
          </a:p>
          <a:p>
            <a:pPr algn="just"/>
            <a:r>
              <a:rPr lang="uk-UA" sz="1600" b="1"/>
              <a:t>	</a:t>
            </a:r>
            <a:endParaRPr lang="ru-RU" sz="1600" b="1"/>
          </a:p>
          <a:p>
            <a:pPr algn="just"/>
            <a:r>
              <a:rPr lang="uk-UA" b="1"/>
              <a:t>	</a:t>
            </a:r>
            <a:endParaRPr lang="ru-RU" b="1"/>
          </a:p>
        </p:txBody>
      </p:sp>
      <p:grpSp>
        <p:nvGrpSpPr>
          <p:cNvPr id="1034" name="Группа 17"/>
          <p:cNvGrpSpPr>
            <a:grpSpLocks/>
          </p:cNvGrpSpPr>
          <p:nvPr/>
        </p:nvGrpSpPr>
        <p:grpSpPr bwMode="auto">
          <a:xfrm>
            <a:off x="1195388" y="1571625"/>
            <a:ext cx="7186612" cy="3714750"/>
            <a:chOff x="1195388" y="2071679"/>
            <a:chExt cx="7186612" cy="3680675"/>
          </a:xfrm>
        </p:grpSpPr>
        <p:graphicFrame>
          <p:nvGraphicFramePr>
            <p:cNvPr id="1026" name="Object 7"/>
            <p:cNvGraphicFramePr>
              <a:graphicFrameLocks noChangeAspect="1"/>
            </p:cNvGraphicFramePr>
            <p:nvPr/>
          </p:nvGraphicFramePr>
          <p:xfrm>
            <a:off x="1381125" y="2071679"/>
            <a:ext cx="7000875" cy="3680675"/>
          </p:xfrm>
          <a:graphic>
            <a:graphicData uri="http://schemas.openxmlformats.org/presentationml/2006/ole">
              <p:oleObj spid="_x0000_s1026" name="Диаграмма" r:id="rId4" imgW="8763135" imgH="6543558" progId="MSGraph.Chart.8">
                <p:embed followColorScheme="full"/>
              </p:oleObj>
            </a:graphicData>
          </a:graphic>
        </p:graphicFrame>
        <p:sp>
          <p:nvSpPr>
            <p:cNvPr id="1035" name="Прямоугольник 12"/>
            <p:cNvSpPr>
              <a:spLocks noChangeArrowheads="1"/>
            </p:cNvSpPr>
            <p:nvPr/>
          </p:nvSpPr>
          <p:spPr bwMode="auto">
            <a:xfrm rot="-5400000">
              <a:off x="705560" y="3941222"/>
              <a:ext cx="1379706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000" b="1">
                  <a:solidFill>
                    <a:srgbClr val="000000"/>
                  </a:solidFill>
                  <a:latin typeface="Arial Cyr" charset="0"/>
                  <a:cs typeface="Arial Cyr" charset="0"/>
                </a:rPr>
                <a:t>млн. грн.</a:t>
              </a:r>
            </a:p>
          </p:txBody>
        </p:sp>
        <p:sp>
          <p:nvSpPr>
            <p:cNvPr id="1036" name="Прямоугольник 17"/>
            <p:cNvSpPr>
              <a:spLocks noChangeArrowheads="1"/>
            </p:cNvSpPr>
            <p:nvPr/>
          </p:nvSpPr>
          <p:spPr bwMode="auto">
            <a:xfrm>
              <a:off x="2738438" y="4942073"/>
              <a:ext cx="928687" cy="283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400" b="1"/>
                <a:t>2017 р.</a:t>
              </a:r>
            </a:p>
          </p:txBody>
        </p:sp>
        <p:sp>
          <p:nvSpPr>
            <p:cNvPr id="1037" name="Прямоугольник 17"/>
            <p:cNvSpPr>
              <a:spLocks noChangeArrowheads="1"/>
            </p:cNvSpPr>
            <p:nvPr/>
          </p:nvSpPr>
          <p:spPr bwMode="auto">
            <a:xfrm>
              <a:off x="3810000" y="4942073"/>
              <a:ext cx="839788" cy="283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400" b="1"/>
                <a:t>2018 р.</a:t>
              </a:r>
            </a:p>
          </p:txBody>
        </p:sp>
        <p:sp>
          <p:nvSpPr>
            <p:cNvPr id="1038" name="Прямоугольник 17"/>
            <p:cNvSpPr>
              <a:spLocks noChangeArrowheads="1"/>
            </p:cNvSpPr>
            <p:nvPr/>
          </p:nvSpPr>
          <p:spPr bwMode="auto">
            <a:xfrm>
              <a:off x="4881563" y="4942073"/>
              <a:ext cx="1125537" cy="283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400" b="1"/>
                <a:t>2019 р.</a:t>
              </a:r>
            </a:p>
          </p:txBody>
        </p:sp>
        <p:sp>
          <p:nvSpPr>
            <p:cNvPr id="1039" name="Прямоугольник 17"/>
            <p:cNvSpPr>
              <a:spLocks noChangeArrowheads="1"/>
            </p:cNvSpPr>
            <p:nvPr/>
          </p:nvSpPr>
          <p:spPr bwMode="auto">
            <a:xfrm>
              <a:off x="5881688" y="4942073"/>
              <a:ext cx="1125537" cy="283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400" b="1"/>
                <a:t>2020 р.</a:t>
              </a:r>
            </a:p>
          </p:txBody>
        </p:sp>
        <p:sp>
          <p:nvSpPr>
            <p:cNvPr id="1040" name="Прямоугольник 17"/>
            <p:cNvSpPr>
              <a:spLocks noChangeArrowheads="1"/>
            </p:cNvSpPr>
            <p:nvPr/>
          </p:nvSpPr>
          <p:spPr bwMode="auto">
            <a:xfrm>
              <a:off x="6899275" y="4942073"/>
              <a:ext cx="1125538" cy="283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400" b="1"/>
                <a:t>2021 р.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 flipV="1">
            <a:off x="0" y="260350"/>
            <a:ext cx="99060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0" y="790575"/>
            <a:ext cx="99060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333375"/>
            <a:ext cx="9906000" cy="431800"/>
          </a:xfrm>
          <a:prstGeom prst="rect">
            <a:avLst/>
          </a:prstGeom>
          <a:gradFill flip="none" rotWithShape="1">
            <a:gsLst>
              <a:gs pos="0">
                <a:srgbClr val="077F24"/>
              </a:gs>
              <a:gs pos="13000">
                <a:srgbClr val="00B050"/>
              </a:gs>
              <a:gs pos="56000">
                <a:srgbClr val="077F24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333375"/>
            <a:ext cx="8382000" cy="43338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 rtlCol="0">
            <a:noAutofit/>
          </a:bodyPr>
          <a:lstStyle/>
          <a:p>
            <a:pPr>
              <a:defRPr/>
            </a:pPr>
            <a:r>
              <a:rPr lang="uk-UA" sz="1800" b="1" dirty="0" smtClean="0">
                <a:solidFill>
                  <a:schemeClr val="bg1"/>
                </a:solidFill>
              </a:rPr>
              <a:t>БЮДЖЕТНА ПРОГРАМА 2801580</a:t>
            </a:r>
            <a:endParaRPr lang="ru-RU" sz="1800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61" name="Picture 3" descr="C:\Users\kuzmenko.DGK\Desktop\Без имени-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0388" y="44450"/>
            <a:ext cx="1004887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Прямоугольник 11"/>
          <p:cNvSpPr>
            <a:spLocks noChangeArrowheads="1"/>
          </p:cNvSpPr>
          <p:nvPr/>
        </p:nvSpPr>
        <p:spPr bwMode="auto">
          <a:xfrm>
            <a:off x="309563" y="977900"/>
            <a:ext cx="9358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rgbClr val="006600"/>
                </a:solidFill>
                <a:latin typeface="Arial Cyr" charset="0"/>
                <a:cs typeface="Arial Cyr" charset="0"/>
              </a:rPr>
              <a:t>        </a:t>
            </a:r>
            <a:r>
              <a:rPr lang="uk-UA" b="1">
                <a:solidFill>
                  <a:srgbClr val="006600"/>
                </a:solidFill>
                <a:latin typeface="Arial Cyr" charset="0"/>
                <a:cs typeface="Arial Cyr" charset="0"/>
              </a:rPr>
              <a:t>Нормативно-правове забезпечення бюджетної програми 2801580</a:t>
            </a:r>
            <a:endParaRPr lang="ru-RU" b="1">
              <a:solidFill>
                <a:srgbClr val="006600"/>
              </a:solidFill>
              <a:latin typeface="Arial Cyr" charset="0"/>
              <a:cs typeface="Arial Cyr" charset="0"/>
            </a:endParaRPr>
          </a:p>
        </p:txBody>
      </p:sp>
      <p:sp>
        <p:nvSpPr>
          <p:cNvPr id="19463" name="Прямоугольник 11"/>
          <p:cNvSpPr>
            <a:spLocks noChangeArrowheads="1"/>
          </p:cNvSpPr>
          <p:nvPr/>
        </p:nvSpPr>
        <p:spPr bwMode="auto">
          <a:xfrm>
            <a:off x="523875" y="1428750"/>
            <a:ext cx="8929688" cy="506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1700" b="1">
                <a:solidFill>
                  <a:srgbClr val="FF0000"/>
                </a:solidFill>
                <a:latin typeface="Arial Unicode MS"/>
                <a:ea typeface="Arial Unicode MS"/>
                <a:cs typeface="Arial Unicode MS"/>
              </a:rPr>
              <a:t>      Постанова КМУ від 01 березня 2107 № 130 </a:t>
            </a:r>
            <a:r>
              <a:rPr lang="uk-UA" sz="1700" b="1">
                <a:latin typeface="Arial Unicode MS"/>
                <a:ea typeface="Arial Unicode MS"/>
                <a:cs typeface="Arial Unicode MS"/>
              </a:rPr>
              <a:t>“Про затвердження Порядку використання коштів, передбачених у державному бюджеті для часткової компенсації вартості сільськогосподарської техніки та обладнання вітчизняного виробництва (із змінами внесеними постановами КМУ від 07.02.2018 р. № 86)</a:t>
            </a:r>
          </a:p>
          <a:p>
            <a:pPr algn="just"/>
            <a:r>
              <a:rPr lang="uk-UA" sz="1700" b="1">
                <a:solidFill>
                  <a:srgbClr val="FF0000"/>
                </a:solidFill>
                <a:latin typeface="Arial Unicode MS"/>
                <a:ea typeface="Arial Unicode MS"/>
                <a:cs typeface="Arial Unicode MS"/>
              </a:rPr>
              <a:t>      Постанова КМУ від 27 травня 2013 р. № 369 </a:t>
            </a:r>
            <a:r>
              <a:rPr lang="uk-UA" sz="1700" b="1">
                <a:latin typeface="Arial Unicode MS"/>
                <a:ea typeface="Arial Unicode MS"/>
                <a:cs typeface="Arial Unicode MS"/>
              </a:rPr>
              <a:t>"Про затвердження Порядку визначення ступеня локалізації виробництва підприємствами вітчизняного машинобудування для агропромислового комплексу вітчизняної техніки і обладнання для агропромислового комплексу;</a:t>
            </a:r>
            <a:endParaRPr lang="ru-RU" sz="1700" b="1">
              <a:latin typeface="Arial Unicode MS"/>
              <a:ea typeface="Arial Unicode MS"/>
              <a:cs typeface="Arial Unicode MS"/>
            </a:endParaRPr>
          </a:p>
          <a:p>
            <a:pPr algn="just"/>
            <a:r>
              <a:rPr lang="uk-UA" sz="1700" b="1">
                <a:latin typeface="Arial Unicode MS"/>
                <a:ea typeface="Arial Unicode MS"/>
                <a:cs typeface="Arial Unicode MS"/>
              </a:rPr>
              <a:t>      </a:t>
            </a:r>
            <a:r>
              <a:rPr lang="uk-UA" sz="1700" b="1">
                <a:solidFill>
                  <a:srgbClr val="FF0000"/>
                </a:solidFill>
                <a:latin typeface="Arial Unicode MS"/>
                <a:ea typeface="Arial Unicode MS"/>
                <a:cs typeface="Arial Unicode MS"/>
              </a:rPr>
              <a:t>Бюджетний кодекс України</a:t>
            </a:r>
            <a:r>
              <a:rPr lang="uk-UA" sz="1700" b="1">
                <a:latin typeface="Arial Unicode MS"/>
                <a:ea typeface="Arial Unicode MS"/>
                <a:cs typeface="Arial Unicode MS"/>
              </a:rPr>
              <a:t>;</a:t>
            </a:r>
            <a:endParaRPr lang="ru-RU" sz="1700" b="1">
              <a:latin typeface="Arial Unicode MS"/>
              <a:ea typeface="Arial Unicode MS"/>
              <a:cs typeface="Arial Unicode MS"/>
            </a:endParaRPr>
          </a:p>
          <a:p>
            <a:pPr algn="just"/>
            <a:r>
              <a:rPr lang="uk-UA" sz="1700" b="1">
                <a:latin typeface="Arial Unicode MS"/>
                <a:ea typeface="Arial Unicode MS"/>
                <a:cs typeface="Arial Unicode MS"/>
              </a:rPr>
              <a:t>      </a:t>
            </a:r>
            <a:r>
              <a:rPr lang="uk-UA" sz="1700" b="1">
                <a:solidFill>
                  <a:srgbClr val="FF0000"/>
                </a:solidFill>
                <a:latin typeface="Arial Unicode MS"/>
                <a:ea typeface="Arial Unicode MS"/>
                <a:cs typeface="Arial Unicode MS"/>
              </a:rPr>
              <a:t>Закони України</a:t>
            </a:r>
            <a:r>
              <a:rPr lang="uk-UA" sz="1700" b="1">
                <a:latin typeface="Arial Unicode MS"/>
                <a:ea typeface="Arial Unicode MS"/>
                <a:cs typeface="Arial Unicode MS"/>
              </a:rPr>
              <a:t>:    “Про Державний бюджет України на 2018 рік”;</a:t>
            </a:r>
          </a:p>
          <a:p>
            <a:pPr algn="just"/>
            <a:r>
              <a:rPr lang="uk-UA" sz="1700" b="1">
                <a:latin typeface="Arial Unicode MS"/>
                <a:ea typeface="Arial Unicode MS"/>
                <a:cs typeface="Arial Unicode MS"/>
              </a:rPr>
              <a:t>                                      “Про стимулювання розвитку вітчизняного машинобудування  </a:t>
            </a:r>
          </a:p>
          <a:p>
            <a:pPr algn="just"/>
            <a:r>
              <a:rPr lang="uk-UA" sz="1700" b="1">
                <a:latin typeface="Arial Unicode MS"/>
                <a:ea typeface="Arial Unicode MS"/>
                <a:cs typeface="Arial Unicode MS"/>
              </a:rPr>
              <a:t>                                      для агропромислового комплексу”;</a:t>
            </a:r>
          </a:p>
          <a:p>
            <a:pPr algn="just"/>
            <a:r>
              <a:rPr lang="uk-UA" sz="1700" b="1">
                <a:latin typeface="Arial Unicode MS"/>
                <a:ea typeface="Arial Unicode MS"/>
                <a:cs typeface="Arial Unicode MS"/>
              </a:rPr>
              <a:t>                                      “Про систему інженерно-технічного забезпечення АПК”;</a:t>
            </a:r>
          </a:p>
          <a:p>
            <a:pPr algn="just"/>
            <a:r>
              <a:rPr lang="uk-UA" sz="1700" b="1">
                <a:latin typeface="Arial Unicode MS"/>
                <a:ea typeface="Arial Unicode MS"/>
                <a:cs typeface="Arial Unicode MS"/>
              </a:rPr>
              <a:t>                                      “Про державну підтримку сільського господарства України”; </a:t>
            </a:r>
            <a:endParaRPr lang="ru-RU" sz="1700" b="1">
              <a:latin typeface="Arial Unicode MS"/>
              <a:ea typeface="Arial Unicode MS"/>
              <a:cs typeface="Arial Unicode MS"/>
            </a:endParaRPr>
          </a:p>
          <a:p>
            <a:pPr algn="just"/>
            <a:r>
              <a:rPr lang="uk-UA" sz="1700" b="1">
                <a:solidFill>
                  <a:srgbClr val="FF0000"/>
                </a:solidFill>
                <a:latin typeface="Arial Unicode MS"/>
                <a:ea typeface="Arial Unicode MS"/>
                <a:cs typeface="Arial Unicode MS"/>
              </a:rPr>
              <a:t>      </a:t>
            </a:r>
            <a:endParaRPr lang="uk-UA" sz="1700" b="1">
              <a:latin typeface="Arial Unicode MS"/>
              <a:ea typeface="Arial Unicode MS"/>
              <a:cs typeface="Arial Unicode MS"/>
            </a:endParaRPr>
          </a:p>
          <a:p>
            <a:pPr algn="just"/>
            <a:r>
              <a:rPr lang="uk-UA" sz="1700" b="1">
                <a:solidFill>
                  <a:srgbClr val="FF0000"/>
                </a:solidFill>
                <a:latin typeface="Arial Unicode MS"/>
                <a:ea typeface="Arial Unicode MS"/>
                <a:cs typeface="Arial Unicode MS"/>
              </a:rPr>
              <a:t>       Накази</a:t>
            </a:r>
            <a:r>
              <a:rPr lang="uk-UA" sz="1700" b="1">
                <a:latin typeface="Arial Unicode MS"/>
                <a:ea typeface="Arial Unicode MS"/>
                <a:cs typeface="Arial Unicode MS"/>
              </a:rPr>
              <a:t>: Мінагрополітики (юстовані) щодо форм заявок та реєстрів;</a:t>
            </a:r>
          </a:p>
          <a:p>
            <a:pPr algn="just"/>
            <a:r>
              <a:rPr lang="uk-UA" sz="1700" b="1">
                <a:latin typeface="Arial Unicode MS"/>
                <a:ea typeface="Arial Unicode MS"/>
                <a:cs typeface="Arial Unicode MS"/>
              </a:rPr>
              <a:t>                      Мінекономрозвитку (юстовані) щодо затвердження положення про </a:t>
            </a:r>
          </a:p>
          <a:p>
            <a:pPr algn="just"/>
            <a:r>
              <a:rPr lang="uk-UA" sz="1700" b="1">
                <a:latin typeface="Arial Unicode MS"/>
                <a:ea typeface="Arial Unicode MS"/>
                <a:cs typeface="Arial Unicode MS"/>
              </a:rPr>
              <a:t>                      комісію з визначення переліку техніки та обладнання. </a:t>
            </a:r>
          </a:p>
          <a:p>
            <a:pPr algn="just"/>
            <a:endParaRPr lang="ru-RU" sz="1700" b="1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6524625"/>
            <a:ext cx="9906000" cy="144463"/>
          </a:xfrm>
          <a:prstGeom prst="rect">
            <a:avLst/>
          </a:prstGeom>
          <a:gradFill flip="none" rotWithShape="1">
            <a:gsLst>
              <a:gs pos="0">
                <a:srgbClr val="077F24"/>
              </a:gs>
              <a:gs pos="50000">
                <a:srgbClr val="12862E"/>
              </a:gs>
              <a:gs pos="100000">
                <a:srgbClr val="00602B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6453188"/>
            <a:ext cx="99060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 flipV="1">
            <a:off x="0" y="260350"/>
            <a:ext cx="99060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0" y="790575"/>
            <a:ext cx="99060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333375"/>
            <a:ext cx="9906000" cy="431800"/>
          </a:xfrm>
          <a:prstGeom prst="rect">
            <a:avLst/>
          </a:prstGeom>
          <a:gradFill flip="none" rotWithShape="1">
            <a:gsLst>
              <a:gs pos="0">
                <a:srgbClr val="077F24"/>
              </a:gs>
              <a:gs pos="13000">
                <a:srgbClr val="00B050"/>
              </a:gs>
              <a:gs pos="56000">
                <a:srgbClr val="077F24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333375"/>
            <a:ext cx="8382000" cy="43338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 rtlCol="0">
            <a:noAutofit/>
          </a:bodyPr>
          <a:lstStyle/>
          <a:p>
            <a:pPr>
              <a:defRPr/>
            </a:pPr>
            <a:r>
              <a:rPr lang="uk-UA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Часткова компенсація вартості сільськогосподарської техніки та обладнання</a:t>
            </a:r>
            <a:endParaRPr lang="ru-RU" sz="1800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524625"/>
            <a:ext cx="9906000" cy="144463"/>
          </a:xfrm>
          <a:prstGeom prst="rect">
            <a:avLst/>
          </a:prstGeom>
          <a:gradFill flip="none" rotWithShape="1">
            <a:gsLst>
              <a:gs pos="0">
                <a:srgbClr val="077F24"/>
              </a:gs>
              <a:gs pos="50000">
                <a:srgbClr val="12862E"/>
              </a:gs>
              <a:gs pos="100000">
                <a:srgbClr val="00602B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6453188"/>
            <a:ext cx="99060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487" name="Picture 3" descr="C:\Users\kuzmenko.DGK\Desktop\Без имени-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0388" y="44450"/>
            <a:ext cx="1004887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TextBox 24"/>
          <p:cNvSpPr txBox="1">
            <a:spLocks noChangeArrowheads="1"/>
          </p:cNvSpPr>
          <p:nvPr/>
        </p:nvSpPr>
        <p:spPr bwMode="auto">
          <a:xfrm>
            <a:off x="666750" y="1143000"/>
            <a:ext cx="9001125" cy="450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b="1"/>
              <a:t>	</a:t>
            </a:r>
          </a:p>
          <a:p>
            <a:pPr algn="just"/>
            <a:r>
              <a:rPr lang="uk-UA" b="1"/>
              <a:t>		</a:t>
            </a:r>
          </a:p>
          <a:p>
            <a:pPr algn="just"/>
            <a:r>
              <a:rPr lang="uk-UA" b="1"/>
              <a:t>	</a:t>
            </a:r>
            <a:r>
              <a:rPr lang="uk-UA" b="1">
                <a:solidFill>
                  <a:srgbClr val="C00000"/>
                </a:solidFill>
              </a:rPr>
              <a:t>Основні положення Порядку використання бюджетних коштів</a:t>
            </a:r>
          </a:p>
          <a:p>
            <a:pPr algn="just"/>
            <a:endParaRPr lang="ru-RU" b="1">
              <a:solidFill>
                <a:srgbClr val="002060"/>
              </a:solidFill>
            </a:endParaRPr>
          </a:p>
          <a:p>
            <a:r>
              <a:rPr lang="uk-UA" b="1"/>
              <a:t>	- головним розпорядником бюджетних коштів є Мінагрополітики,           одержувачами – юридичні особи та фізичні особи-підприємці;</a:t>
            </a:r>
          </a:p>
          <a:p>
            <a:endParaRPr lang="uk-UA" b="1"/>
          </a:p>
          <a:p>
            <a:r>
              <a:rPr lang="uk-UA" b="1"/>
              <a:t>	- оплата техніки та обладнання проводиться через державні банки;</a:t>
            </a:r>
          </a:p>
          <a:p>
            <a:endParaRPr lang="ru-RU" b="1"/>
          </a:p>
          <a:p>
            <a:r>
              <a:rPr lang="uk-UA" b="1"/>
              <a:t>	- компенсація  вартості техніки та обладнання здійснюється також через державні банки у розмірі </a:t>
            </a:r>
            <a:r>
              <a:rPr lang="uk-UA" b="1">
                <a:solidFill>
                  <a:srgbClr val="C00000"/>
                </a:solidFill>
              </a:rPr>
              <a:t>25 відсотків </a:t>
            </a:r>
            <a:r>
              <a:rPr lang="uk-UA" b="1"/>
              <a:t>без урахування ПДВ; </a:t>
            </a:r>
          </a:p>
          <a:p>
            <a:endParaRPr lang="ru-RU" b="1"/>
          </a:p>
          <a:p>
            <a:r>
              <a:rPr lang="uk-UA" b="1"/>
              <a:t>	- компенсації підлягає техніка та обладнання, яка включена до Переліку техніки та обладнання, який формує Мінекономрозвитку. </a:t>
            </a:r>
            <a:endParaRPr lang="ru-RU" b="1"/>
          </a:p>
          <a:p>
            <a:r>
              <a:rPr lang="uk-UA" b="1"/>
              <a:t>	</a:t>
            </a:r>
          </a:p>
          <a:p>
            <a:pPr algn="just"/>
            <a:endParaRPr lang="ru-RU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5" name="Группа 3"/>
          <p:cNvGrpSpPr>
            <a:grpSpLocks/>
          </p:cNvGrpSpPr>
          <p:nvPr/>
        </p:nvGrpSpPr>
        <p:grpSpPr bwMode="auto">
          <a:xfrm>
            <a:off x="5967413" y="188913"/>
            <a:ext cx="4368800" cy="611187"/>
            <a:chOff x="5220072" y="116632"/>
            <a:chExt cx="4032448" cy="612000"/>
          </a:xfrm>
        </p:grpSpPr>
        <p:sp>
          <p:nvSpPr>
            <p:cNvPr id="21540" name="TextBox 4"/>
            <p:cNvSpPr txBox="1">
              <a:spLocks noChangeArrowheads="1"/>
            </p:cNvSpPr>
            <p:nvPr/>
          </p:nvSpPr>
          <p:spPr bwMode="auto">
            <a:xfrm>
              <a:off x="5669033" y="159309"/>
              <a:ext cx="3583487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1300" b="1">
                  <a:solidFill>
                    <a:schemeClr val="bg1"/>
                  </a:solidFill>
                  <a:latin typeface="Arieal"/>
                </a:rPr>
                <a:t>МІНІСТЕРСТВО АГРАРНОЇ ПОЛІТИКИ</a:t>
              </a:r>
              <a:br>
                <a:rPr lang="uk-UA" sz="1300" b="1">
                  <a:solidFill>
                    <a:schemeClr val="bg1"/>
                  </a:solidFill>
                  <a:latin typeface="Arieal"/>
                </a:rPr>
              </a:br>
              <a:r>
                <a:rPr lang="uk-UA" sz="1300" b="1">
                  <a:solidFill>
                    <a:schemeClr val="bg1"/>
                  </a:solidFill>
                  <a:latin typeface="Arieal"/>
                </a:rPr>
                <a:t>ТА ПРОДОВОЛЬСТВА УКРАЇНИ</a:t>
              </a:r>
            </a:p>
          </p:txBody>
        </p:sp>
        <p:pic>
          <p:nvPicPr>
            <p:cNvPr id="21541" name="Picture 7" descr="G:\logo.png"/>
            <p:cNvPicPr>
              <a:picLocks noChangeAspect="1" noChangeArrowheads="1"/>
            </p:cNvPicPr>
            <p:nvPr/>
          </p:nvPicPr>
          <p:blipFill>
            <a:blip r:embed="rId3"/>
            <a:srcRect r="72858"/>
            <a:stretch>
              <a:fillRect/>
            </a:stretch>
          </p:blipFill>
          <p:spPr bwMode="auto">
            <a:xfrm>
              <a:off x="5220072" y="116632"/>
              <a:ext cx="448961" cy="61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1506" name="Группа 9"/>
          <p:cNvGrpSpPr>
            <a:grpSpLocks/>
          </p:cNvGrpSpPr>
          <p:nvPr/>
        </p:nvGrpSpPr>
        <p:grpSpPr bwMode="auto">
          <a:xfrm>
            <a:off x="6200775" y="1562100"/>
            <a:ext cx="3119438" cy="860425"/>
            <a:chOff x="4500312" y="1348978"/>
            <a:chExt cx="2880000" cy="861267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4733351" y="1522185"/>
              <a:ext cx="2646961" cy="68806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uk-UA" sz="2000" b="1" dirty="0">
                  <a:solidFill>
                    <a:schemeClr val="accent1">
                      <a:lumMod val="75000"/>
                    </a:schemeClr>
                  </a:solidFill>
                </a:rPr>
                <a:t>Мінагрополітики</a:t>
              </a:r>
              <a:endParaRPr lang="ru-RU" sz="20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pic>
          <p:nvPicPr>
            <p:cNvPr id="21539" name="Picture 2" descr="Image result for мінагрополітики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500312" y="1348978"/>
              <a:ext cx="467297" cy="467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Скругленный прямоугольник 14"/>
          <p:cNvSpPr/>
          <p:nvPr/>
        </p:nvSpPr>
        <p:spPr>
          <a:xfrm>
            <a:off x="485775" y="1741488"/>
            <a:ext cx="3017838" cy="7524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000" b="1" dirty="0">
                <a:solidFill>
                  <a:schemeClr val="accent1">
                    <a:lumMod val="75000"/>
                  </a:schemeClr>
                </a:solidFill>
              </a:rPr>
              <a:t>Державні банки </a:t>
            </a:r>
          </a:p>
        </p:txBody>
      </p:sp>
      <p:pic>
        <p:nvPicPr>
          <p:cNvPr id="21508" name="Picture 3" descr="C:\Users\Licorne\Desktop\субъект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3288" y="4597400"/>
            <a:ext cx="808037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Прямоугольник 49"/>
          <p:cNvSpPr/>
          <p:nvPr/>
        </p:nvSpPr>
        <p:spPr>
          <a:xfrm>
            <a:off x="3702050" y="2014538"/>
            <a:ext cx="2417763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1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інформація про суму коштів, що підлягає ЧК</a:t>
            </a:r>
          </a:p>
        </p:txBody>
      </p:sp>
      <p:sp>
        <p:nvSpPr>
          <p:cNvPr id="53" name="Стрелка вправо с вырезом 52"/>
          <p:cNvSpPr/>
          <p:nvPr/>
        </p:nvSpPr>
        <p:spPr>
          <a:xfrm rot="2571531">
            <a:off x="1449388" y="3649663"/>
            <a:ext cx="3681412" cy="334962"/>
          </a:xfrm>
          <a:prstGeom prst="notched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55" name="Picture 8" descr="Image result for loan icon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4205902" y="4127383"/>
            <a:ext cx="507000" cy="468000"/>
          </a:xfrm>
          <a:prstGeom prst="rect">
            <a:avLst/>
          </a:prstGeom>
          <a:noFill/>
          <a:extLst>
            <a:ext uri="{909E8E84-426E-40DD-AFC4-6F175D3DCCD1}"/>
          </a:extLst>
        </p:spPr>
      </p:pic>
      <p:pic>
        <p:nvPicPr>
          <p:cNvPr id="21512" name="Picture 4" descr="C:\Users\Licorne\Desktop\список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08125" y="4081463"/>
            <a:ext cx="4302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" name="Прямоугольник 68"/>
          <p:cNvSpPr/>
          <p:nvPr/>
        </p:nvSpPr>
        <p:spPr>
          <a:xfrm>
            <a:off x="598488" y="4595813"/>
            <a:ext cx="2325687" cy="11684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1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відкриття рахунку</a:t>
            </a:r>
            <a:br>
              <a:rPr lang="uk-UA" sz="1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uk-UA" sz="1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заявка на отримання ЧК в банку через який проведено оплату техніки</a:t>
            </a:r>
          </a:p>
          <a:p>
            <a:pPr algn="ctr">
              <a:defRPr/>
            </a:pPr>
            <a:endParaRPr lang="uk-UA" sz="14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Стрелка вправо с вырезом 33"/>
          <p:cNvSpPr/>
          <p:nvPr/>
        </p:nvSpPr>
        <p:spPr>
          <a:xfrm rot="13296962">
            <a:off x="155575" y="3913188"/>
            <a:ext cx="4625975" cy="336550"/>
          </a:xfrm>
          <a:prstGeom prst="notched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5" name="Стрелка вправо с вырезом 34"/>
          <p:cNvSpPr/>
          <p:nvPr/>
        </p:nvSpPr>
        <p:spPr>
          <a:xfrm>
            <a:off x="3670300" y="1725613"/>
            <a:ext cx="2374900" cy="334962"/>
          </a:xfrm>
          <a:prstGeom prst="notched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7839075" y="2852738"/>
            <a:ext cx="1404938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1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внесення</a:t>
            </a:r>
            <a:br>
              <a:rPr lang="uk-UA" sz="1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uk-UA" sz="1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 реєстр</a:t>
            </a:r>
          </a:p>
        </p:txBody>
      </p:sp>
      <p:grpSp>
        <p:nvGrpSpPr>
          <p:cNvPr id="21517" name="Группа 40"/>
          <p:cNvGrpSpPr>
            <a:grpSpLocks/>
          </p:cNvGrpSpPr>
          <p:nvPr/>
        </p:nvGrpSpPr>
        <p:grpSpPr bwMode="auto">
          <a:xfrm>
            <a:off x="6200775" y="3762375"/>
            <a:ext cx="3119438" cy="860425"/>
            <a:chOff x="4500312" y="1348978"/>
            <a:chExt cx="2880000" cy="861267"/>
          </a:xfrm>
        </p:grpSpPr>
        <p:sp>
          <p:nvSpPr>
            <p:cNvPr id="42" name="Скругленный прямоугольник 41"/>
            <p:cNvSpPr/>
            <p:nvPr/>
          </p:nvSpPr>
          <p:spPr>
            <a:xfrm>
              <a:off x="4733351" y="1522185"/>
              <a:ext cx="2646961" cy="68806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uk-UA" sz="2000" b="1" dirty="0">
                  <a:solidFill>
                    <a:schemeClr val="accent1">
                      <a:lumMod val="75000"/>
                    </a:schemeClr>
                  </a:solidFill>
                </a:rPr>
                <a:t>Реєстр отримувачів ЧК</a:t>
              </a:r>
              <a:endParaRPr lang="ru-RU" sz="20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pic>
          <p:nvPicPr>
            <p:cNvPr id="21537" name="Picture 2" descr="Image result for мінагрополітики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500312" y="1348978"/>
              <a:ext cx="467297" cy="467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4" name="Стрелка вправо с вырезом 43"/>
          <p:cNvSpPr/>
          <p:nvPr/>
        </p:nvSpPr>
        <p:spPr>
          <a:xfrm rot="5400000">
            <a:off x="7242969" y="2996406"/>
            <a:ext cx="1296988" cy="365125"/>
          </a:xfrm>
          <a:prstGeom prst="notched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3670300" y="2562225"/>
            <a:ext cx="3079750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1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асигнування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8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/>
              <a:ext uri="{28A0092B-C50C-407E-A947-70E740481C1C}"/>
            </a:extLst>
          </a:blip>
          <a:srcRect l="23070" t="26013" r="22574"/>
          <a:stretch/>
        </p:blipFill>
        <p:spPr bwMode="auto">
          <a:xfrm>
            <a:off x="0" y="232532"/>
            <a:ext cx="829560" cy="57693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</p:pic>
      <p:sp>
        <p:nvSpPr>
          <p:cNvPr id="21521" name="Заголовок 1"/>
          <p:cNvSpPr txBox="1">
            <a:spLocks/>
          </p:cNvSpPr>
          <p:nvPr/>
        </p:nvSpPr>
        <p:spPr bwMode="auto">
          <a:xfrm>
            <a:off x="852488" y="44450"/>
            <a:ext cx="5192712" cy="98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1900" b="1">
                <a:solidFill>
                  <a:schemeClr val="bg1"/>
                </a:solidFill>
                <a:latin typeface="Arieal"/>
              </a:rPr>
              <a:t>ЧАСТКОВА КОМПЕНСАЦІЯ ВАРТОСТІ ПРИДБАНОЇ С.Г. ТЕХНІКИ</a:t>
            </a:r>
          </a:p>
        </p:txBody>
      </p:sp>
      <p:grpSp>
        <p:nvGrpSpPr>
          <p:cNvPr id="21522" name="Группа 29"/>
          <p:cNvGrpSpPr>
            <a:grpSpLocks noChangeAspect="1"/>
          </p:cNvGrpSpPr>
          <p:nvPr/>
        </p:nvGrpSpPr>
        <p:grpSpPr bwMode="auto">
          <a:xfrm>
            <a:off x="107950" y="188913"/>
            <a:ext cx="671513" cy="619125"/>
            <a:chOff x="7110848" y="2946444"/>
            <a:chExt cx="839815" cy="839815"/>
          </a:xfrm>
        </p:grpSpPr>
        <p:sp>
          <p:nvSpPr>
            <p:cNvPr id="31" name="Овал 30"/>
            <p:cNvSpPr>
              <a:spLocks noChangeAspect="1"/>
            </p:cNvSpPr>
            <p:nvPr/>
          </p:nvSpPr>
          <p:spPr>
            <a:xfrm>
              <a:off x="7110848" y="2946444"/>
              <a:ext cx="839815" cy="839815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pic>
          <p:nvPicPr>
            <p:cNvPr id="32" name="Picture 2" descr="C:\Users\User\Desktop\кобмайн.png"/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7210203" y="3094120"/>
              <a:ext cx="621822" cy="491098"/>
            </a:xfrm>
            <a:prstGeom prst="rect">
              <a:avLst/>
            </a:prstGeom>
            <a:noFill/>
            <a:extLst>
              <a:ext uri="{909E8E84-426E-40DD-AFC4-6F175D3DCCD1}"/>
            </a:extLst>
          </p:spPr>
        </p:pic>
      </p:grpSp>
      <p:grpSp>
        <p:nvGrpSpPr>
          <p:cNvPr id="21523" name="Группа 13"/>
          <p:cNvGrpSpPr>
            <a:grpSpLocks/>
          </p:cNvGrpSpPr>
          <p:nvPr/>
        </p:nvGrpSpPr>
        <p:grpSpPr bwMode="auto">
          <a:xfrm>
            <a:off x="3886200" y="2852738"/>
            <a:ext cx="2544763" cy="900112"/>
            <a:chOff x="1230542" y="4253564"/>
            <a:chExt cx="2350731" cy="900799"/>
          </a:xfrm>
        </p:grpSpPr>
        <p:sp>
          <p:nvSpPr>
            <p:cNvPr id="36" name="Скругленный прямоугольник 35"/>
            <p:cNvSpPr/>
            <p:nvPr/>
          </p:nvSpPr>
          <p:spPr>
            <a:xfrm>
              <a:off x="1421181" y="4466451"/>
              <a:ext cx="2160092" cy="68791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2000" b="1" dirty="0">
                  <a:solidFill>
                    <a:schemeClr val="accent1">
                      <a:lumMod val="75000"/>
                    </a:schemeClr>
                  </a:solidFill>
                </a:rPr>
                <a:t>Органи казначейства</a:t>
              </a:r>
              <a:endParaRPr lang="ru-RU" sz="20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pic>
          <p:nvPicPr>
            <p:cNvPr id="21533" name="Picture 2" descr="Related image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1230542" y="4253564"/>
              <a:ext cx="466525" cy="46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8" name="Стрелка вправо с вырезом 37"/>
          <p:cNvSpPr/>
          <p:nvPr/>
        </p:nvSpPr>
        <p:spPr>
          <a:xfrm rot="8690949">
            <a:off x="6450013" y="2792413"/>
            <a:ext cx="1241425" cy="336550"/>
          </a:xfrm>
          <a:prstGeom prst="notched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0" name="Стрелка вправо с вырезом 39"/>
          <p:cNvSpPr/>
          <p:nvPr/>
        </p:nvSpPr>
        <p:spPr>
          <a:xfrm rot="12976193">
            <a:off x="2709863" y="2852738"/>
            <a:ext cx="1216025" cy="334962"/>
          </a:xfrm>
          <a:prstGeom prst="notched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3671888" y="5688013"/>
            <a:ext cx="2786062" cy="11699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1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вибір техніки та обладнання, що підпадає під компенсацію, згідно Переліку, що затверджується Комісією МЕРТ</a:t>
            </a:r>
          </a:p>
        </p:txBody>
      </p:sp>
      <p:sp>
        <p:nvSpPr>
          <p:cNvPr id="47" name="Овал 46"/>
          <p:cNvSpPr/>
          <p:nvPr/>
        </p:nvSpPr>
        <p:spPr>
          <a:xfrm>
            <a:off x="3606800" y="4968875"/>
            <a:ext cx="398463" cy="3730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b="1" dirty="0"/>
              <a:t>1</a:t>
            </a:r>
          </a:p>
        </p:txBody>
      </p:sp>
      <p:sp>
        <p:nvSpPr>
          <p:cNvPr id="48" name="Овал 47"/>
          <p:cNvSpPr/>
          <p:nvPr/>
        </p:nvSpPr>
        <p:spPr>
          <a:xfrm>
            <a:off x="3878263" y="1706563"/>
            <a:ext cx="400050" cy="373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/>
              <a:t>2</a:t>
            </a:r>
            <a:endParaRPr lang="uk-UA" b="1" dirty="0"/>
          </a:p>
        </p:txBody>
      </p:sp>
      <p:sp>
        <p:nvSpPr>
          <p:cNvPr id="49" name="Овал 48"/>
          <p:cNvSpPr/>
          <p:nvPr/>
        </p:nvSpPr>
        <p:spPr>
          <a:xfrm>
            <a:off x="7518400" y="2382838"/>
            <a:ext cx="400050" cy="373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/>
              <a:t>3</a:t>
            </a:r>
            <a:endParaRPr lang="uk-UA" b="1" dirty="0"/>
          </a:p>
        </p:txBody>
      </p:sp>
      <p:sp>
        <p:nvSpPr>
          <p:cNvPr id="51" name="Овал 50"/>
          <p:cNvSpPr/>
          <p:nvPr/>
        </p:nvSpPr>
        <p:spPr>
          <a:xfrm>
            <a:off x="3314700" y="2913063"/>
            <a:ext cx="400050" cy="3714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/>
              <a:t>4</a:t>
            </a:r>
            <a:endParaRPr lang="uk-UA" b="1" dirty="0"/>
          </a:p>
        </p:txBody>
      </p:sp>
      <p:sp>
        <p:nvSpPr>
          <p:cNvPr id="52" name="Овал 51"/>
          <p:cNvSpPr/>
          <p:nvPr/>
        </p:nvSpPr>
        <p:spPr>
          <a:xfrm>
            <a:off x="2076450" y="2755900"/>
            <a:ext cx="400050" cy="3714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/>
              <a:t>5</a:t>
            </a:r>
            <a:endParaRPr lang="uk-U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 flipV="1">
            <a:off x="0" y="260350"/>
            <a:ext cx="99060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0" y="790575"/>
            <a:ext cx="99060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333375"/>
            <a:ext cx="9906000" cy="431800"/>
          </a:xfrm>
          <a:prstGeom prst="rect">
            <a:avLst/>
          </a:prstGeom>
          <a:gradFill flip="none" rotWithShape="1">
            <a:gsLst>
              <a:gs pos="0">
                <a:srgbClr val="077F24"/>
              </a:gs>
              <a:gs pos="13000">
                <a:srgbClr val="00B050"/>
              </a:gs>
              <a:gs pos="56000">
                <a:srgbClr val="077F24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6524625"/>
            <a:ext cx="9906000" cy="144463"/>
          </a:xfrm>
          <a:prstGeom prst="rect">
            <a:avLst/>
          </a:prstGeom>
          <a:gradFill flip="none" rotWithShape="1">
            <a:gsLst>
              <a:gs pos="0">
                <a:srgbClr val="077F24"/>
              </a:gs>
              <a:gs pos="50000">
                <a:srgbClr val="12862E"/>
              </a:gs>
              <a:gs pos="100000">
                <a:srgbClr val="00602B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6453188"/>
            <a:ext cx="99060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3558" name="Picture 3" descr="C:\Users\kuzmenko.DGK\Desktop\Без имени-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0388" y="44450"/>
            <a:ext cx="1004887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9" name="TextBox 24"/>
          <p:cNvSpPr txBox="1">
            <a:spLocks noChangeArrowheads="1"/>
          </p:cNvSpPr>
          <p:nvPr/>
        </p:nvSpPr>
        <p:spPr bwMode="auto">
          <a:xfrm>
            <a:off x="476250" y="1071563"/>
            <a:ext cx="9263063" cy="437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ru-RU" b="1">
              <a:solidFill>
                <a:srgbClr val="C00000"/>
              </a:solidFill>
            </a:endParaRPr>
          </a:p>
          <a:p>
            <a:pPr algn="just"/>
            <a:endParaRPr lang="ru-RU" b="1">
              <a:solidFill>
                <a:srgbClr val="C00000"/>
              </a:solidFill>
            </a:endParaRPr>
          </a:p>
          <a:p>
            <a:pPr algn="just"/>
            <a:endParaRPr lang="ru-RU" b="1">
              <a:solidFill>
                <a:srgbClr val="C00000"/>
              </a:solidFill>
            </a:endParaRPr>
          </a:p>
          <a:p>
            <a:pPr algn="just"/>
            <a:r>
              <a:rPr lang="uk-UA" b="1">
                <a:solidFill>
                  <a:srgbClr val="C00000"/>
                </a:solidFill>
              </a:rPr>
              <a:t>Документи, що подаються сільгосптоваровиробниками до державних банків</a:t>
            </a:r>
          </a:p>
          <a:p>
            <a:endParaRPr lang="uk-UA" b="1">
              <a:solidFill>
                <a:srgbClr val="C00000"/>
              </a:solidFill>
            </a:endParaRPr>
          </a:p>
          <a:p>
            <a:r>
              <a:rPr lang="uk-UA" sz="1700"/>
              <a:t>        </a:t>
            </a:r>
            <a:r>
              <a:rPr lang="uk-UA" sz="1700" b="1"/>
              <a:t>копія платіжного доручення, що підтверджує оплату через державний банк;</a:t>
            </a:r>
          </a:p>
          <a:p>
            <a:r>
              <a:rPr lang="ru-RU" sz="1700" b="1"/>
              <a:t> </a:t>
            </a:r>
          </a:p>
          <a:p>
            <a:r>
              <a:rPr lang="uk-UA" sz="1700" b="1"/>
              <a:t>        </a:t>
            </a:r>
            <a:r>
              <a:rPr lang="ru-RU" sz="1700" b="1"/>
              <a:t>акт приймання-передачі техніки та обладнання;</a:t>
            </a:r>
          </a:p>
          <a:p>
            <a:endParaRPr lang="ru-RU" sz="1700" b="1"/>
          </a:p>
          <a:p>
            <a:r>
              <a:rPr lang="uk-UA" sz="1700" b="1"/>
              <a:t>        </a:t>
            </a:r>
            <a:r>
              <a:rPr lang="ru-RU" sz="1700" b="1"/>
              <a:t>свідоцтво про державну реєстрацію техніки (</a:t>
            </a:r>
            <a:r>
              <a:rPr lang="uk-UA" sz="1700" b="1"/>
              <a:t>якщо техніка підлягає обов’язковій реєстрації);</a:t>
            </a:r>
          </a:p>
          <a:p>
            <a:endParaRPr lang="ru-RU" sz="1700" b="1"/>
          </a:p>
          <a:p>
            <a:r>
              <a:rPr lang="uk-UA" sz="1700" b="1"/>
              <a:t>        довідка про відсутність заборгованості  з податків, зборів, платежів, що контролюються органами доходів і зборів (ДФС)</a:t>
            </a:r>
            <a:endParaRPr lang="ru-RU" sz="1700" b="1"/>
          </a:p>
          <a:p>
            <a:r>
              <a:rPr lang="ru-RU" sz="1700" b="1"/>
              <a:t>	</a:t>
            </a:r>
            <a:endParaRPr lang="ru-RU" b="1"/>
          </a:p>
          <a:p>
            <a:pPr algn="just"/>
            <a:r>
              <a:rPr lang="ru-RU" b="1"/>
              <a:t>	</a:t>
            </a: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1524000" y="333375"/>
            <a:ext cx="8382000" cy="43338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 rtlCol="0">
            <a:noAutofit/>
          </a:bodyPr>
          <a:lstStyle/>
          <a:p>
            <a:pPr>
              <a:defRPr/>
            </a:pPr>
            <a:r>
              <a:rPr lang="uk-UA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Часткова компенсація вартості сільськогосподарської техніки та обладнання</a:t>
            </a:r>
            <a:endParaRPr lang="ru-RU" sz="1800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 flipV="1">
            <a:off x="0" y="260350"/>
            <a:ext cx="99060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0" y="790575"/>
            <a:ext cx="99060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88913"/>
            <a:ext cx="9906000" cy="574675"/>
          </a:xfrm>
          <a:prstGeom prst="rect">
            <a:avLst/>
          </a:prstGeom>
          <a:gradFill flip="none" rotWithShape="1">
            <a:gsLst>
              <a:gs pos="0">
                <a:srgbClr val="077F24"/>
              </a:gs>
              <a:gs pos="13000">
                <a:srgbClr val="00B050"/>
              </a:gs>
              <a:gs pos="56000">
                <a:srgbClr val="077F24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85875" y="188913"/>
            <a:ext cx="8620125" cy="43338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1800" dirty="0" err="1" smtClean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Реалізація</a:t>
            </a:r>
            <a:r>
              <a:rPr lang="ru-RU" sz="1800" dirty="0" smtClean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sz="1800" dirty="0" smtClean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800" b="1" dirty="0" err="1" smtClean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Часткова</a:t>
            </a:r>
            <a:r>
              <a:rPr lang="ru-RU" sz="1800" b="1" dirty="0" smtClean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компенсація</a:t>
            </a:r>
            <a:r>
              <a:rPr lang="ru-RU" sz="1800" b="1" dirty="0" smtClean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1800" b="1" dirty="0" smtClean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техніки</a:t>
            </a:r>
            <a:r>
              <a:rPr lang="ru-RU" sz="1800" b="1" dirty="0" smtClean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b="1" dirty="0" err="1" smtClean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sz="1800" b="1" dirty="0" smtClean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1800" dirty="0" smtClean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800" dirty="0" smtClean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2017 </a:t>
            </a:r>
            <a:r>
              <a:rPr lang="ru-RU" sz="1800" b="1" dirty="0" err="1" smtClean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1800" b="1" dirty="0" smtClean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b="1" dirty="0" err="1" smtClean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перспективи</a:t>
            </a:r>
            <a:r>
              <a:rPr lang="ru-RU" sz="1800" b="1" dirty="0" smtClean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2018 </a:t>
            </a:r>
            <a:r>
              <a:rPr lang="ru-RU" sz="1800" b="1" dirty="0" err="1" smtClean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рік</a:t>
            </a:r>
            <a:endParaRPr lang="ru-RU" sz="1800" b="1" dirty="0" smtClean="0">
              <a:solidFill>
                <a:schemeClr val="bg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81" name="Picture 3" descr="C:\Users\kuzmenko.DGK\Desktop\Без имени-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0388" y="44450"/>
            <a:ext cx="1004887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2" name="Прямоугольник 11"/>
          <p:cNvSpPr>
            <a:spLocks noChangeArrowheads="1"/>
          </p:cNvSpPr>
          <p:nvPr/>
        </p:nvSpPr>
        <p:spPr bwMode="auto">
          <a:xfrm>
            <a:off x="809625" y="785813"/>
            <a:ext cx="8358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006600"/>
                </a:solidFill>
                <a:latin typeface="Arial Cyr" charset="0"/>
                <a:cs typeface="Arial Cyr" charset="0"/>
              </a:rPr>
              <a:t>  </a:t>
            </a:r>
            <a:endParaRPr lang="ru-RU" sz="1600" b="1">
              <a:latin typeface="Arial Cyr" charset="0"/>
              <a:cs typeface="Arial Cyr" charset="0"/>
            </a:endParaRPr>
          </a:p>
        </p:txBody>
      </p:sp>
      <p:sp>
        <p:nvSpPr>
          <p:cNvPr id="24583" name="Прямоугольник 11"/>
          <p:cNvSpPr>
            <a:spLocks noChangeArrowheads="1"/>
          </p:cNvSpPr>
          <p:nvPr/>
        </p:nvSpPr>
        <p:spPr bwMode="auto">
          <a:xfrm>
            <a:off x="881063" y="642938"/>
            <a:ext cx="83581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006600"/>
                </a:solidFill>
                <a:latin typeface="Arial Cyr" charset="0"/>
                <a:cs typeface="Arial Cyr" charset="0"/>
              </a:rPr>
              <a:t>  </a:t>
            </a:r>
            <a:endParaRPr lang="ru-RU" sz="1600" b="1">
              <a:latin typeface="Arial Cyr" charset="0"/>
              <a:cs typeface="Arial Cyr" charset="0"/>
            </a:endParaRPr>
          </a:p>
        </p:txBody>
      </p:sp>
      <p:sp>
        <p:nvSpPr>
          <p:cNvPr id="24584" name="Rectangle 618"/>
          <p:cNvSpPr>
            <a:spLocks noChangeArrowheads="1"/>
          </p:cNvSpPr>
          <p:nvPr/>
        </p:nvSpPr>
        <p:spPr bwMode="auto">
          <a:xfrm>
            <a:off x="0" y="75676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graphicFrame>
        <p:nvGraphicFramePr>
          <p:cNvPr id="13433" name="Group 121"/>
          <p:cNvGraphicFramePr>
            <a:graphicFrameLocks noGrp="1"/>
          </p:cNvGraphicFramePr>
          <p:nvPr/>
        </p:nvGraphicFramePr>
        <p:xfrm>
          <a:off x="309563" y="908050"/>
          <a:ext cx="9555162" cy="5861050"/>
        </p:xfrm>
        <a:graphic>
          <a:graphicData uri="http://schemas.openxmlformats.org/drawingml/2006/table">
            <a:tbl>
              <a:tblPr/>
              <a:tblGrid>
                <a:gridCol w="1766227"/>
                <a:gridCol w="340519"/>
                <a:gridCol w="4108582"/>
                <a:gridCol w="1147102"/>
                <a:gridCol w="749829"/>
                <a:gridCol w="1442905"/>
              </a:tblGrid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uk-UA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uk-UA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Назва показника </a:t>
                      </a:r>
                      <a:endParaRPr kumimoji="0" lang="uk-UA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2017 рік   (20 %)</a:t>
                      </a:r>
                      <a:endParaRPr kumimoji="0" lang="uk-UA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1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uk-UA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2018 </a:t>
                      </a:r>
                      <a:r>
                        <a:rPr kumimoji="0" lang="uk-U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рік  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(25 %)</a:t>
                      </a:r>
                      <a:endParaRPr kumimoji="0" lang="uk-UA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68313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І. </a:t>
                      </a:r>
                      <a:r>
                        <a:rPr kumimoji="0" lang="uk-UA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Сільсько-господарські</a:t>
                      </a: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товаровиробники </a:t>
                      </a:r>
                      <a:endParaRPr kumimoji="0" lang="uk-UA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uk-UA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Видатки передбачені з державного бюджету,             млн. грн. </a:t>
                      </a:r>
                      <a:endParaRPr kumimoji="0" lang="uk-UA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550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945</a:t>
                      </a:r>
                      <a:endParaRPr kumimoji="0" lang="uk-UA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67627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uk-UA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Фактично використано бюджетних коштів,                       млн грн</a:t>
                      </a:r>
                      <a:endParaRPr kumimoji="0" lang="uk-UA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134,1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( 24% )</a:t>
                      </a:r>
                      <a:endParaRPr kumimoji="0" lang="uk-UA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Прогноз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50 млн грн за грудень 2017 р</a:t>
                      </a:r>
                      <a:endParaRPr kumimoji="0" lang="uk-UA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6831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uk-UA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Кількість сільгосптоваровиробників,  одиниць,                    в тому числі:</a:t>
                      </a:r>
                      <a:endParaRPr kumimoji="0" lang="uk-UA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1220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8500</a:t>
                      </a:r>
                      <a:endParaRPr kumimoji="0" lang="uk-UA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7781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uk-UA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фермерських господарств</a:t>
                      </a:r>
                      <a:endParaRPr kumimoji="0" lang="uk-UA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618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4000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7781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uk-UA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Середня вартість компенсації, тис. грн  </a:t>
                      </a:r>
                      <a:endParaRPr kumimoji="0" lang="uk-UA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109</a:t>
                      </a:r>
                      <a:endParaRPr kumimoji="0" lang="uk-UA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  <a:endParaRPr kumimoji="0" lang="uk-UA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77813">
                <a:tc row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ІІ. Машинобудівні заводи </a:t>
                      </a:r>
                      <a:endParaRPr kumimoji="0" lang="uk-UA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uk-UA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Кількість заводів виробників с.г. техніки</a:t>
                      </a:r>
                      <a:endParaRPr kumimoji="0" lang="uk-UA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uk-UA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kumimoji="0" lang="uk-UA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uk-UA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Кількість найменувань  техніки, одиниць </a:t>
                      </a:r>
                      <a:endParaRPr kumimoji="0" lang="uk-UA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800</a:t>
                      </a:r>
                      <a:endParaRPr kumimoji="0" lang="uk-UA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2300</a:t>
                      </a:r>
                      <a:endParaRPr kumimoji="0" lang="uk-UA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uk-UA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Придбання техніки, одиниць/ вартість, млн грн </a:t>
                      </a:r>
                      <a:endParaRPr kumimoji="0" lang="uk-UA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2906/ 804,3</a:t>
                      </a:r>
                      <a:endParaRPr kumimoji="0" lang="uk-UA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(прогноз)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8875/ 4536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endParaRPr kumimoji="0" lang="uk-UA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 них: тракторів</a:t>
                      </a:r>
                      <a:endParaRPr kumimoji="0" lang="uk-UA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kumimoji="0" lang="uk-UA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1360</a:t>
                      </a:r>
                      <a:endParaRPr kumimoji="0" lang="uk-UA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endParaRPr kumimoji="0" lang="uk-UA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зернозбиральних комбайнів</a:t>
                      </a:r>
                      <a:endParaRPr kumimoji="0" lang="uk-UA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uk-UA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  <a:endParaRPr kumimoji="0" lang="uk-UA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endParaRPr kumimoji="0" lang="uk-UA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кормо/буряко-збиральних комбайнів</a:t>
                      </a:r>
                      <a:endParaRPr kumimoji="0" lang="uk-UA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-//-</a:t>
                      </a:r>
                      <a:endParaRPr kumimoji="0" lang="uk-UA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kumimoji="0" lang="uk-UA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endParaRPr kumimoji="0" lang="uk-UA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автомобілів с.г. призначення </a:t>
                      </a:r>
                      <a:endParaRPr kumimoji="0" lang="uk-UA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uk-UA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kumimoji="0" lang="uk-UA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endParaRPr kumimoji="0" lang="uk-UA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обладнання для елеваторів </a:t>
                      </a:r>
                      <a:endParaRPr kumimoji="0" lang="uk-UA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uk-UA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uk-UA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uk-UA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Ґрунтообробнопосівна техніка </a:t>
                      </a:r>
                      <a:endParaRPr kumimoji="0" lang="uk-UA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2200</a:t>
                      </a:r>
                      <a:endParaRPr kumimoji="0" lang="uk-UA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2500</a:t>
                      </a:r>
                      <a:endParaRPr kumimoji="0" lang="uk-UA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endParaRPr kumimoji="0" lang="uk-UA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Інше обладнання </a:t>
                      </a:r>
                      <a:endParaRPr kumimoji="0" lang="uk-UA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613</a:t>
                      </a:r>
                      <a:endParaRPr kumimoji="0" lang="uk-UA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4650</a:t>
                      </a:r>
                      <a:endParaRPr kumimoji="0" lang="uk-UA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93" name="AutoShape 1782"/>
          <p:cNvSpPr>
            <a:spLocks noChangeArrowheads="1"/>
          </p:cNvSpPr>
          <p:nvPr/>
        </p:nvSpPr>
        <p:spPr bwMode="auto">
          <a:xfrm rot="5400000">
            <a:off x="7569200" y="3111500"/>
            <a:ext cx="1008063" cy="779463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 flipV="1">
            <a:off x="0" y="260350"/>
            <a:ext cx="99060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0" y="790575"/>
            <a:ext cx="99060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333375"/>
            <a:ext cx="9906000" cy="431800"/>
          </a:xfrm>
          <a:prstGeom prst="rect">
            <a:avLst/>
          </a:prstGeom>
          <a:gradFill flip="none" rotWithShape="1">
            <a:gsLst>
              <a:gs pos="0">
                <a:srgbClr val="077F24"/>
              </a:gs>
              <a:gs pos="13000">
                <a:srgbClr val="00B050"/>
              </a:gs>
              <a:gs pos="56000">
                <a:srgbClr val="077F24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333375"/>
            <a:ext cx="8382000" cy="43338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 rtlCol="0">
            <a:noAutofit/>
          </a:bodyPr>
          <a:lstStyle/>
          <a:p>
            <a:pPr>
              <a:defRPr/>
            </a:pPr>
            <a:r>
              <a:rPr lang="uk-UA" sz="1800" b="1" dirty="0" smtClean="0">
                <a:solidFill>
                  <a:schemeClr val="bg1"/>
                </a:solidFill>
              </a:rPr>
              <a:t>СТАН ІНЖЕНЕРО-ТЕХНІЧНОГО ЗАБЕЗПЕЧЕННЯ АПК</a:t>
            </a:r>
            <a:endParaRPr lang="ru-RU" sz="1800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5" name="Picture 3" descr="C:\Users\kuzmenko.DGK\Desktop\Без имени-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0388" y="44450"/>
            <a:ext cx="1004887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323850" y="1214438"/>
          <a:ext cx="9272588" cy="1177925"/>
        </p:xfrm>
        <a:graphic>
          <a:graphicData uri="http://schemas.openxmlformats.org/drawingml/2006/table">
            <a:tbl>
              <a:tblPr/>
              <a:tblGrid>
                <a:gridCol w="3148487"/>
                <a:gridCol w="1531033"/>
                <a:gridCol w="1531033"/>
                <a:gridCol w="1531033"/>
                <a:gridCol w="1531033"/>
              </a:tblGrid>
              <a:tr h="28341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err="1">
                          <a:solidFill>
                            <a:srgbClr val="FFFFFF"/>
                          </a:solidFill>
                          <a:latin typeface="Tahoma"/>
                        </a:rPr>
                        <a:t>Сільськогосподарська</a:t>
                      </a:r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  </a:t>
                      </a:r>
                      <a:r>
                        <a:rPr lang="ru-RU" sz="1200" b="1" i="0" u="none" strike="noStrike" dirty="0" err="1">
                          <a:solidFill>
                            <a:srgbClr val="FFFFFF"/>
                          </a:solidFill>
                          <a:latin typeface="Tahoma"/>
                        </a:rPr>
                        <a:t>техніка</a:t>
                      </a:r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latin typeface="Cambria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latin typeface="Tahoma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err="1">
                          <a:solidFill>
                            <a:srgbClr val="FFFFFF"/>
                          </a:solidFill>
                          <a:latin typeface="Tahoma"/>
                        </a:rPr>
                        <a:t>Технологічна</a:t>
                      </a:r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 потреба</a:t>
                      </a:r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latin typeface="Cambria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latin typeface="Tahoma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2DB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err="1">
                          <a:solidFill>
                            <a:srgbClr val="FFFFFF"/>
                          </a:solidFill>
                          <a:latin typeface="Tahoma"/>
                        </a:rPr>
                        <a:t>Наявність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latin typeface="Tahoma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2DB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err="1">
                          <a:solidFill>
                            <a:srgbClr val="FFFFFF"/>
                          </a:solidFill>
                          <a:latin typeface="Tahoma"/>
                        </a:rPr>
                        <a:t>Щорічна</a:t>
                      </a:r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 потреба</a:t>
                      </a:r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latin typeface="Cambria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latin typeface="Tahoma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2DB9"/>
                    </a:solidFill>
                  </a:tcPr>
                </a:tc>
              </a:tr>
              <a:tr h="4224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тис. од.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 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21" marR="8121" marT="8121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тис. од.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 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% до </a:t>
                      </a:r>
                      <a:r>
                        <a:rPr lang="ru-RU" sz="1050" b="1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технологічної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потреби</a:t>
                      </a:r>
                    </a:p>
                  </a:txBody>
                  <a:tcPr marL="8121" marR="8121" marT="812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тис. од.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 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6"/>
                    </a:solidFill>
                  </a:tcPr>
                </a:tc>
              </a:tr>
              <a:tr h="14435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err="1">
                          <a:solidFill>
                            <a:srgbClr val="FFFFFF"/>
                          </a:solidFill>
                          <a:latin typeface="Tahoma"/>
                        </a:rPr>
                        <a:t>Трактори</a:t>
                      </a:r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latin typeface="Cambria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latin typeface="Tahoma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420</a:t>
                      </a:r>
                    </a:p>
                  </a:txBody>
                  <a:tcPr marL="8121" marR="8121" marT="812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312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74</a:t>
                      </a:r>
                    </a:p>
                  </a:txBody>
                  <a:tcPr marL="8121" marR="8121" marT="812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35 - 42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F3"/>
                    </a:solidFill>
                  </a:tcPr>
                </a:tc>
              </a:tr>
              <a:tr h="17210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err="1">
                          <a:solidFill>
                            <a:srgbClr val="FFFFFF"/>
                          </a:solidFill>
                          <a:latin typeface="Tahoma"/>
                        </a:rPr>
                        <a:t>Комбайни</a:t>
                      </a:r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rgbClr val="FFFFFF"/>
                          </a:solidFill>
                          <a:latin typeface="Tahoma"/>
                        </a:rPr>
                        <a:t>зернозбиральні</a:t>
                      </a:r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latin typeface="Cambria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latin typeface="Tahoma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75</a:t>
                      </a:r>
                    </a:p>
                  </a:txBody>
                  <a:tcPr marL="8121" marR="8121" marT="812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52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69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5 - 7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6"/>
                    </a:solidFill>
                  </a:tcPr>
                </a:tc>
              </a:tr>
            </a:tbl>
          </a:graphicData>
        </a:graphic>
      </p:graphicFrame>
      <p:sp>
        <p:nvSpPr>
          <p:cNvPr id="2089" name="Прямоугольник 11"/>
          <p:cNvSpPr>
            <a:spLocks noChangeArrowheads="1"/>
          </p:cNvSpPr>
          <p:nvPr/>
        </p:nvSpPr>
        <p:spPr bwMode="auto">
          <a:xfrm>
            <a:off x="381000" y="906463"/>
            <a:ext cx="9358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rgbClr val="006600"/>
                </a:solidFill>
                <a:latin typeface="Arial Cyr" charset="0"/>
                <a:cs typeface="Arial Cyr" charset="0"/>
              </a:rPr>
              <a:t>        Технолог</a:t>
            </a:r>
            <a:r>
              <a:rPr lang="uk-UA" sz="1400" b="1">
                <a:solidFill>
                  <a:srgbClr val="006600"/>
                </a:solidFill>
                <a:latin typeface="Arial Cyr" charset="0"/>
                <a:cs typeface="Arial Cyr" charset="0"/>
              </a:rPr>
              <a:t>і</a:t>
            </a:r>
            <a:r>
              <a:rPr lang="ru-RU" sz="1400" b="1">
                <a:solidFill>
                  <a:srgbClr val="006600"/>
                </a:solidFill>
                <a:latin typeface="Arial Cyr" charset="0"/>
                <a:cs typeface="Arial Cyr" charset="0"/>
              </a:rPr>
              <a:t>чна потреба, наявність та необхідне щорічне придбання основних видів техніки</a:t>
            </a:r>
          </a:p>
        </p:txBody>
      </p:sp>
      <p:sp>
        <p:nvSpPr>
          <p:cNvPr id="2090" name="Прямоугольник 7"/>
          <p:cNvSpPr>
            <a:spLocks noChangeArrowheads="1"/>
          </p:cNvSpPr>
          <p:nvPr/>
        </p:nvSpPr>
        <p:spPr bwMode="auto">
          <a:xfrm>
            <a:off x="809625" y="2500313"/>
            <a:ext cx="8643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rgbClr val="002060"/>
                </a:solidFill>
                <a:latin typeface="Arial Cyr" charset="0"/>
                <a:cs typeface="Arial Cyr" charset="0"/>
              </a:rPr>
              <a:t>Динаміка придбання техніки та обладнання сільськогосподарськими виробниками (млн. грн.)</a:t>
            </a:r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/>
        </p:nvGraphicFramePr>
        <p:xfrm>
          <a:off x="-47625" y="2214563"/>
          <a:ext cx="9596438" cy="4857750"/>
        </p:xfrm>
        <a:graphic>
          <a:graphicData uri="http://schemas.openxmlformats.org/presentationml/2006/ole">
            <p:oleObj spid="_x0000_s2050" name="Диаграмма" r:id="rId4" imgW="8763135" imgH="6543558" progId="MSGraph.Chart.8">
              <p:embed followColorScheme="full"/>
            </p:oleObj>
          </a:graphicData>
        </a:graphic>
      </p:graphicFrame>
      <p:sp>
        <p:nvSpPr>
          <p:cNvPr id="2091" name="Прямоугольник 18"/>
          <p:cNvSpPr>
            <a:spLocks noChangeArrowheads="1"/>
          </p:cNvSpPr>
          <p:nvPr/>
        </p:nvSpPr>
        <p:spPr bwMode="auto">
          <a:xfrm>
            <a:off x="1755775" y="6192838"/>
            <a:ext cx="6969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Calibri" pitchFamily="34" charset="0"/>
              </a:rPr>
              <a:t>2014</a:t>
            </a:r>
          </a:p>
        </p:txBody>
      </p:sp>
      <p:sp>
        <p:nvSpPr>
          <p:cNvPr id="2092" name="Прямоугольник 19"/>
          <p:cNvSpPr>
            <a:spLocks noChangeArrowheads="1"/>
          </p:cNvSpPr>
          <p:nvPr/>
        </p:nvSpPr>
        <p:spPr bwMode="auto">
          <a:xfrm>
            <a:off x="3595688" y="6192838"/>
            <a:ext cx="6969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Calibri" pitchFamily="34" charset="0"/>
              </a:rPr>
              <a:t>2015</a:t>
            </a:r>
          </a:p>
        </p:txBody>
      </p:sp>
      <p:sp>
        <p:nvSpPr>
          <p:cNvPr id="2093" name="Прямоугольник 20"/>
          <p:cNvSpPr>
            <a:spLocks noChangeArrowheads="1"/>
          </p:cNvSpPr>
          <p:nvPr/>
        </p:nvSpPr>
        <p:spPr bwMode="auto">
          <a:xfrm>
            <a:off x="5541963" y="6192838"/>
            <a:ext cx="6969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Calibri" pitchFamily="34" charset="0"/>
              </a:rPr>
              <a:t>2016</a:t>
            </a:r>
          </a:p>
        </p:txBody>
      </p:sp>
      <p:sp>
        <p:nvSpPr>
          <p:cNvPr id="2094" name="Прямоугольник 21"/>
          <p:cNvSpPr>
            <a:spLocks noChangeArrowheads="1"/>
          </p:cNvSpPr>
          <p:nvPr/>
        </p:nvSpPr>
        <p:spPr bwMode="auto">
          <a:xfrm>
            <a:off x="7453313" y="6192838"/>
            <a:ext cx="642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Calibri" pitchFamily="34" charset="0"/>
              </a:rPr>
              <a:t>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Box 4"/>
          <p:cNvSpPr txBox="1">
            <a:spLocks noChangeArrowheads="1"/>
          </p:cNvSpPr>
          <p:nvPr/>
        </p:nvSpPr>
        <p:spPr bwMode="auto">
          <a:xfrm>
            <a:off x="1568450" y="785813"/>
            <a:ext cx="8170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b="1"/>
              <a:t>РЕАЛІЗАЦІЯ ПРОГРАМИ В ОБЛАСТЯХ (за липень-листопад 2017 рік)</a:t>
            </a: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0" y="260350"/>
            <a:ext cx="9906000" cy="460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1166813" y="785813"/>
            <a:ext cx="9906000" cy="4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333375"/>
            <a:ext cx="9906000" cy="431800"/>
          </a:xfrm>
          <a:prstGeom prst="rect">
            <a:avLst/>
          </a:prstGeom>
          <a:gradFill flip="none" rotWithShape="1">
            <a:gsLst>
              <a:gs pos="0">
                <a:srgbClr val="077F24"/>
              </a:gs>
              <a:gs pos="13000">
                <a:srgbClr val="00B050"/>
              </a:gs>
              <a:gs pos="56000">
                <a:srgbClr val="077F24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333375"/>
            <a:ext cx="8382000" cy="43338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 rtlCol="0">
            <a:noAutofit/>
          </a:bodyPr>
          <a:lstStyle/>
          <a:p>
            <a:pPr>
              <a:defRPr/>
            </a:pPr>
            <a:r>
              <a:rPr lang="uk-UA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Часткова компенсація вартості сільськогосподарської техніки та обладнання</a:t>
            </a:r>
            <a:endParaRPr lang="ru-RU" sz="1800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4" name="Picture 3" descr="C:\Users\kuzmenko.DGK\Desktop\Без имени-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0388" y="44450"/>
            <a:ext cx="1004887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7875" name="Group 227"/>
          <p:cNvGraphicFramePr>
            <a:graphicFrameLocks noGrp="1"/>
          </p:cNvGraphicFramePr>
          <p:nvPr/>
        </p:nvGraphicFramePr>
        <p:xfrm>
          <a:off x="166688" y="1227138"/>
          <a:ext cx="9466262" cy="5470525"/>
        </p:xfrm>
        <a:graphic>
          <a:graphicData uri="http://schemas.openxmlformats.org/drawingml/2006/table">
            <a:tbl>
              <a:tblPr/>
              <a:tblGrid>
                <a:gridCol w="427037"/>
                <a:gridCol w="1471613"/>
                <a:gridCol w="1363662"/>
                <a:gridCol w="1147763"/>
                <a:gridCol w="1722437"/>
                <a:gridCol w="1789113"/>
                <a:gridCol w="1544637"/>
              </a:tblGrid>
              <a:tr h="6175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№ з/п</a:t>
                      </a:r>
                    </a:p>
                  </a:txBody>
                  <a:tcPr marL="5319" marR="5319" marT="5319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Область </a:t>
                      </a:r>
                    </a:p>
                  </a:txBody>
                  <a:tcPr marL="5319" marR="5319" marT="5319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Кількість господарств</a:t>
                      </a:r>
                    </a:p>
                  </a:txBody>
                  <a:tcPr marL="5319" marR="5319" marT="5319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Кількість техніки та обладнання </a:t>
                      </a:r>
                    </a:p>
                  </a:txBody>
                  <a:tcPr marL="5319" marR="5319" marT="5319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Вартість техніки та обладнання з ПДВ,                                                тис.грн</a:t>
                      </a:r>
                    </a:p>
                  </a:txBody>
                  <a:tcPr marL="5319" marR="5319" marT="5319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Вартість  техніки та обладнання без ПДВ,                                                                             тис.грн</a:t>
                      </a:r>
                    </a:p>
                  </a:txBody>
                  <a:tcPr marL="5319" marR="5319" marT="5319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Часткова компенсація, 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тис. грн</a:t>
                      </a:r>
                    </a:p>
                  </a:txBody>
                  <a:tcPr marL="5319" marR="5319" marT="5319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Вінницька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41 648,46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34 707,05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6 941,41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Волинська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8 138,30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6 781,92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1 356,38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Дніпропетровська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29 344,02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24 453,35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4 890,67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Донецька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24 932,15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20 776,79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4 155,36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Житомирська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11 827,33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9 856,11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1 971,22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Закарпатська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Запорізька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81 198,96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67 665,80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13 533,16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Івано-Франківська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7 305,59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6 087,99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1 217,60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Київська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23 717,67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19 764,72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3 952,94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Кіровоградська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25 408,90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21 174,08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4 234,82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Луганська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168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70 863,15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59 052,63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11 810,53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Львівська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7 694,82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6 412,35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1 282,47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9A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9A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Миколаївська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64 570,08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53 808,40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10 761,68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Одеська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177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90 579,44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75 482,87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15 096,57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Полтавська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30 831,36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25 692,80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5 138,56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Рівненська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10 901,18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9 084,32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1 816,86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Сумська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27 331,03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22 775,86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4 555,17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Тернопільська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27 590,24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22 991,87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4 598,37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Харківська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32 902,95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27 419,12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5 483,82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Херсонська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58 252,19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48 543,49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9 708,70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Хмельницька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187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32 190,55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26 825,46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5 365,09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Черкаська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15 705,78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13 088,15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2 617,63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Чернівецька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3 124,90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2 604,08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520,82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Чернігівська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79 166,03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65 971,69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13 194,34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РАЗОМ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1222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2906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804 337,28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670 281,07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134 056,21  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5124</TotalTime>
  <Words>1627</Words>
  <Application>Microsoft Office PowerPoint</Application>
  <PresentationFormat>Аркуш A4 (210x297 мм)</PresentationFormat>
  <Paragraphs>773</Paragraphs>
  <Slides>14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Шаблон оформления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6" baseType="lpstr">
      <vt:lpstr>Arial</vt:lpstr>
      <vt:lpstr>Calibri</vt:lpstr>
      <vt:lpstr>Arial Cyr</vt:lpstr>
      <vt:lpstr>Times New Roman</vt:lpstr>
      <vt:lpstr>Arial Unicode MS</vt:lpstr>
      <vt:lpstr>Arieal</vt:lpstr>
      <vt:lpstr>Tahoma</vt:lpstr>
      <vt:lpstr>Cambria</vt:lpstr>
      <vt:lpstr>Arial Narrow</vt:lpstr>
      <vt:lpstr>Тема Office</vt:lpstr>
      <vt:lpstr>Тема Office</vt:lpstr>
      <vt:lpstr>Диаграмма</vt:lpstr>
      <vt:lpstr>Слайд 1</vt:lpstr>
      <vt:lpstr>Часткова компенсація вартості сільськогосподарської техніки та обладнання</vt:lpstr>
      <vt:lpstr>БЮДЖЕТНА ПРОГРАМА 2801580</vt:lpstr>
      <vt:lpstr>Часткова компенсація вартості сільськогосподарської техніки та обладнання</vt:lpstr>
      <vt:lpstr>Слайд 5</vt:lpstr>
      <vt:lpstr>Часткова компенсація вартості сільськогосподарської техніки та обладнання</vt:lpstr>
      <vt:lpstr>Реалізація програми «Часткова компенсація вартості техніки та обладнання»  у 2017 році та перспективи на 2018 рік</vt:lpstr>
      <vt:lpstr>СТАН ІНЖЕНЕРО-ТЕХНІЧНОГО ЗАБЕЗПЕЧЕННЯ АПК</vt:lpstr>
      <vt:lpstr>Часткова компенсація вартості сільськогосподарської техніки та обладнання</vt:lpstr>
      <vt:lpstr>Часткова компенсація вартості сільськогосподарської техніки та обладнання</vt:lpstr>
      <vt:lpstr>Часткова компенсація вартості сільськогосподарської техніки та обладнання</vt:lpstr>
      <vt:lpstr>Часткова компенсація вартості сільськогосподарської техніки та обладнання</vt:lpstr>
      <vt:lpstr>Потенціал підприємств вітчизняного сільськогосподарського машинобудування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591</cp:revision>
  <dcterms:created xsi:type="dcterms:W3CDTF">2014-10-01T15:31:48Z</dcterms:created>
  <dcterms:modified xsi:type="dcterms:W3CDTF">2018-04-10T09:35:42Z</dcterms:modified>
</cp:coreProperties>
</file>