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7"/>
  </p:notesMasterIdLst>
  <p:handoutMasterIdLst>
    <p:handoutMasterId r:id="rId18"/>
  </p:handoutMasterIdLst>
  <p:sldIdLst>
    <p:sldId id="489" r:id="rId2"/>
    <p:sldId id="485" r:id="rId3"/>
    <p:sldId id="488" r:id="rId4"/>
    <p:sldId id="496" r:id="rId5"/>
    <p:sldId id="495" r:id="rId6"/>
    <p:sldId id="477" r:id="rId7"/>
    <p:sldId id="498" r:id="rId8"/>
    <p:sldId id="499" r:id="rId9"/>
    <p:sldId id="497" r:id="rId10"/>
    <p:sldId id="500" r:id="rId11"/>
    <p:sldId id="501" r:id="rId12"/>
    <p:sldId id="502" r:id="rId13"/>
    <p:sldId id="482" r:id="rId14"/>
    <p:sldId id="503" r:id="rId15"/>
    <p:sldId id="490" r:id="rId16"/>
  </p:sldIdLst>
  <p:sldSz cx="9144000" cy="6858000" type="screen4x3"/>
  <p:notesSz cx="6794500" cy="9906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3366"/>
    <a:srgbClr val="E9EDF4"/>
    <a:srgbClr val="D0D8E8"/>
    <a:srgbClr val="218559"/>
    <a:srgbClr val="6699CC"/>
    <a:srgbClr val="FFFF99"/>
    <a:srgbClr val="99FF99"/>
    <a:srgbClr val="00364E"/>
    <a:srgbClr val="4D4D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3" autoAdjust="0"/>
    <p:restoredTop sz="98077" autoAdjust="0"/>
  </p:normalViewPr>
  <p:slideViewPr>
    <p:cSldViewPr>
      <p:cViewPr varScale="1">
        <p:scale>
          <a:sx n="76" d="100"/>
          <a:sy n="76" d="100"/>
        </p:scale>
        <p:origin x="-1128" y="-90"/>
      </p:cViewPr>
      <p:guideLst>
        <p:guide orient="horz" pos="347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70" y="-90"/>
      </p:cViewPr>
      <p:guideLst>
        <p:guide orient="horz" pos="3120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112.9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300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945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1000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4000</c:v>
                </c:pt>
              </c:numCache>
            </c:numRef>
          </c:val>
        </c:ser>
        <c:overlap val="100"/>
        <c:axId val="51274880"/>
        <c:axId val="51276416"/>
      </c:barChart>
      <c:catAx>
        <c:axId val="51274880"/>
        <c:scaling>
          <c:orientation val="minMax"/>
        </c:scaling>
        <c:delete val="1"/>
        <c:axPos val="b"/>
        <c:tickLblPos val="none"/>
        <c:crossAx val="51276416"/>
        <c:crosses val="autoZero"/>
        <c:auto val="1"/>
        <c:lblAlgn val="ctr"/>
        <c:lblOffset val="100"/>
      </c:catAx>
      <c:valAx>
        <c:axId val="51276416"/>
        <c:scaling>
          <c:orientation val="minMax"/>
        </c:scaling>
        <c:delete val="1"/>
        <c:axPos val="l"/>
        <c:numFmt formatCode="0%" sourceLinked="1"/>
        <c:tickLblPos val="none"/>
        <c:crossAx val="51274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B47D3-3FAD-422C-9DCE-B2A6F7DCD866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CD6F8-E910-4D7C-9E29-BCEA60F5184D}">
      <dgm:prSet phldrT="[Текст]" custT="1"/>
      <dgm:spPr/>
      <dgm:t>
        <a:bodyPr/>
        <a:lstStyle/>
        <a:p>
          <a:r>
            <a:rPr lang="uk-UA" sz="2600" b="1" u="none" dirty="0" smtClean="0">
              <a:solidFill>
                <a:srgbClr val="218559"/>
              </a:solidFill>
            </a:rPr>
            <a:t>4000</a:t>
          </a:r>
          <a:endParaRPr lang="ru-RU" sz="2600" b="1" u="none" dirty="0">
            <a:solidFill>
              <a:srgbClr val="218559"/>
            </a:solidFill>
          </a:endParaRPr>
        </a:p>
      </dgm:t>
    </dgm:pt>
    <dgm:pt modelId="{78CEA505-3F99-40A1-A250-40F05CEAF9AC}" type="parTrans" cxnId="{BB97E3CB-A8B0-475B-B1FC-FABDDE4542F7}">
      <dgm:prSet/>
      <dgm:spPr/>
      <dgm:t>
        <a:bodyPr/>
        <a:lstStyle/>
        <a:p>
          <a:endParaRPr lang="ru-RU"/>
        </a:p>
      </dgm:t>
    </dgm:pt>
    <dgm:pt modelId="{E2BF403C-8C50-45DF-9F2D-4EF50F0EA12B}" type="sibTrans" cxnId="{BB97E3CB-A8B0-475B-B1FC-FABDDE4542F7}">
      <dgm:prSet/>
      <dgm:spPr/>
      <dgm:t>
        <a:bodyPr/>
        <a:lstStyle/>
        <a:p>
          <a:endParaRPr lang="ru-RU"/>
        </a:p>
      </dgm:t>
    </dgm:pt>
    <dgm:pt modelId="{33EF1024-31C5-4A79-8293-4B00DA0AFB2F}">
      <dgm:prSet phldrT="[Текст]" custT="1"/>
      <dgm:spPr/>
      <dgm:t>
        <a:bodyPr/>
        <a:lstStyle/>
        <a:p>
          <a:r>
            <a:rPr lang="uk-UA" sz="2600" b="1" dirty="0" smtClean="0">
              <a:solidFill>
                <a:srgbClr val="218559"/>
              </a:solidFill>
            </a:rPr>
            <a:t>1000</a:t>
          </a:r>
          <a:endParaRPr lang="ru-RU" sz="2600" b="1" dirty="0">
            <a:solidFill>
              <a:srgbClr val="218559"/>
            </a:solidFill>
          </a:endParaRPr>
        </a:p>
      </dgm:t>
    </dgm:pt>
    <dgm:pt modelId="{ECEB4112-E3FA-43EE-AC64-D2A5C0EA772C}" type="parTrans" cxnId="{FA86038F-45A0-49FE-9583-D10FB7308BF4}">
      <dgm:prSet/>
      <dgm:spPr/>
      <dgm:t>
        <a:bodyPr/>
        <a:lstStyle/>
        <a:p>
          <a:endParaRPr lang="ru-RU"/>
        </a:p>
      </dgm:t>
    </dgm:pt>
    <dgm:pt modelId="{909C65F9-8A36-4951-B69F-A801CA629126}" type="sibTrans" cxnId="{FA86038F-45A0-49FE-9583-D10FB7308BF4}">
      <dgm:prSet/>
      <dgm:spPr/>
      <dgm:t>
        <a:bodyPr/>
        <a:lstStyle/>
        <a:p>
          <a:endParaRPr lang="ru-RU"/>
        </a:p>
      </dgm:t>
    </dgm:pt>
    <dgm:pt modelId="{A466B6FD-1F94-4761-9120-DAC0BAEC22F1}">
      <dgm:prSet phldrT="[Текст]" custT="1"/>
      <dgm:spPr/>
      <dgm:t>
        <a:bodyPr/>
        <a:lstStyle/>
        <a:p>
          <a:r>
            <a:rPr lang="uk-UA" sz="2600" b="1" dirty="0" smtClean="0">
              <a:solidFill>
                <a:srgbClr val="218559"/>
              </a:solidFill>
            </a:rPr>
            <a:t>945</a:t>
          </a:r>
          <a:endParaRPr lang="ru-RU" sz="2600" b="1" dirty="0">
            <a:solidFill>
              <a:srgbClr val="218559"/>
            </a:solidFill>
          </a:endParaRPr>
        </a:p>
      </dgm:t>
    </dgm:pt>
    <dgm:pt modelId="{8C5FBF18-B1D0-476D-BEFA-3FDB042908CF}" type="parTrans" cxnId="{2AF593FA-E018-499F-B5D6-98BCC5307157}">
      <dgm:prSet/>
      <dgm:spPr/>
      <dgm:t>
        <a:bodyPr/>
        <a:lstStyle/>
        <a:p>
          <a:endParaRPr lang="ru-RU"/>
        </a:p>
      </dgm:t>
    </dgm:pt>
    <dgm:pt modelId="{52A76679-A82C-47E5-A690-FBB935E698F5}" type="sibTrans" cxnId="{2AF593FA-E018-499F-B5D6-98BCC5307157}">
      <dgm:prSet/>
      <dgm:spPr/>
      <dgm:t>
        <a:bodyPr/>
        <a:lstStyle/>
        <a:p>
          <a:endParaRPr lang="ru-RU"/>
        </a:p>
      </dgm:t>
    </dgm:pt>
    <dgm:pt modelId="{19B7A6A5-9D9E-4551-BC8D-DB39FB01D593}">
      <dgm:prSet phldrT="[Текст]" custT="1"/>
      <dgm:spPr/>
      <dgm:t>
        <a:bodyPr/>
        <a:lstStyle/>
        <a:p>
          <a:r>
            <a:rPr lang="en-US" sz="2600" b="1" dirty="0" smtClean="0">
              <a:solidFill>
                <a:srgbClr val="218559"/>
              </a:solidFill>
            </a:rPr>
            <a:t>300</a:t>
          </a:r>
          <a:endParaRPr lang="ru-RU" sz="2600" b="1" dirty="0">
            <a:solidFill>
              <a:srgbClr val="218559"/>
            </a:solidFill>
          </a:endParaRPr>
        </a:p>
      </dgm:t>
    </dgm:pt>
    <dgm:pt modelId="{00F1D9AC-C55E-4779-AD1D-99DA2FB02F49}" type="parTrans" cxnId="{44A674E6-29C9-4CC3-8287-28F64DC74814}">
      <dgm:prSet/>
      <dgm:spPr/>
      <dgm:t>
        <a:bodyPr/>
        <a:lstStyle/>
        <a:p>
          <a:endParaRPr lang="ru-RU"/>
        </a:p>
      </dgm:t>
    </dgm:pt>
    <dgm:pt modelId="{D2E64AD0-44EB-4870-B8D6-BD653BC19ADE}" type="sibTrans" cxnId="{44A674E6-29C9-4CC3-8287-28F64DC74814}">
      <dgm:prSet/>
      <dgm:spPr/>
      <dgm:t>
        <a:bodyPr/>
        <a:lstStyle/>
        <a:p>
          <a:endParaRPr lang="ru-RU"/>
        </a:p>
      </dgm:t>
    </dgm:pt>
    <dgm:pt modelId="{141B1981-1D72-4381-92C1-BEF5CDA86994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218559"/>
              </a:solidFill>
            </a:rPr>
            <a:t>66</a:t>
          </a:r>
          <a:endParaRPr lang="ru-RU" sz="2400" b="1" dirty="0">
            <a:solidFill>
              <a:srgbClr val="218559"/>
            </a:solidFill>
          </a:endParaRPr>
        </a:p>
      </dgm:t>
    </dgm:pt>
    <dgm:pt modelId="{3B392C64-5B7C-4AA3-960C-7C2BD7F7DB76}" type="parTrans" cxnId="{6BAF26C9-4535-4068-968E-B13DCA278030}">
      <dgm:prSet/>
      <dgm:spPr/>
      <dgm:t>
        <a:bodyPr/>
        <a:lstStyle/>
        <a:p>
          <a:endParaRPr lang="uk-UA"/>
        </a:p>
      </dgm:t>
    </dgm:pt>
    <dgm:pt modelId="{9BB3A232-03D8-4685-8C79-6153F2C2FB8B}" type="sibTrans" cxnId="{6BAF26C9-4535-4068-968E-B13DCA278030}">
      <dgm:prSet/>
      <dgm:spPr/>
      <dgm:t>
        <a:bodyPr/>
        <a:lstStyle/>
        <a:p>
          <a:endParaRPr lang="uk-UA"/>
        </a:p>
      </dgm:t>
    </dgm:pt>
    <dgm:pt modelId="{A442B4F3-6D78-4C0F-84C9-766ACC82A67A}" type="pres">
      <dgm:prSet presAssocID="{541B47D3-3FAD-422C-9DCE-B2A6F7DCD86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1E84F82-34BA-4757-9A79-DE7CB2661679}" type="pres">
      <dgm:prSet presAssocID="{C94CD6F8-E910-4D7C-9E29-BCEA60F5184D}" presName="Accent1" presStyleCnt="0"/>
      <dgm:spPr/>
    </dgm:pt>
    <dgm:pt modelId="{116A2F7F-2E09-4C41-9A62-925F9B7D7D40}" type="pres">
      <dgm:prSet presAssocID="{C94CD6F8-E910-4D7C-9E29-BCEA60F5184D}" presName="Accent" presStyleLbl="node1" presStyleIdx="0" presStyleCnt="5"/>
      <dgm:spPr/>
    </dgm:pt>
    <dgm:pt modelId="{48D8140B-F770-4783-9435-D81D6F8E02DE}" type="pres">
      <dgm:prSet presAssocID="{C94CD6F8-E910-4D7C-9E29-BCEA60F5184D}" presName="Parent1" presStyleLbl="revTx" presStyleIdx="0" presStyleCnt="5" custScaleX="1552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D37DC-6060-4BB6-80A1-38B0208465CC}" type="pres">
      <dgm:prSet presAssocID="{33EF1024-31C5-4A79-8293-4B00DA0AFB2F}" presName="Accent2" presStyleCnt="0"/>
      <dgm:spPr/>
    </dgm:pt>
    <dgm:pt modelId="{4D6456EE-BE69-46EC-8B4F-AF52F1CBB082}" type="pres">
      <dgm:prSet presAssocID="{33EF1024-31C5-4A79-8293-4B00DA0AFB2F}" presName="Accent" presStyleLbl="node1" presStyleIdx="1" presStyleCnt="5"/>
      <dgm:spPr/>
    </dgm:pt>
    <dgm:pt modelId="{FAF1F72F-8EF9-4FF7-B8E2-220AA2453708}" type="pres">
      <dgm:prSet presAssocID="{33EF1024-31C5-4A79-8293-4B00DA0AFB2F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DE642-472E-414A-AF97-09ADDC9C9C13}" type="pres">
      <dgm:prSet presAssocID="{A466B6FD-1F94-4761-9120-DAC0BAEC22F1}" presName="Accent3" presStyleCnt="0"/>
      <dgm:spPr/>
    </dgm:pt>
    <dgm:pt modelId="{CEB05DD5-88FF-4EB7-98AB-7634F360CCE0}" type="pres">
      <dgm:prSet presAssocID="{A466B6FD-1F94-4761-9120-DAC0BAEC22F1}" presName="Accent" presStyleLbl="node1" presStyleIdx="2" presStyleCnt="5"/>
      <dgm:spPr/>
    </dgm:pt>
    <dgm:pt modelId="{476F274C-5929-4E57-B2D6-F62F3C313AF7}" type="pres">
      <dgm:prSet presAssocID="{A466B6FD-1F94-4761-9120-DAC0BAEC22F1}" presName="Parent3" presStyleLbl="revTx" presStyleIdx="2" presStyleCnt="5" custLinFactNeighborX="-3252" custLinFactNeighborY="101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B6B15-F764-40A2-A41F-34A785C43613}" type="pres">
      <dgm:prSet presAssocID="{19B7A6A5-9D9E-4551-BC8D-DB39FB01D593}" presName="Accent4" presStyleCnt="0"/>
      <dgm:spPr/>
    </dgm:pt>
    <dgm:pt modelId="{22134CC3-DE1C-498B-8EDE-C5FF91A788CA}" type="pres">
      <dgm:prSet presAssocID="{19B7A6A5-9D9E-4551-BC8D-DB39FB01D593}" presName="Accent" presStyleLbl="node1" presStyleIdx="3" presStyleCnt="5"/>
      <dgm:spPr/>
    </dgm:pt>
    <dgm:pt modelId="{5B14B23C-27AA-478F-A41A-5C494465114E}" type="pres">
      <dgm:prSet presAssocID="{19B7A6A5-9D9E-4551-BC8D-DB39FB01D593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AE67E-1CBB-4617-A434-AB51615303EC}" type="pres">
      <dgm:prSet presAssocID="{141B1981-1D72-4381-92C1-BEF5CDA86994}" presName="Accent5" presStyleCnt="0"/>
      <dgm:spPr/>
    </dgm:pt>
    <dgm:pt modelId="{77E268B8-5CF6-4406-89A4-9370B68BB575}" type="pres">
      <dgm:prSet presAssocID="{141B1981-1D72-4381-92C1-BEF5CDA86994}" presName="Accent" presStyleLbl="node1" presStyleIdx="4" presStyleCnt="5"/>
      <dgm:spPr/>
    </dgm:pt>
    <dgm:pt modelId="{1BB6420E-B1EE-4B10-BC19-CD963A29F0CD}" type="pres">
      <dgm:prSet presAssocID="{141B1981-1D72-4381-92C1-BEF5CDA86994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B97E3CB-A8B0-475B-B1FC-FABDDE4542F7}" srcId="{541B47D3-3FAD-422C-9DCE-B2A6F7DCD866}" destId="{C94CD6F8-E910-4D7C-9E29-BCEA60F5184D}" srcOrd="0" destOrd="0" parTransId="{78CEA505-3F99-40A1-A250-40F05CEAF9AC}" sibTransId="{E2BF403C-8C50-45DF-9F2D-4EF50F0EA12B}"/>
    <dgm:cxn modelId="{2AF593FA-E018-499F-B5D6-98BCC5307157}" srcId="{541B47D3-3FAD-422C-9DCE-B2A6F7DCD866}" destId="{A466B6FD-1F94-4761-9120-DAC0BAEC22F1}" srcOrd="2" destOrd="0" parTransId="{8C5FBF18-B1D0-476D-BEFA-3FDB042908CF}" sibTransId="{52A76679-A82C-47E5-A690-FBB935E698F5}"/>
    <dgm:cxn modelId="{23FAF3F7-1609-457A-82AA-C429164D7D8C}" type="presOf" srcId="{19B7A6A5-9D9E-4551-BC8D-DB39FB01D593}" destId="{5B14B23C-27AA-478F-A41A-5C494465114E}" srcOrd="0" destOrd="0" presId="urn:microsoft.com/office/officeart/2009/layout/CircleArrowProcess"/>
    <dgm:cxn modelId="{FA86038F-45A0-49FE-9583-D10FB7308BF4}" srcId="{541B47D3-3FAD-422C-9DCE-B2A6F7DCD866}" destId="{33EF1024-31C5-4A79-8293-4B00DA0AFB2F}" srcOrd="1" destOrd="0" parTransId="{ECEB4112-E3FA-43EE-AC64-D2A5C0EA772C}" sibTransId="{909C65F9-8A36-4951-B69F-A801CA629126}"/>
    <dgm:cxn modelId="{1D81C1CB-67C6-4624-87FA-317B17547C7F}" type="presOf" srcId="{141B1981-1D72-4381-92C1-BEF5CDA86994}" destId="{1BB6420E-B1EE-4B10-BC19-CD963A29F0CD}" srcOrd="0" destOrd="0" presId="urn:microsoft.com/office/officeart/2009/layout/CircleArrowProcess"/>
    <dgm:cxn modelId="{677C6ABF-4A8C-483E-BE3F-9ED15CA4322C}" type="presOf" srcId="{A466B6FD-1F94-4761-9120-DAC0BAEC22F1}" destId="{476F274C-5929-4E57-B2D6-F62F3C313AF7}" srcOrd="0" destOrd="0" presId="urn:microsoft.com/office/officeart/2009/layout/CircleArrowProcess"/>
    <dgm:cxn modelId="{CDC8C45F-26FC-403D-ADF9-D71B47401F33}" type="presOf" srcId="{541B47D3-3FAD-422C-9DCE-B2A6F7DCD866}" destId="{A442B4F3-6D78-4C0F-84C9-766ACC82A67A}" srcOrd="0" destOrd="0" presId="urn:microsoft.com/office/officeart/2009/layout/CircleArrowProcess"/>
    <dgm:cxn modelId="{57AD2883-5C4F-4122-9A02-24BFBFC8FC5C}" type="presOf" srcId="{C94CD6F8-E910-4D7C-9E29-BCEA60F5184D}" destId="{48D8140B-F770-4783-9435-D81D6F8E02DE}" srcOrd="0" destOrd="0" presId="urn:microsoft.com/office/officeart/2009/layout/CircleArrowProcess"/>
    <dgm:cxn modelId="{6BAF26C9-4535-4068-968E-B13DCA278030}" srcId="{541B47D3-3FAD-422C-9DCE-B2A6F7DCD866}" destId="{141B1981-1D72-4381-92C1-BEF5CDA86994}" srcOrd="4" destOrd="0" parTransId="{3B392C64-5B7C-4AA3-960C-7C2BD7F7DB76}" sibTransId="{9BB3A232-03D8-4685-8C79-6153F2C2FB8B}"/>
    <dgm:cxn modelId="{28521010-B4D9-4D5B-956A-8A281647C29F}" type="presOf" srcId="{33EF1024-31C5-4A79-8293-4B00DA0AFB2F}" destId="{FAF1F72F-8EF9-4FF7-B8E2-220AA2453708}" srcOrd="0" destOrd="0" presId="urn:microsoft.com/office/officeart/2009/layout/CircleArrowProcess"/>
    <dgm:cxn modelId="{44A674E6-29C9-4CC3-8287-28F64DC74814}" srcId="{541B47D3-3FAD-422C-9DCE-B2A6F7DCD866}" destId="{19B7A6A5-9D9E-4551-BC8D-DB39FB01D593}" srcOrd="3" destOrd="0" parTransId="{00F1D9AC-C55E-4779-AD1D-99DA2FB02F49}" sibTransId="{D2E64AD0-44EB-4870-B8D6-BD653BC19ADE}"/>
    <dgm:cxn modelId="{8EEA382B-5BD2-46B2-AE1B-C9C89E408206}" type="presParOf" srcId="{A442B4F3-6D78-4C0F-84C9-766ACC82A67A}" destId="{11E84F82-34BA-4757-9A79-DE7CB2661679}" srcOrd="0" destOrd="0" presId="urn:microsoft.com/office/officeart/2009/layout/CircleArrowProcess"/>
    <dgm:cxn modelId="{5B79888A-5E55-450A-B03B-F0C5CEA70BF7}" type="presParOf" srcId="{11E84F82-34BA-4757-9A79-DE7CB2661679}" destId="{116A2F7F-2E09-4C41-9A62-925F9B7D7D40}" srcOrd="0" destOrd="0" presId="urn:microsoft.com/office/officeart/2009/layout/CircleArrowProcess"/>
    <dgm:cxn modelId="{FB93D8D3-34CF-4C63-AE49-D8C179D59DC2}" type="presParOf" srcId="{A442B4F3-6D78-4C0F-84C9-766ACC82A67A}" destId="{48D8140B-F770-4783-9435-D81D6F8E02DE}" srcOrd="1" destOrd="0" presId="urn:microsoft.com/office/officeart/2009/layout/CircleArrowProcess"/>
    <dgm:cxn modelId="{384CEDB0-0519-44DC-A3C7-6A6AFF8CA221}" type="presParOf" srcId="{A442B4F3-6D78-4C0F-84C9-766ACC82A67A}" destId="{564D37DC-6060-4BB6-80A1-38B0208465CC}" srcOrd="2" destOrd="0" presId="urn:microsoft.com/office/officeart/2009/layout/CircleArrowProcess"/>
    <dgm:cxn modelId="{666E7BB4-6B99-4376-B216-0E48DA21566F}" type="presParOf" srcId="{564D37DC-6060-4BB6-80A1-38B0208465CC}" destId="{4D6456EE-BE69-46EC-8B4F-AF52F1CBB082}" srcOrd="0" destOrd="0" presId="urn:microsoft.com/office/officeart/2009/layout/CircleArrowProcess"/>
    <dgm:cxn modelId="{1575597B-98C0-44B5-B3BA-5F2E1E3B2EE5}" type="presParOf" srcId="{A442B4F3-6D78-4C0F-84C9-766ACC82A67A}" destId="{FAF1F72F-8EF9-4FF7-B8E2-220AA2453708}" srcOrd="3" destOrd="0" presId="urn:microsoft.com/office/officeart/2009/layout/CircleArrowProcess"/>
    <dgm:cxn modelId="{9AFC6816-7D44-4AFD-9B11-295EBA3731CA}" type="presParOf" srcId="{A442B4F3-6D78-4C0F-84C9-766ACC82A67A}" destId="{67DDE642-472E-414A-AF97-09ADDC9C9C13}" srcOrd="4" destOrd="0" presId="urn:microsoft.com/office/officeart/2009/layout/CircleArrowProcess"/>
    <dgm:cxn modelId="{8E02642B-6BDD-4325-B827-2D8796221FD2}" type="presParOf" srcId="{67DDE642-472E-414A-AF97-09ADDC9C9C13}" destId="{CEB05DD5-88FF-4EB7-98AB-7634F360CCE0}" srcOrd="0" destOrd="0" presId="urn:microsoft.com/office/officeart/2009/layout/CircleArrowProcess"/>
    <dgm:cxn modelId="{A27CD7AE-0DFD-4380-8FC3-62B4CB2646D6}" type="presParOf" srcId="{A442B4F3-6D78-4C0F-84C9-766ACC82A67A}" destId="{476F274C-5929-4E57-B2D6-F62F3C313AF7}" srcOrd="5" destOrd="0" presId="urn:microsoft.com/office/officeart/2009/layout/CircleArrowProcess"/>
    <dgm:cxn modelId="{5861CD4A-6095-4782-8E8F-D0F61E3CE82B}" type="presParOf" srcId="{A442B4F3-6D78-4C0F-84C9-766ACC82A67A}" destId="{CBDB6B15-F764-40A2-A41F-34A785C43613}" srcOrd="6" destOrd="0" presId="urn:microsoft.com/office/officeart/2009/layout/CircleArrowProcess"/>
    <dgm:cxn modelId="{4630BAFB-A1DA-49A2-887C-D397ECB57008}" type="presParOf" srcId="{CBDB6B15-F764-40A2-A41F-34A785C43613}" destId="{22134CC3-DE1C-498B-8EDE-C5FF91A788CA}" srcOrd="0" destOrd="0" presId="urn:microsoft.com/office/officeart/2009/layout/CircleArrowProcess"/>
    <dgm:cxn modelId="{8B84E8D3-3455-4CEB-B681-3C1237521977}" type="presParOf" srcId="{A442B4F3-6D78-4C0F-84C9-766ACC82A67A}" destId="{5B14B23C-27AA-478F-A41A-5C494465114E}" srcOrd="7" destOrd="0" presId="urn:microsoft.com/office/officeart/2009/layout/CircleArrowProcess"/>
    <dgm:cxn modelId="{1E6FD720-FFD3-40C5-8D03-7A12C26AE483}" type="presParOf" srcId="{A442B4F3-6D78-4C0F-84C9-766ACC82A67A}" destId="{CBBAE67E-1CBB-4617-A434-AB51615303EC}" srcOrd="8" destOrd="0" presId="urn:microsoft.com/office/officeart/2009/layout/CircleArrowProcess"/>
    <dgm:cxn modelId="{26FCD7F5-C65F-499B-907C-C93548F12FFB}" type="presParOf" srcId="{CBBAE67E-1CBB-4617-A434-AB51615303EC}" destId="{77E268B8-5CF6-4406-89A4-9370B68BB575}" srcOrd="0" destOrd="0" presId="urn:microsoft.com/office/officeart/2009/layout/CircleArrowProcess"/>
    <dgm:cxn modelId="{85531DB3-FE6B-4103-8F25-33C985757FD1}" type="presParOf" srcId="{A442B4F3-6D78-4C0F-84C9-766ACC82A67A}" destId="{1BB6420E-B1EE-4B10-BC19-CD963A29F0CD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6A2F7F-2E09-4C41-9A62-925F9B7D7D40}">
      <dsp:nvSpPr>
        <dsp:cNvPr id="0" name=""/>
        <dsp:cNvSpPr/>
      </dsp:nvSpPr>
      <dsp:spPr>
        <a:xfrm>
          <a:off x="989277" y="0"/>
          <a:ext cx="1345005" cy="134507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8140B-F770-4783-9435-D81D6F8E02DE}">
      <dsp:nvSpPr>
        <dsp:cNvPr id="0" name=""/>
        <dsp:cNvSpPr/>
      </dsp:nvSpPr>
      <dsp:spPr>
        <a:xfrm>
          <a:off x="1078878" y="487143"/>
          <a:ext cx="1165297" cy="37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u="none" kern="1200" dirty="0" smtClean="0">
              <a:solidFill>
                <a:srgbClr val="218559"/>
              </a:solidFill>
            </a:rPr>
            <a:t>4000</a:t>
          </a:r>
          <a:endParaRPr lang="ru-RU" sz="2600" b="1" u="none" kern="1200" dirty="0">
            <a:solidFill>
              <a:srgbClr val="218559"/>
            </a:solidFill>
          </a:endParaRPr>
        </a:p>
      </dsp:txBody>
      <dsp:txXfrm>
        <a:off x="1078878" y="487143"/>
        <a:ext cx="1165297" cy="375126"/>
      </dsp:txXfrm>
    </dsp:sp>
    <dsp:sp modelId="{4D6456EE-BE69-46EC-8B4F-AF52F1CBB082}">
      <dsp:nvSpPr>
        <dsp:cNvPr id="0" name=""/>
        <dsp:cNvSpPr/>
      </dsp:nvSpPr>
      <dsp:spPr>
        <a:xfrm>
          <a:off x="615622" y="772830"/>
          <a:ext cx="1345005" cy="134507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1F72F-8EF9-4FF7-B8E2-220AA2453708}">
      <dsp:nvSpPr>
        <dsp:cNvPr id="0" name=""/>
        <dsp:cNvSpPr/>
      </dsp:nvSpPr>
      <dsp:spPr>
        <a:xfrm>
          <a:off x="911064" y="1261711"/>
          <a:ext cx="750589" cy="37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solidFill>
                <a:srgbClr val="218559"/>
              </a:solidFill>
            </a:rPr>
            <a:t>1000</a:t>
          </a:r>
          <a:endParaRPr lang="ru-RU" sz="2600" b="1" kern="1200" dirty="0">
            <a:solidFill>
              <a:srgbClr val="218559"/>
            </a:solidFill>
          </a:endParaRPr>
        </a:p>
      </dsp:txBody>
      <dsp:txXfrm>
        <a:off x="911064" y="1261711"/>
        <a:ext cx="750589" cy="375126"/>
      </dsp:txXfrm>
    </dsp:sp>
    <dsp:sp modelId="{CEB05DD5-88FF-4EB7-98AB-7634F360CCE0}">
      <dsp:nvSpPr>
        <dsp:cNvPr id="0" name=""/>
        <dsp:cNvSpPr/>
      </dsp:nvSpPr>
      <dsp:spPr>
        <a:xfrm>
          <a:off x="989277" y="1549134"/>
          <a:ext cx="1345005" cy="134507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F274C-5929-4E57-B2D6-F62F3C313AF7}">
      <dsp:nvSpPr>
        <dsp:cNvPr id="0" name=""/>
        <dsp:cNvSpPr/>
      </dsp:nvSpPr>
      <dsp:spPr>
        <a:xfrm>
          <a:off x="1261823" y="2073841"/>
          <a:ext cx="750589" cy="37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solidFill>
                <a:srgbClr val="218559"/>
              </a:solidFill>
            </a:rPr>
            <a:t>945</a:t>
          </a:r>
          <a:endParaRPr lang="ru-RU" sz="2600" b="1" kern="1200" dirty="0">
            <a:solidFill>
              <a:srgbClr val="218559"/>
            </a:solidFill>
          </a:endParaRPr>
        </a:p>
      </dsp:txBody>
      <dsp:txXfrm>
        <a:off x="1261823" y="2073841"/>
        <a:ext cx="750589" cy="375126"/>
      </dsp:txXfrm>
    </dsp:sp>
    <dsp:sp modelId="{22134CC3-DE1C-498B-8EDE-C5FF91A788CA}">
      <dsp:nvSpPr>
        <dsp:cNvPr id="0" name=""/>
        <dsp:cNvSpPr/>
      </dsp:nvSpPr>
      <dsp:spPr>
        <a:xfrm>
          <a:off x="615622" y="2323268"/>
          <a:ext cx="1345005" cy="134507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4B23C-27AA-478F-A41A-5C494465114E}">
      <dsp:nvSpPr>
        <dsp:cNvPr id="0" name=""/>
        <dsp:cNvSpPr/>
      </dsp:nvSpPr>
      <dsp:spPr>
        <a:xfrm>
          <a:off x="911064" y="2810412"/>
          <a:ext cx="750589" cy="37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218559"/>
              </a:solidFill>
            </a:rPr>
            <a:t>300</a:t>
          </a:r>
          <a:endParaRPr lang="ru-RU" sz="2600" b="1" kern="1200" dirty="0">
            <a:solidFill>
              <a:srgbClr val="218559"/>
            </a:solidFill>
          </a:endParaRPr>
        </a:p>
      </dsp:txBody>
      <dsp:txXfrm>
        <a:off x="911064" y="2810412"/>
        <a:ext cx="750589" cy="375126"/>
      </dsp:txXfrm>
    </dsp:sp>
    <dsp:sp modelId="{77E268B8-5CF6-4406-89A4-9370B68BB575}">
      <dsp:nvSpPr>
        <dsp:cNvPr id="0" name=""/>
        <dsp:cNvSpPr/>
      </dsp:nvSpPr>
      <dsp:spPr>
        <a:xfrm>
          <a:off x="1084898" y="3185539"/>
          <a:ext cx="1155528" cy="115620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6420E-B1EE-4B10-BC19-CD963A29F0CD}">
      <dsp:nvSpPr>
        <dsp:cNvPr id="0" name=""/>
        <dsp:cNvSpPr/>
      </dsp:nvSpPr>
      <dsp:spPr>
        <a:xfrm>
          <a:off x="1286232" y="3584979"/>
          <a:ext cx="750589" cy="37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218559"/>
              </a:solidFill>
            </a:rPr>
            <a:t>66</a:t>
          </a:r>
          <a:endParaRPr lang="ru-RU" sz="2400" b="1" kern="1200" dirty="0">
            <a:solidFill>
              <a:srgbClr val="218559"/>
            </a:solidFill>
          </a:endParaRPr>
        </a:p>
      </dsp:txBody>
      <dsp:txXfrm>
        <a:off x="1286232" y="3584979"/>
        <a:ext cx="750589" cy="375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4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930" y="0"/>
            <a:ext cx="2944974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4BFF-281B-4397-9B3D-C816E8A62BA6}" type="datetimeFigureOut">
              <a:rPr lang="uk-UA" smtClean="0"/>
              <a:pPr/>
              <a:t>10.04.2018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356"/>
            <a:ext cx="2944974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930" y="9409356"/>
            <a:ext cx="2944974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4782B-8B71-40C2-93AE-1172953DD8E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8133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A8ED3-4C2E-4D0A-AC9F-CCCED077FA84}" type="datetimeFigureOut">
              <a:rPr lang="uk-UA" smtClean="0"/>
              <a:pPr/>
              <a:t>10.04.2018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05351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C5EFC-E318-4BCE-98DF-E5B8ED24FAB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19525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C5EFC-E318-4BCE-98DF-E5B8ED24FAB1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93548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C5EFC-E318-4BCE-98DF-E5B8ED24FAB1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7911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062C7-87E5-4088-A252-DCBBB9C2E0BB}" type="slidenum">
              <a:rPr lang="uk-UA" alt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 alt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C5EFC-E318-4BCE-98DF-E5B8ED24FAB1}" type="slidenum">
              <a:rPr lang="uk-UA" smtClean="0">
                <a:solidFill>
                  <a:prstClr val="black"/>
                </a:solidFill>
              </a:rPr>
              <a:pPr/>
              <a:t>6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819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EF3C-9CFC-4ADC-B511-481CF0AC6E18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00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4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741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986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0" y="103384"/>
            <a:ext cx="631674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47" y="6669"/>
            <a:ext cx="9144000" cy="104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39631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08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571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82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3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566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044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95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127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9.jpeg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9.jpeg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4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jpe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99985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ДЕРЖАВНА ПІДТРИМКА РОЗВИТКУ</a:t>
            </a:r>
          </a:p>
          <a:p>
            <a:pPr algn="ctr"/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АГРОПРОМИСЛОВОГО КОМПЛЕКСУ У 2018 РОЦІ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1043608" y="5589240"/>
            <a:ext cx="79208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КАРАСЕВИЧ СЕРГІЙ ПЕТРОВИЧ</a:t>
            </a:r>
          </a:p>
          <a:p>
            <a:pPr algn="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ЗАСТУПНИК ДИРЕКТОРА ДЕПАРТАМЕНТУ ФІНАНСОВО-КРЕДИТНОЇ ПОЛІТИКИ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9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251520" y="18864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ВІДШКОДУВАННЯ ЗАКУПІВЛІ</a:t>
            </a:r>
            <a:b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ПЛЕМІННИХ РЕСУРСІВ</a:t>
            </a:r>
            <a:endParaRPr lang="ru-RU" dirty="0"/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91680" y="1556792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835696" y="2204864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6876256" y="1628800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6948264" y="2204864"/>
            <a:ext cx="1080120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5940152" y="2636912"/>
            <a:ext cx="3024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заявку для участі у програмі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(протягом року до 5 листопада)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077072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23928" y="4365104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18"/>
          <p:cNvSpPr txBox="1"/>
          <p:nvPr/>
        </p:nvSpPr>
        <p:spPr>
          <a:xfrm>
            <a:off x="6300861" y="5661248"/>
            <a:ext cx="2339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Мінагрополітики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Рисунок 9" descr="2.bmp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19872" y="1340768"/>
            <a:ext cx="25812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3491880" y="3140968"/>
            <a:ext cx="24482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ПОСТАЧАЛЬНИК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259632" y="2492896"/>
            <a:ext cx="21602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Здійснити закупівлю племінних ресурсів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(з 1 жовтня 2017 року по 30 вересня 2018 року)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12"/>
          <p:cNvCxnSpPr>
            <a:cxnSpLocks noChangeShapeType="1"/>
          </p:cNvCxnSpPr>
          <p:nvPr/>
        </p:nvCxnSpPr>
        <p:spPr bwMode="auto">
          <a:xfrm>
            <a:off x="3923928" y="5013176"/>
            <a:ext cx="1368152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3" name="TextBox 27"/>
          <p:cNvSpPr txBox="1">
            <a:spLocks noChangeArrowheads="1"/>
          </p:cNvSpPr>
          <p:nvPr/>
        </p:nvSpPr>
        <p:spPr bwMode="auto">
          <a:xfrm flipH="1">
            <a:off x="3131840" y="5301208"/>
            <a:ext cx="2448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Виплата компенсації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25 серпня та 25 грудня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251520" y="18864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СПЕЦІАЛЬНА БЮДЖЕТНА ДОТАЦІЯ</a:t>
            </a:r>
            <a:b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 УТРИМАННЯ КОРІВ</a:t>
            </a:r>
            <a:endParaRPr lang="ru-RU" dirty="0"/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91680" y="1556792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835696" y="2204864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6876256" y="1628800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6948264" y="2204864"/>
            <a:ext cx="1080120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5940152" y="2636912"/>
            <a:ext cx="30243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заявку для участі у програмі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(двічі на рік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1 квітня та до 1 жовтня)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077072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23928" y="4365104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18"/>
          <p:cNvSpPr txBox="1"/>
          <p:nvPr/>
        </p:nvSpPr>
        <p:spPr>
          <a:xfrm>
            <a:off x="6300861" y="5661248"/>
            <a:ext cx="2339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Мінагрополітики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259632" y="2492896"/>
            <a:ext cx="21602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Мати на утриманні корів молочного, молочно-м’ясного та м’ясного напряму продуктивності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12"/>
          <p:cNvCxnSpPr>
            <a:cxnSpLocks noChangeShapeType="1"/>
          </p:cNvCxnSpPr>
          <p:nvPr/>
        </p:nvCxnSpPr>
        <p:spPr bwMode="auto">
          <a:xfrm>
            <a:off x="3923928" y="5013176"/>
            <a:ext cx="1368152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3" name="TextBox 27"/>
          <p:cNvSpPr txBox="1">
            <a:spLocks noChangeArrowheads="1"/>
          </p:cNvSpPr>
          <p:nvPr/>
        </p:nvSpPr>
        <p:spPr bwMode="auto">
          <a:xfrm flipH="1">
            <a:off x="3131840" y="5301208"/>
            <a:ext cx="2448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Виплата компенсації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5 травня та 5 листопада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5" descr="коров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912" y="1772816"/>
            <a:ext cx="19081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251520" y="18864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СПЕЦІАЛЬНА БЮДЖЕТНА ДОТАЦІЯ</a:t>
            </a:r>
            <a:b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 ВИРОЩУВАННЯ МОЛОДНЯКА ВРХ</a:t>
            </a:r>
            <a:endParaRPr lang="ru-RU" dirty="0"/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91680" y="1556792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835696" y="2204864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6876256" y="1628800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6948264" y="2204864"/>
            <a:ext cx="1080120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5868144" y="2636912"/>
            <a:ext cx="32758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заявку для участі у програмі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(тричі на рік до 1 травня, до 1 вересня та до 1 грудня)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005064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23928" y="4365104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18"/>
          <p:cNvSpPr txBox="1"/>
          <p:nvPr/>
        </p:nvSpPr>
        <p:spPr>
          <a:xfrm>
            <a:off x="6228184" y="6021288"/>
            <a:ext cx="2339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Селищна рада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259632" y="2492896"/>
            <a:ext cx="216024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Мати на утриманні велику рогату худобу, яка народилася у 2018 році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(худоба повинна бути ідентифікована)</a:t>
            </a:r>
          </a:p>
        </p:txBody>
      </p:sp>
      <p:cxnSp>
        <p:nvCxnSpPr>
          <p:cNvPr id="45" name="Прямая со стрелкой 12"/>
          <p:cNvCxnSpPr>
            <a:cxnSpLocks noChangeShapeType="1"/>
          </p:cNvCxnSpPr>
          <p:nvPr/>
        </p:nvCxnSpPr>
        <p:spPr bwMode="auto">
          <a:xfrm>
            <a:off x="3923928" y="5013176"/>
            <a:ext cx="1368152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3" name="TextBox 27"/>
          <p:cNvSpPr txBox="1">
            <a:spLocks noChangeArrowheads="1"/>
          </p:cNvSpPr>
          <p:nvPr/>
        </p:nvSpPr>
        <p:spPr bwMode="auto">
          <a:xfrm flipH="1">
            <a:off x="3131840" y="5301208"/>
            <a:ext cx="259228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Виплата дотації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(тричі на рік до 15 травня, 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15 вересня та до 15 грудня)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5" descr="коров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912" y="1772816"/>
            <a:ext cx="19081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508104" y="188640"/>
            <a:ext cx="4032448" cy="612000"/>
            <a:chOff x="5220072" y="116632"/>
            <a:chExt cx="4032448" cy="612000"/>
          </a:xfrm>
        </p:grpSpPr>
        <p:sp>
          <p:nvSpPr>
            <p:cNvPr id="5" name="TextBox 4"/>
            <p:cNvSpPr txBox="1"/>
            <p:nvPr/>
          </p:nvSpPr>
          <p:spPr>
            <a:xfrm>
              <a:off x="5669033" y="159309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  <a:b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</a:br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6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787108" y="44624"/>
            <a:ext cx="4793004" cy="982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900" b="1" dirty="0" smtClean="0">
                <a:solidFill>
                  <a:schemeClr val="bg1"/>
                </a:solidFill>
                <a:latin typeface="Arieal"/>
              </a:rPr>
              <a:t>ПІДТРИМКА ГАЛУЗІ САДІВНИЦТВА ТА ВИНОГРАДОРСТВА</a:t>
            </a:r>
            <a:endParaRPr lang="uk-UA" sz="1900" b="1" dirty="0">
              <a:solidFill>
                <a:schemeClr val="bg1"/>
              </a:solidFill>
              <a:latin typeface="Arieal"/>
            </a:endParaRPr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3" y="1592856"/>
            <a:ext cx="70875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104983" y="12361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Зростання обсягів виробництва товарної продукції</a:t>
            </a:r>
            <a:endParaRPr lang="uk-UA" sz="1600" dirty="0">
              <a:solidFill>
                <a:srgbClr val="00336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Залучення в галузь інвестиційного капіталу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Зростання кількості нових виробників та додаткових </a:t>
            </a:r>
            <a:r>
              <a:rPr lang="uk-UA" sz="1600" dirty="0">
                <a:solidFill>
                  <a:srgbClr val="003366"/>
                </a:solidFill>
              </a:rPr>
              <a:t>робочих </a:t>
            </a:r>
            <a:r>
              <a:rPr lang="uk-UA" sz="1600" dirty="0" smtClean="0">
                <a:solidFill>
                  <a:srgbClr val="003366"/>
                </a:solidFill>
              </a:rPr>
              <a:t>місць</a:t>
            </a:r>
          </a:p>
        </p:txBody>
      </p:sp>
      <p:pic>
        <p:nvPicPr>
          <p:cNvPr id="46" name="Picture 8" descr="Image result for loan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1" y="188640"/>
            <a:ext cx="664100" cy="70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43608" y="299695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3366"/>
                </a:solidFill>
              </a:rPr>
              <a:t>300 млн грн</a:t>
            </a:r>
            <a:endParaRPr lang="uk-UA" sz="2000" dirty="0">
              <a:solidFill>
                <a:srgbClr val="00336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0371932"/>
              </p:ext>
            </p:extLst>
          </p:nvPr>
        </p:nvGraphicFramePr>
        <p:xfrm>
          <a:off x="2555776" y="2780928"/>
          <a:ext cx="61920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000"/>
                <a:gridCol w="1584000"/>
                <a:gridCol w="158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rgbClr val="003366"/>
                          </a:solidFill>
                        </a:rPr>
                        <a:t>Напрями компенсації вартості</a:t>
                      </a:r>
                      <a:endParaRPr lang="uk-UA" sz="1400" b="0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rgbClr val="003366"/>
                          </a:solidFill>
                        </a:rPr>
                        <a:t>очікувана</a:t>
                      </a:r>
                      <a:r>
                        <a:rPr lang="uk-UA" sz="1400" b="0" baseline="0" dirty="0" smtClean="0">
                          <a:solidFill>
                            <a:srgbClr val="003366"/>
                          </a:solidFill>
                        </a:rPr>
                        <a:t> </a:t>
                      </a:r>
                      <a:r>
                        <a:rPr lang="uk-UA" sz="1400" b="0" dirty="0" smtClean="0">
                          <a:solidFill>
                            <a:srgbClr val="003366"/>
                          </a:solidFill>
                        </a:rPr>
                        <a:t>вартість</a:t>
                      </a:r>
                      <a:r>
                        <a:rPr lang="uk-UA" sz="1400" b="0" baseline="0" dirty="0" smtClean="0">
                          <a:solidFill>
                            <a:srgbClr val="003366"/>
                          </a:solidFill>
                        </a:rPr>
                        <a:t> витрат, млн грн</a:t>
                      </a:r>
                      <a:endParaRPr lang="uk-UA" sz="1400" b="0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 smtClean="0">
                          <a:solidFill>
                            <a:srgbClr val="003366"/>
                          </a:solidFill>
                        </a:rPr>
                        <a:t>структура компенсації</a:t>
                      </a:r>
                      <a:endParaRPr lang="uk-UA" sz="1400" b="0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uk-UA" sz="1600" noProof="0" dirty="0" smtClean="0">
                          <a:solidFill>
                            <a:srgbClr val="003366"/>
                          </a:solidFill>
                        </a:rPr>
                        <a:t>Садивний </a:t>
                      </a:r>
                      <a:r>
                        <a:rPr lang="uk-UA" sz="1600" baseline="0" noProof="0" dirty="0" smtClean="0">
                          <a:solidFill>
                            <a:srgbClr val="003366"/>
                          </a:solidFill>
                        </a:rPr>
                        <a:t>матеріал</a:t>
                      </a:r>
                      <a:endParaRPr lang="uk-UA" sz="1600" noProof="0" dirty="0">
                        <a:solidFill>
                          <a:srgbClr val="003366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3366"/>
                          </a:solidFill>
                        </a:rPr>
                        <a:t>375</a:t>
                      </a:r>
                      <a:endParaRPr lang="uk-UA" sz="1600" b="1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3366"/>
                          </a:solidFill>
                        </a:rPr>
                        <a:t>80%</a:t>
                      </a:r>
                      <a:endParaRPr lang="uk-UA" sz="1600" b="1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403648" y="4221088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Придбання садивного матеріалу плодово-ягідних культур, винограду та хмелю у поточному та попередньому бюджетних роках </a:t>
            </a:r>
            <a:endParaRPr lang="ru-RU" sz="16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35"/>
          <p:cNvGrpSpPr>
            <a:grpSpLocks noChangeAspect="1"/>
          </p:cNvGrpSpPr>
          <p:nvPr/>
        </p:nvGrpSpPr>
        <p:grpSpPr>
          <a:xfrm>
            <a:off x="827584" y="4221088"/>
            <a:ext cx="366098" cy="324000"/>
            <a:chOff x="245658" y="2438880"/>
            <a:chExt cx="996726" cy="882120"/>
          </a:xfrm>
        </p:grpSpPr>
        <p:sp>
          <p:nvSpPr>
            <p:cNvPr id="23" name="Овал 22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grpSp>
        <p:nvGrpSpPr>
          <p:cNvPr id="25" name="Группа 35"/>
          <p:cNvGrpSpPr>
            <a:grpSpLocks noChangeAspect="1"/>
          </p:cNvGrpSpPr>
          <p:nvPr/>
        </p:nvGrpSpPr>
        <p:grpSpPr>
          <a:xfrm>
            <a:off x="827584" y="5085184"/>
            <a:ext cx="366098" cy="324000"/>
            <a:chOff x="245658" y="2438880"/>
            <a:chExt cx="996726" cy="882120"/>
          </a:xfrm>
        </p:grpSpPr>
        <p:sp>
          <p:nvSpPr>
            <p:cNvPr id="26" name="Овал 25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403648" y="5085184"/>
            <a:ext cx="3707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Закладення насаджень у поточному році</a:t>
            </a:r>
            <a:endParaRPr lang="ru-RU" sz="16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35"/>
          <p:cNvGrpSpPr>
            <a:grpSpLocks noChangeAspect="1"/>
          </p:cNvGrpSpPr>
          <p:nvPr/>
        </p:nvGrpSpPr>
        <p:grpSpPr>
          <a:xfrm>
            <a:off x="827584" y="5589240"/>
            <a:ext cx="366098" cy="324000"/>
            <a:chOff x="245658" y="2438880"/>
            <a:chExt cx="996726" cy="882120"/>
          </a:xfrm>
        </p:grpSpPr>
        <p:sp>
          <p:nvSpPr>
            <p:cNvPr id="30" name="Овал 29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32" name="Прямоугольник 31"/>
          <p:cNvSpPr/>
          <p:nvPr/>
        </p:nvSpPr>
        <p:spPr>
          <a:xfrm>
            <a:off x="1403648" y="5589240"/>
            <a:ext cx="3793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Нормативи встановлює Мінагрополітики</a:t>
            </a:r>
            <a:endParaRPr lang="ru-RU" sz="16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115616" y="6237312"/>
            <a:ext cx="71294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Постанова Кабінету Міністрів України від 15 липня 2005 року № 587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96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251520" y="18864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Arieal"/>
              </a:rPr>
              <a:t>ПІДТРИМКА ГАЛУЗІ САДІВНИЦТВА ТА ВИНОГРАДОРСТВА</a:t>
            </a:r>
            <a:endParaRPr lang="uk-UA" b="1" dirty="0">
              <a:solidFill>
                <a:schemeClr val="bg1"/>
              </a:solidFill>
              <a:latin typeface="Arieal"/>
            </a:endParaRPr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31640" y="1628800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331640" y="2276872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4572000" y="1772816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4788024" y="2420888"/>
            <a:ext cx="936104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4499992" y="2564904"/>
            <a:ext cx="15841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Здійснити закладку насаджень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149080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987824" y="4365104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18"/>
          <p:cNvSpPr txBox="1"/>
          <p:nvPr/>
        </p:nvSpPr>
        <p:spPr>
          <a:xfrm>
            <a:off x="4499992" y="6165304"/>
            <a:ext cx="1800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РДА та ОДА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Рисунок 9" descr="2.bmp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1760" y="1484784"/>
            <a:ext cx="2221235" cy="199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2339752" y="3140968"/>
            <a:ext cx="24482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ПОСТАЧАЛЬНИК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043608" y="2492896"/>
            <a:ext cx="14401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Здійснити закупівлю садивного матеріалу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12"/>
          <p:cNvCxnSpPr>
            <a:cxnSpLocks noChangeShapeType="1"/>
          </p:cNvCxnSpPr>
          <p:nvPr/>
        </p:nvCxnSpPr>
        <p:spPr bwMode="auto">
          <a:xfrm>
            <a:off x="2843808" y="5013176"/>
            <a:ext cx="1368152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3" name="TextBox 27"/>
          <p:cNvSpPr txBox="1">
            <a:spLocks noChangeArrowheads="1"/>
          </p:cNvSpPr>
          <p:nvPr/>
        </p:nvSpPr>
        <p:spPr bwMode="auto">
          <a:xfrm flipH="1">
            <a:off x="2771800" y="5301208"/>
            <a:ext cx="1656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Виплата компенсації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25 липня та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25 грудня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8" descr="виногд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780466" flipV="1">
            <a:off x="6211967" y="1930271"/>
            <a:ext cx="2684426" cy="16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Прямая со стрелкой 12"/>
          <p:cNvCxnSpPr>
            <a:cxnSpLocks noChangeShapeType="1"/>
          </p:cNvCxnSpPr>
          <p:nvPr/>
        </p:nvCxnSpPr>
        <p:spPr bwMode="auto">
          <a:xfrm>
            <a:off x="6948264" y="5085184"/>
            <a:ext cx="1368152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8" name="TextBox 37"/>
          <p:cNvSpPr txBox="1"/>
          <p:nvPr/>
        </p:nvSpPr>
        <p:spPr>
          <a:xfrm>
            <a:off x="7092280" y="4437112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21"/>
          <p:cNvSpPr txBox="1">
            <a:spLocks noChangeArrowheads="1"/>
          </p:cNvSpPr>
          <p:nvPr/>
        </p:nvSpPr>
        <p:spPr bwMode="auto">
          <a:xfrm>
            <a:off x="6876256" y="5229200"/>
            <a:ext cx="1800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заявку на участь в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програмі до Мінагрополітики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та відповідні підтверджуючи документи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99985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ДЯКУЮ ЗА УВАГУ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24618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508104" y="188640"/>
            <a:ext cx="4032448" cy="612000"/>
            <a:chOff x="5220072" y="116632"/>
            <a:chExt cx="4032448" cy="612000"/>
          </a:xfrm>
        </p:grpSpPr>
        <p:sp>
          <p:nvSpPr>
            <p:cNvPr id="5" name="TextBox 4"/>
            <p:cNvSpPr txBox="1"/>
            <p:nvPr/>
          </p:nvSpPr>
          <p:spPr>
            <a:xfrm>
              <a:off x="5669033" y="159309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  <a:b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</a:br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6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861539" y="70009"/>
            <a:ext cx="5328592" cy="90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b="1" dirty="0" smtClean="0">
                <a:solidFill>
                  <a:schemeClr val="bg1"/>
                </a:solidFill>
                <a:latin typeface="Arieal"/>
              </a:rPr>
              <a:t>ПРОГРАМИ ПІДТРИМКИ АПК</a:t>
            </a:r>
            <a:endParaRPr lang="uk-UA" sz="2000" b="1" dirty="0">
              <a:solidFill>
                <a:schemeClr val="bg1"/>
              </a:solidFill>
              <a:latin typeface="Ariea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94350" y="1300158"/>
            <a:ext cx="8049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218559"/>
                </a:solidFill>
              </a:rPr>
              <a:t>6362,9 мл</a:t>
            </a:r>
            <a:r>
              <a:rPr lang="ru-RU" sz="3200" b="1" dirty="0">
                <a:solidFill>
                  <a:srgbClr val="218559"/>
                </a:solidFill>
              </a:rPr>
              <a:t>н</a:t>
            </a:r>
            <a:r>
              <a:rPr lang="uk-UA" sz="3200" b="1" dirty="0" smtClean="0">
                <a:solidFill>
                  <a:srgbClr val="218559"/>
                </a:solidFill>
              </a:rPr>
              <a:t> грн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сукупна підтримка </a:t>
            </a: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826400006"/>
              </p:ext>
            </p:extLst>
          </p:nvPr>
        </p:nvGraphicFramePr>
        <p:xfrm>
          <a:off x="573874" y="1988840"/>
          <a:ext cx="2949905" cy="4341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581567300"/>
              </p:ext>
            </p:extLst>
          </p:nvPr>
        </p:nvGraphicFramePr>
        <p:xfrm>
          <a:off x="-345810" y="2060848"/>
          <a:ext cx="18722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3154459" y="2276872"/>
            <a:ext cx="62633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підтримка розвитку тваринництва</a:t>
            </a:r>
            <a:endParaRPr lang="uk-UA" sz="2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11" name="Picture 8" descr="Image result for loan icon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044" y="1232917"/>
            <a:ext cx="817298" cy="81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133193" y="2897648"/>
            <a:ext cx="62633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</a:t>
            </a:r>
            <a:r>
              <a:rPr lang="uk-UA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ідтримка розвитку фермерських господарств</a:t>
            </a:r>
            <a:endParaRPr lang="uk-UA" sz="2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3826" y="3760584"/>
            <a:ext cx="62633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здешевлення сільськогосподарської техніки</a:t>
            </a:r>
            <a:endParaRPr lang="uk-UA" sz="2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5600853"/>
            <a:ext cx="62633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здешевлення кредитів</a:t>
            </a:r>
            <a:endParaRPr lang="uk-UA" sz="2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64"/>
          <a:stretch/>
        </p:blipFill>
        <p:spPr>
          <a:xfrm>
            <a:off x="64888" y="260648"/>
            <a:ext cx="608545" cy="540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131840" y="4653136"/>
            <a:ext cx="62633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підтримка галузей садівництва та виноградарства</a:t>
            </a:r>
            <a:endParaRPr lang="uk-UA" sz="2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9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395536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ПРОГРАМА ЗДЕШЕВЛЕННЯ КРЕДИТІВ У 2018 РОЦІ (2801030)</a:t>
            </a:r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340768"/>
            <a:ext cx="8497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Передбачено коштів – 66 </a:t>
            </a:r>
            <a:r>
              <a:rPr lang="uk-UA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млн</a:t>
            </a:r>
            <a:r>
              <a:rPr lang="uk-UA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грн</a:t>
            </a:r>
            <a:r>
              <a:rPr lang="uk-UA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(у 4,5 рази менше, ніж у 2017 році – 300 </a:t>
            </a:r>
            <a:r>
              <a:rPr lang="uk-UA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млн</a:t>
            </a: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uk-UA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грн</a:t>
            </a: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9512" y="2492896"/>
            <a:ext cx="8785225" cy="3384376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2018 РОЦІ </a:t>
            </a:r>
            <a:r>
              <a:rPr kumimoji="0" lang="uk-UA" b="1" i="0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ПІДТРИМКА БУДЕ НАДАВАТИСЯ ВИКЛЮЧНО МАЛИМ </a:t>
            </a:r>
            <a:r>
              <a:rPr lang="uk-UA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ПОЗИЧАЛЬНИКАМ (ЛІМІТ ЧИСТОГО ДОХОДУ ВІД РЕАЛІЗАЦІЇ ПРОДУКЦІЇ ЗА ОСТАННІЙ РІК З 10 ДО 20 МЛН ГРН );</a:t>
            </a:r>
          </a:p>
          <a:p>
            <a:pPr marL="342900" lvl="0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РОЗМІР КОМПЕНСАЦІЇ -  ОБЛІКОВА СТАВКА НБУ;</a:t>
            </a:r>
          </a:p>
          <a:p>
            <a:pPr marL="342900" lvl="0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ПЕРЕВАГА НАДАЄТЬСЯ ПОЗИЧАЛЬНИКАМ, ЯКІ ЗАЙМАЮТЬСЯ ВИРОЩУВАННЯМ ОВОЧІВ У ВІДКРИТОМУ ҐРУНТІ, ФРУКТІВ, ЯГІД ТА ЦУКРОВИХ БУРЯКІВ;</a:t>
            </a:r>
          </a:p>
          <a:p>
            <a:pPr marL="342900" lvl="0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КОМПЕНСАЦІЇ ПІДЛЯГАЮТЬ КРЕДИТИ,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ЗАЛУЧЕНІ ДЛЯ ПОКРИТТЯ ПОТОЧНИХ ВИТРАТ НА ВИРОБНИЦТВО </a:t>
            </a:r>
            <a:r>
              <a:rPr lang="uk-UA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СІЛЬСЬКОГОСПОДАРСЬКИХ ТОВАРІВ (ПОСЛУГ) ТА ВИТРАТ КАПІТАЛЬНОГО (ІНВЕСТИЦІЙНОГО) ХАРАКТЕРУ.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uk-UA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043608" y="5589240"/>
            <a:ext cx="71294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Компенсації підлягають кредити, залучені у національній валюті </a:t>
            </a:r>
            <a:br>
              <a:rPr lang="uk-UA" sz="1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1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будь-якому українському банку</a:t>
            </a:r>
            <a:endParaRPr lang="ru-RU" sz="16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43608" y="6237312"/>
            <a:ext cx="71294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Постанова Кабінету Міністрів України від 29 квітня 2015 року № 300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395536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ПРОГРАМА ЗДЕШЕВЛЕННЯ КРЕДИТІВ У 2018 РОЦІ (2801030)</a:t>
            </a:r>
            <a:endParaRPr lang="ru-RU" dirty="0"/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250" y="1341438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619250" y="2060575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0" name="Прямая со стрелкой 9"/>
          <p:cNvCxnSpPr>
            <a:cxnSpLocks noChangeShapeType="1"/>
          </p:cNvCxnSpPr>
          <p:nvPr/>
        </p:nvCxnSpPr>
        <p:spPr bwMode="auto">
          <a:xfrm>
            <a:off x="1547813" y="2276475"/>
            <a:ext cx="1008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5364163" y="1341438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5580063" y="2133600"/>
            <a:ext cx="865187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5364162" y="2420938"/>
            <a:ext cx="13680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Використати кредит за цільовим призначенням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1556792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740352" y="4653136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4293096"/>
            <a:ext cx="144016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ОДА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26" descr="depositphotos_62058775-stock-photo-3d-man-in-balance-between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725144"/>
            <a:ext cx="23066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27"/>
          <p:cNvSpPr txBox="1">
            <a:spLocks noChangeArrowheads="1"/>
          </p:cNvSpPr>
          <p:nvPr/>
        </p:nvSpPr>
        <p:spPr bwMode="auto">
          <a:xfrm flipH="1">
            <a:off x="7236296" y="5376863"/>
            <a:ext cx="17287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до конкурсної комісії заявку для участі у конкурсі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4509120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12"/>
          <p:cNvCxnSpPr>
            <a:cxnSpLocks noChangeShapeType="1"/>
          </p:cNvCxnSpPr>
          <p:nvPr/>
        </p:nvCxnSpPr>
        <p:spPr bwMode="auto">
          <a:xfrm>
            <a:off x="7740352" y="5229200"/>
            <a:ext cx="1008063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30" name="Прямая со стрелкой 12"/>
          <p:cNvCxnSpPr>
            <a:cxnSpLocks noChangeShapeType="1"/>
          </p:cNvCxnSpPr>
          <p:nvPr/>
        </p:nvCxnSpPr>
        <p:spPr bwMode="auto">
          <a:xfrm flipH="1">
            <a:off x="4427984" y="3861048"/>
            <a:ext cx="49" cy="648072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2" name="TextBox 18"/>
          <p:cNvSpPr txBox="1"/>
          <p:nvPr/>
        </p:nvSpPr>
        <p:spPr>
          <a:xfrm>
            <a:off x="6839744" y="3212976"/>
            <a:ext cx="230425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Постачальник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Рисунок 9" descr="2.bmp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43213" y="1268413"/>
            <a:ext cx="25812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3491880" y="2852936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258888" y="2420938"/>
            <a:ext cx="188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Заключити кредитний договір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>
            <a:cxnSpLocks noChangeShapeType="1"/>
          </p:cNvCxnSpPr>
          <p:nvPr/>
        </p:nvCxnSpPr>
        <p:spPr bwMode="auto">
          <a:xfrm>
            <a:off x="3995936" y="4725144"/>
            <a:ext cx="865187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40" name="TextBox 21"/>
          <p:cNvSpPr txBox="1">
            <a:spLocks noChangeArrowheads="1"/>
          </p:cNvSpPr>
          <p:nvPr/>
        </p:nvSpPr>
        <p:spPr bwMode="auto">
          <a:xfrm>
            <a:off x="2843808" y="3645024"/>
            <a:ext cx="15841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Сплатити відсотки за користування кредитом банку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21"/>
          <p:cNvSpPr txBox="1">
            <a:spLocks noChangeArrowheads="1"/>
          </p:cNvSpPr>
          <p:nvPr/>
        </p:nvSpPr>
        <p:spPr bwMode="auto">
          <a:xfrm>
            <a:off x="2915816" y="5157192"/>
            <a:ext cx="20882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Щомісячно до 7 числа подавати копію засвідченого платіжного доручення про суму фактично сплачених відсотків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20495" name="TextBox 4"/>
            <p:cNvSpPr txBox="1">
              <a:spLocks noChangeArrowheads="1"/>
            </p:cNvSpPr>
            <p:nvPr/>
          </p:nvSpPr>
          <p:spPr bwMode="auto">
            <a:xfrm>
              <a:off x="5669033" y="159309"/>
              <a:ext cx="358348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uk-UA" altLang="uk-UA" sz="1300" b="1">
                  <a:solidFill>
                    <a:schemeClr val="bg1"/>
                  </a:solidFill>
                  <a:latin typeface="Arieal"/>
                  <a:cs typeface="Arial" pitchFamily="34" charset="0"/>
                </a:rPr>
                <a:t>МІНІСТЕРСТВО АГРАРНОЇ ПОЛІТИКИ</a:t>
              </a:r>
              <a:br>
                <a:rPr lang="uk-UA" altLang="uk-UA" sz="1300" b="1">
                  <a:solidFill>
                    <a:schemeClr val="bg1"/>
                  </a:solidFill>
                  <a:latin typeface="Arieal"/>
                  <a:cs typeface="Arial" pitchFamily="34" charset="0"/>
                </a:rPr>
              </a:br>
              <a:r>
                <a:rPr lang="uk-UA" altLang="uk-UA" sz="1300" b="1">
                  <a:solidFill>
                    <a:schemeClr val="bg1"/>
                  </a:solidFill>
                  <a:latin typeface="Arieal"/>
                  <a:cs typeface="Arial" pitchFamily="34" charset="0"/>
                </a:rPr>
                <a:t>ТА ПРОДОВОЛЬСТВА УКРАЇНИ</a:t>
              </a:r>
            </a:p>
          </p:txBody>
        </p:sp>
        <p:pic>
          <p:nvPicPr>
            <p:cNvPr id="20496" name="Picture 7" descr="G: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3" y="1380009"/>
            <a:ext cx="70875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043608" y="1268760"/>
            <a:ext cx="6059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Здешевлення залучених інвестицій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Сприяння будівництву та реконструкції ферм та комплексів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Поліпшення виробничої та технічної бази галузі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99592" y="188640"/>
            <a:ext cx="443296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900" b="1" dirty="0" smtClean="0">
                <a:solidFill>
                  <a:schemeClr val="bg1"/>
                </a:solidFill>
                <a:latin typeface="Arieal"/>
              </a:rPr>
              <a:t>ДЕРЖАВНА ПІДТРИМКА </a:t>
            </a:r>
          </a:p>
          <a:p>
            <a:r>
              <a:rPr lang="uk-UA" sz="1900" b="1" dirty="0" smtClean="0">
                <a:solidFill>
                  <a:schemeClr val="bg1"/>
                </a:solidFill>
                <a:latin typeface="Arieal"/>
              </a:rPr>
              <a:t>РОЗВИТКУ ТВАРИННИЦТВА</a:t>
            </a:r>
            <a:endParaRPr lang="uk-UA" sz="1900" b="1" dirty="0">
              <a:solidFill>
                <a:schemeClr val="bg1"/>
              </a:solidFill>
              <a:latin typeface="Arieal"/>
            </a:endParaRPr>
          </a:p>
        </p:txBody>
      </p:sp>
      <p:pic>
        <p:nvPicPr>
          <p:cNvPr id="18" name="Picture 2" descr="C:\Users\Licorne\Desktop\ферм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88913"/>
            <a:ext cx="7207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8" descr="Image result for loan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251520" y="2749071"/>
            <a:ext cx="720000" cy="719999"/>
          </a:xfrm>
          <a:prstGeom prst="rect">
            <a:avLst/>
          </a:prstGeom>
          <a:noFill/>
          <a:extLst/>
        </p:spPr>
      </p:pic>
      <p:sp>
        <p:nvSpPr>
          <p:cNvPr id="30" name="TextBox 29"/>
          <p:cNvSpPr txBox="1"/>
          <p:nvPr/>
        </p:nvSpPr>
        <p:spPr>
          <a:xfrm>
            <a:off x="971600" y="2348880"/>
            <a:ext cx="239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3366"/>
                </a:solidFill>
              </a:rPr>
              <a:t>Відшкодування: 30%</a:t>
            </a:r>
          </a:p>
          <a:p>
            <a:r>
              <a:rPr lang="uk-UA" b="1" dirty="0" smtClean="0">
                <a:solidFill>
                  <a:srgbClr val="003366"/>
                </a:solidFill>
              </a:rPr>
              <a:t>1 200 млн. грн.</a:t>
            </a:r>
            <a:endParaRPr lang="uk-UA" dirty="0">
              <a:solidFill>
                <a:srgbClr val="003366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4400" y="3051056"/>
            <a:ext cx="2736304" cy="160043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uk-UA" sz="1400" u="sng" dirty="0" smtClean="0">
                <a:solidFill>
                  <a:srgbClr val="003366"/>
                </a:solidFill>
              </a:rPr>
              <a:t>напрями</a:t>
            </a:r>
            <a:r>
              <a:rPr lang="uk-UA" sz="1400" dirty="0" smtClean="0">
                <a:solidFill>
                  <a:srgbClr val="0033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ВРХ, свині, вівці та птиця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будівництво та реконструкція тваринницьких комплексів, підприємств з переробки сільськогосподарської продукції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38538" y="2276872"/>
            <a:ext cx="2405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3366"/>
                </a:solidFill>
              </a:rPr>
              <a:t>Відсотки:  1,5 облікової ставки НБУ</a:t>
            </a:r>
          </a:p>
          <a:p>
            <a:r>
              <a:rPr lang="uk-UA" b="1" dirty="0" smtClean="0">
                <a:solidFill>
                  <a:srgbClr val="003366"/>
                </a:solidFill>
              </a:rPr>
              <a:t>200 млн. грн. </a:t>
            </a:r>
            <a:endParaRPr lang="uk-UA" dirty="0">
              <a:solidFill>
                <a:srgbClr val="00336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26850" y="3068960"/>
            <a:ext cx="2653662" cy="181588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uk-UA" sz="1400" u="sng" dirty="0" smtClean="0">
                <a:solidFill>
                  <a:srgbClr val="003366"/>
                </a:solidFill>
              </a:rPr>
              <a:t>напрями</a:t>
            </a:r>
            <a:r>
              <a:rPr lang="uk-UA" sz="1400" dirty="0" smtClean="0">
                <a:solidFill>
                  <a:srgbClr val="0033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дрібне скотарство, звірівництво, бджільництво, аквакультура, інше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цільові кредити на виробничі витрати та витрати капітального (інвестиційного) характеру</a:t>
            </a:r>
            <a:endParaRPr lang="uk-UA" sz="1400" dirty="0">
              <a:solidFill>
                <a:srgbClr val="003366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59632" y="4797152"/>
            <a:ext cx="2309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500 млн грн – гранична вартість об</a:t>
            </a:r>
            <a:r>
              <a:rPr lang="en-US" sz="1400" b="1" dirty="0" smtClean="0">
                <a:solidFill>
                  <a:srgbClr val="003366"/>
                </a:solidFill>
              </a:rPr>
              <a:t>’</a:t>
            </a:r>
            <a:r>
              <a:rPr lang="uk-UA" sz="1400" b="1" dirty="0" err="1" smtClean="0">
                <a:solidFill>
                  <a:srgbClr val="003366"/>
                </a:solidFill>
              </a:rPr>
              <a:t>єкта</a:t>
            </a:r>
            <a:r>
              <a:rPr lang="uk-UA" sz="1400" b="1" dirty="0" smtClean="0">
                <a:solidFill>
                  <a:srgbClr val="003366"/>
                </a:solidFill>
              </a:rPr>
              <a:t>, що підлягає компенсації</a:t>
            </a:r>
            <a:endParaRPr lang="uk-UA" sz="1400" b="1" dirty="0">
              <a:solidFill>
                <a:srgbClr val="00336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59632" y="5517232"/>
            <a:ext cx="229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завершені у поточному році етапи будівництва </a:t>
            </a:r>
            <a:endParaRPr lang="uk-UA" sz="1400" b="1" dirty="0">
              <a:solidFill>
                <a:srgbClr val="003366"/>
              </a:solidFill>
            </a:endParaRPr>
          </a:p>
        </p:txBody>
      </p:sp>
      <p:grpSp>
        <p:nvGrpSpPr>
          <p:cNvPr id="3" name="Группа 35"/>
          <p:cNvGrpSpPr>
            <a:grpSpLocks noChangeAspect="1"/>
          </p:cNvGrpSpPr>
          <p:nvPr/>
        </p:nvGrpSpPr>
        <p:grpSpPr>
          <a:xfrm>
            <a:off x="935482" y="4930814"/>
            <a:ext cx="366098" cy="324000"/>
            <a:chOff x="245658" y="2438880"/>
            <a:chExt cx="996726" cy="882120"/>
          </a:xfrm>
        </p:grpSpPr>
        <p:sp>
          <p:nvSpPr>
            <p:cNvPr id="37" name="Овал 36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grpSp>
        <p:nvGrpSpPr>
          <p:cNvPr id="4" name="Группа 41"/>
          <p:cNvGrpSpPr>
            <a:grpSpLocks noChangeAspect="1"/>
          </p:cNvGrpSpPr>
          <p:nvPr/>
        </p:nvGrpSpPr>
        <p:grpSpPr>
          <a:xfrm>
            <a:off x="921053" y="5506878"/>
            <a:ext cx="366098" cy="324000"/>
            <a:chOff x="245658" y="2438880"/>
            <a:chExt cx="996726" cy="882120"/>
          </a:xfrm>
        </p:grpSpPr>
        <p:sp>
          <p:nvSpPr>
            <p:cNvPr id="56" name="Овал 55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>
            <a:off x="3707904" y="24208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3366"/>
                </a:solidFill>
              </a:rPr>
              <a:t>Компенсація: 25%</a:t>
            </a:r>
          </a:p>
          <a:p>
            <a:r>
              <a:rPr lang="uk-UA" b="1" dirty="0" smtClean="0">
                <a:solidFill>
                  <a:srgbClr val="003366"/>
                </a:solidFill>
              </a:rPr>
              <a:t>1 100 млн. грн.</a:t>
            </a:r>
            <a:endParaRPr lang="uk-UA" dirty="0">
              <a:solidFill>
                <a:srgbClr val="0033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7904" y="3051075"/>
            <a:ext cx="2736304" cy="160043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uk-UA" sz="1400" u="sng" dirty="0" smtClean="0">
                <a:solidFill>
                  <a:srgbClr val="003366"/>
                </a:solidFill>
              </a:rPr>
              <a:t>напрями</a:t>
            </a:r>
            <a:r>
              <a:rPr lang="uk-UA" sz="1400" dirty="0" smtClean="0">
                <a:solidFill>
                  <a:srgbClr val="0033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ВРХ, свині, вівці та птиця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будівництво та реконструкція тваринницьких комплексів, підприємств з переробки сільськогосподарської продукції </a:t>
            </a:r>
            <a:endParaRPr lang="uk-UA" sz="1400" b="1" dirty="0" smtClean="0">
              <a:solidFill>
                <a:srgbClr val="0033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5936" y="4941168"/>
            <a:ext cx="229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Фінансування за рахунок кредитних коштів</a:t>
            </a:r>
            <a:endParaRPr lang="uk-UA" sz="1400" b="1" dirty="0">
              <a:solidFill>
                <a:srgbClr val="003366"/>
              </a:solidFill>
            </a:endParaRPr>
          </a:p>
        </p:txBody>
      </p:sp>
      <p:grpSp>
        <p:nvGrpSpPr>
          <p:cNvPr id="5" name="Группа 44"/>
          <p:cNvGrpSpPr>
            <a:grpSpLocks noChangeAspect="1"/>
          </p:cNvGrpSpPr>
          <p:nvPr/>
        </p:nvGrpSpPr>
        <p:grpSpPr>
          <a:xfrm>
            <a:off x="3657357" y="4930814"/>
            <a:ext cx="366098" cy="324000"/>
            <a:chOff x="245658" y="2438880"/>
            <a:chExt cx="996726" cy="882120"/>
          </a:xfrm>
        </p:grpSpPr>
        <p:sp>
          <p:nvSpPr>
            <p:cNvPr id="47" name="Овал 46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3995936" y="5517232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Обсяг кредиту до 500 </a:t>
            </a:r>
            <a:r>
              <a:rPr lang="uk-UA" sz="1400" b="1" dirty="0" err="1" smtClean="0">
                <a:solidFill>
                  <a:srgbClr val="003366"/>
                </a:solidFill>
              </a:rPr>
              <a:t>млн</a:t>
            </a:r>
            <a:r>
              <a:rPr lang="uk-UA" sz="1400" b="1" dirty="0" smtClean="0">
                <a:solidFill>
                  <a:srgbClr val="003366"/>
                </a:solidFill>
              </a:rPr>
              <a:t> </a:t>
            </a:r>
            <a:r>
              <a:rPr lang="uk-UA" sz="1400" b="1" dirty="0" err="1" smtClean="0">
                <a:solidFill>
                  <a:srgbClr val="003366"/>
                </a:solidFill>
              </a:rPr>
              <a:t>грн</a:t>
            </a:r>
            <a:endParaRPr lang="uk-UA" sz="1400" b="1" dirty="0">
              <a:solidFill>
                <a:srgbClr val="003366"/>
              </a:solidFill>
            </a:endParaRPr>
          </a:p>
        </p:txBody>
      </p:sp>
      <p:grpSp>
        <p:nvGrpSpPr>
          <p:cNvPr id="36" name="Группа 44"/>
          <p:cNvGrpSpPr>
            <a:grpSpLocks noChangeAspect="1"/>
          </p:cNvGrpSpPr>
          <p:nvPr/>
        </p:nvGrpSpPr>
        <p:grpSpPr>
          <a:xfrm>
            <a:off x="3657357" y="5506878"/>
            <a:ext cx="366098" cy="324000"/>
            <a:chOff x="245658" y="2438880"/>
            <a:chExt cx="996726" cy="882120"/>
          </a:xfrm>
        </p:grpSpPr>
        <p:sp>
          <p:nvSpPr>
            <p:cNvPr id="42" name="Овал 41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44" name="TextBox 43"/>
          <p:cNvSpPr txBox="1"/>
          <p:nvPr/>
        </p:nvSpPr>
        <p:spPr>
          <a:xfrm>
            <a:off x="6876256" y="501317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Обсяг кредиту до 100 </a:t>
            </a:r>
            <a:r>
              <a:rPr lang="uk-UA" sz="1400" b="1" dirty="0" err="1" smtClean="0">
                <a:solidFill>
                  <a:srgbClr val="003366"/>
                </a:solidFill>
              </a:rPr>
              <a:t>млн</a:t>
            </a:r>
            <a:r>
              <a:rPr lang="uk-UA" sz="1400" b="1" dirty="0" smtClean="0">
                <a:solidFill>
                  <a:srgbClr val="003366"/>
                </a:solidFill>
              </a:rPr>
              <a:t> </a:t>
            </a:r>
            <a:r>
              <a:rPr lang="uk-UA" sz="1400" b="1" dirty="0" err="1" smtClean="0">
                <a:solidFill>
                  <a:srgbClr val="003366"/>
                </a:solidFill>
              </a:rPr>
              <a:t>грн</a:t>
            </a:r>
            <a:endParaRPr lang="uk-UA" sz="1400" b="1" dirty="0">
              <a:solidFill>
                <a:srgbClr val="003366"/>
              </a:solidFill>
            </a:endParaRPr>
          </a:p>
        </p:txBody>
      </p:sp>
      <p:grpSp>
        <p:nvGrpSpPr>
          <p:cNvPr id="45" name="Группа 44"/>
          <p:cNvGrpSpPr>
            <a:grpSpLocks noChangeAspect="1"/>
          </p:cNvGrpSpPr>
          <p:nvPr/>
        </p:nvGrpSpPr>
        <p:grpSpPr>
          <a:xfrm>
            <a:off x="6537677" y="5002822"/>
            <a:ext cx="366098" cy="324000"/>
            <a:chOff x="245658" y="2438880"/>
            <a:chExt cx="996726" cy="882120"/>
          </a:xfrm>
        </p:grpSpPr>
        <p:sp>
          <p:nvSpPr>
            <p:cNvPr id="49" name="Овал 48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50" name="Рисунок 4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043608" y="6237312"/>
            <a:ext cx="71294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Постанова Кабінету Міністрів України від 7 лютого 2018 року № 107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9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508104" y="188640"/>
            <a:ext cx="4032448" cy="612000"/>
            <a:chOff x="5220072" y="116632"/>
            <a:chExt cx="4032448" cy="612000"/>
          </a:xfrm>
        </p:grpSpPr>
        <p:sp>
          <p:nvSpPr>
            <p:cNvPr id="5" name="TextBox 4"/>
            <p:cNvSpPr txBox="1"/>
            <p:nvPr/>
          </p:nvSpPr>
          <p:spPr>
            <a:xfrm>
              <a:off x="5669033" y="159309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>
                  <a:solidFill>
                    <a:prstClr val="white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  <a:br>
                <a:rPr lang="uk-UA" sz="1300" b="1" dirty="0">
                  <a:solidFill>
                    <a:prstClr val="white"/>
                  </a:solidFill>
                  <a:latin typeface="Arieal"/>
                  <a:cs typeface="Arial" panose="020B0604020202020204" pitchFamily="34" charset="0"/>
                </a:rPr>
              </a:br>
              <a:r>
                <a:rPr lang="uk-UA" sz="1300" b="1" dirty="0">
                  <a:solidFill>
                    <a:prstClr val="white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</a:p>
          </p:txBody>
        </p:sp>
        <p:pic>
          <p:nvPicPr>
            <p:cNvPr id="6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787108" y="70009"/>
            <a:ext cx="4793004" cy="90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b="1" dirty="0" smtClean="0">
                <a:solidFill>
                  <a:schemeClr val="bg1"/>
                </a:solidFill>
                <a:latin typeface="Arieal"/>
              </a:rPr>
              <a:t>ДЕРЖАВНА ПІДТРИМКА </a:t>
            </a:r>
          </a:p>
          <a:p>
            <a:r>
              <a:rPr lang="uk-UA" sz="2000" b="1" dirty="0" smtClean="0">
                <a:solidFill>
                  <a:schemeClr val="bg1"/>
                </a:solidFill>
                <a:latin typeface="Arieal"/>
              </a:rPr>
              <a:t>РОЗВИТКУ ТВАРИННИЦТВА</a:t>
            </a:r>
            <a:endParaRPr lang="uk-UA" sz="2000" b="1" dirty="0">
              <a:solidFill>
                <a:schemeClr val="bg1"/>
              </a:solidFill>
              <a:latin typeface="Arieal"/>
            </a:endParaRPr>
          </a:p>
        </p:txBody>
      </p:sp>
      <p:pic>
        <p:nvPicPr>
          <p:cNvPr id="46" name="Picture 8" descr="Image result for loan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Licorne\Desktop\Heritage Bre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5" y="209978"/>
            <a:ext cx="610938" cy="61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9552" y="4653136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uk-UA" sz="1400" b="1" dirty="0" smtClean="0">
                <a:solidFill>
                  <a:srgbClr val="003366"/>
                </a:solidFill>
              </a:rPr>
              <a:t>Обмеження розміру компенсації:</a:t>
            </a:r>
          </a:p>
          <a:p>
            <a:pPr marL="342900" indent="-342900"/>
            <a:r>
              <a:rPr lang="uk-UA" sz="1400" dirty="0" smtClean="0">
                <a:solidFill>
                  <a:srgbClr val="003366"/>
                </a:solidFill>
              </a:rPr>
              <a:t>24</a:t>
            </a:r>
            <a:r>
              <a:rPr lang="uk-UA" sz="1400" dirty="0">
                <a:solidFill>
                  <a:srgbClr val="003366"/>
                </a:solidFill>
              </a:rPr>
              <a:t> 000 </a:t>
            </a:r>
            <a:r>
              <a:rPr lang="uk-UA" sz="1400" dirty="0" err="1">
                <a:solidFill>
                  <a:srgbClr val="003366"/>
                </a:solidFill>
              </a:rPr>
              <a:t>грн</a:t>
            </a:r>
            <a:r>
              <a:rPr lang="uk-UA" sz="1400" dirty="0">
                <a:solidFill>
                  <a:srgbClr val="003366"/>
                </a:solidFill>
              </a:rPr>
              <a:t> </a:t>
            </a:r>
            <a:r>
              <a:rPr lang="uk-UA" sz="1400" dirty="0" smtClean="0">
                <a:solidFill>
                  <a:srgbClr val="003366"/>
                </a:solidFill>
              </a:rPr>
              <a:t>– телиці</a:t>
            </a:r>
            <a:r>
              <a:rPr lang="uk-UA" sz="1400" dirty="0">
                <a:solidFill>
                  <a:srgbClr val="003366"/>
                </a:solidFill>
              </a:rPr>
              <a:t>, нетелі, корови</a:t>
            </a:r>
          </a:p>
          <a:p>
            <a:pPr marL="342900" indent="-342900"/>
            <a:r>
              <a:rPr lang="uk-UA" sz="1400" dirty="0">
                <a:solidFill>
                  <a:srgbClr val="003366"/>
                </a:solidFill>
              </a:rPr>
              <a:t>5 000 </a:t>
            </a:r>
            <a:r>
              <a:rPr lang="uk-UA" sz="1400" dirty="0" err="1">
                <a:solidFill>
                  <a:srgbClr val="003366"/>
                </a:solidFill>
              </a:rPr>
              <a:t>грн</a:t>
            </a:r>
            <a:r>
              <a:rPr lang="uk-UA" sz="1400" dirty="0">
                <a:solidFill>
                  <a:srgbClr val="003366"/>
                </a:solidFill>
              </a:rPr>
              <a:t> </a:t>
            </a:r>
            <a:r>
              <a:rPr lang="uk-UA" sz="1400" dirty="0" smtClean="0">
                <a:solidFill>
                  <a:srgbClr val="003366"/>
                </a:solidFill>
              </a:rPr>
              <a:t>  – свинки </a:t>
            </a:r>
            <a:r>
              <a:rPr lang="uk-UA" sz="1400" dirty="0">
                <a:solidFill>
                  <a:srgbClr val="003366"/>
                </a:solidFill>
              </a:rPr>
              <a:t>та кнурці</a:t>
            </a:r>
          </a:p>
          <a:p>
            <a:pPr marL="342900" indent="-342900"/>
            <a:r>
              <a:rPr lang="uk-UA" sz="1400" dirty="0">
                <a:solidFill>
                  <a:srgbClr val="003366"/>
                </a:solidFill>
              </a:rPr>
              <a:t>4 000 </a:t>
            </a:r>
            <a:r>
              <a:rPr lang="uk-UA" sz="1400" dirty="0" err="1">
                <a:solidFill>
                  <a:srgbClr val="003366"/>
                </a:solidFill>
              </a:rPr>
              <a:t>грн</a:t>
            </a:r>
            <a:r>
              <a:rPr lang="uk-UA" sz="1400" dirty="0">
                <a:solidFill>
                  <a:srgbClr val="003366"/>
                </a:solidFill>
              </a:rPr>
              <a:t> </a:t>
            </a:r>
            <a:r>
              <a:rPr lang="uk-UA" sz="1400" dirty="0" smtClean="0">
                <a:solidFill>
                  <a:srgbClr val="003366"/>
                </a:solidFill>
              </a:rPr>
              <a:t>  – вівцематки</a:t>
            </a:r>
            <a:r>
              <a:rPr lang="uk-UA" sz="1400" dirty="0">
                <a:solidFill>
                  <a:srgbClr val="003366"/>
                </a:solidFill>
              </a:rPr>
              <a:t>, барани, ярки</a:t>
            </a:r>
          </a:p>
          <a:p>
            <a:pPr marL="342900" indent="-342900"/>
            <a:r>
              <a:rPr lang="uk-UA" sz="1400" dirty="0">
                <a:solidFill>
                  <a:srgbClr val="003366"/>
                </a:solidFill>
              </a:rPr>
              <a:t>100 </a:t>
            </a:r>
            <a:r>
              <a:rPr lang="uk-UA" sz="1400" dirty="0" err="1">
                <a:solidFill>
                  <a:srgbClr val="003366"/>
                </a:solidFill>
              </a:rPr>
              <a:t>грн</a:t>
            </a:r>
            <a:r>
              <a:rPr lang="uk-UA" sz="1400" dirty="0">
                <a:solidFill>
                  <a:srgbClr val="003366"/>
                </a:solidFill>
              </a:rPr>
              <a:t> </a:t>
            </a:r>
            <a:r>
              <a:rPr lang="uk-UA" sz="1400" dirty="0" smtClean="0">
                <a:solidFill>
                  <a:srgbClr val="003366"/>
                </a:solidFill>
              </a:rPr>
              <a:t>     – </a:t>
            </a:r>
            <a:r>
              <a:rPr lang="uk-UA" sz="1400" dirty="0">
                <a:solidFill>
                  <a:srgbClr val="003366"/>
                </a:solidFill>
              </a:rPr>
              <a:t>1 </a:t>
            </a:r>
            <a:r>
              <a:rPr lang="uk-UA" sz="1400" dirty="0" smtClean="0">
                <a:solidFill>
                  <a:srgbClr val="003366"/>
                </a:solidFill>
              </a:rPr>
              <a:t>доза </a:t>
            </a:r>
            <a:r>
              <a:rPr lang="uk-UA" sz="1400" dirty="0">
                <a:solidFill>
                  <a:srgbClr val="003366"/>
                </a:solidFill>
              </a:rPr>
              <a:t>спермопродукції</a:t>
            </a:r>
          </a:p>
          <a:p>
            <a:pPr marL="342900" indent="-342900"/>
            <a:r>
              <a:rPr lang="uk-UA" sz="1400" dirty="0">
                <a:solidFill>
                  <a:srgbClr val="003366"/>
                </a:solidFill>
              </a:rPr>
              <a:t>500 </a:t>
            </a:r>
            <a:r>
              <a:rPr lang="uk-UA" sz="1400" dirty="0" err="1">
                <a:solidFill>
                  <a:srgbClr val="003366"/>
                </a:solidFill>
              </a:rPr>
              <a:t>грн</a:t>
            </a:r>
            <a:r>
              <a:rPr lang="uk-UA" sz="1400" dirty="0">
                <a:solidFill>
                  <a:srgbClr val="003366"/>
                </a:solidFill>
              </a:rPr>
              <a:t> </a:t>
            </a:r>
            <a:r>
              <a:rPr lang="uk-UA" sz="1400" dirty="0" smtClean="0">
                <a:solidFill>
                  <a:srgbClr val="003366"/>
                </a:solidFill>
              </a:rPr>
              <a:t>     – </a:t>
            </a:r>
            <a:r>
              <a:rPr lang="uk-UA" sz="1400" dirty="0">
                <a:solidFill>
                  <a:srgbClr val="003366"/>
                </a:solidFill>
              </a:rPr>
              <a:t>1 ембріон </a:t>
            </a:r>
            <a:r>
              <a:rPr lang="uk-UA" sz="1400" dirty="0" smtClean="0">
                <a:solidFill>
                  <a:srgbClr val="003366"/>
                </a:solidFill>
              </a:rPr>
              <a:t>ВРХ</a:t>
            </a:r>
            <a:endParaRPr lang="uk-UA" sz="1400" dirty="0">
              <a:solidFill>
                <a:srgbClr val="003366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3" y="1380009"/>
            <a:ext cx="70875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51112" y="1268760"/>
            <a:ext cx="7021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Поліпшення породного складу тварин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Збільшення високопродуктивного поголів'я корів і виробництва молока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1600" dirty="0" smtClean="0">
                <a:solidFill>
                  <a:srgbClr val="003366"/>
                </a:solidFill>
              </a:rPr>
              <a:t>Збільшення виробництва продукції</a:t>
            </a:r>
            <a:endParaRPr lang="uk-UA" sz="1600" dirty="0">
              <a:solidFill>
                <a:srgbClr val="0033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2420888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3366"/>
                </a:solidFill>
              </a:rPr>
              <a:t>Відшкодування: 50%</a:t>
            </a:r>
          </a:p>
          <a:p>
            <a:r>
              <a:rPr lang="uk-UA" sz="2000" b="1" dirty="0" smtClean="0">
                <a:solidFill>
                  <a:srgbClr val="003366"/>
                </a:solidFill>
              </a:rPr>
              <a:t>300 млн. грн.</a:t>
            </a:r>
            <a:endParaRPr lang="uk-UA" sz="2000" dirty="0">
              <a:solidFill>
                <a:srgbClr val="003366"/>
              </a:solidFill>
            </a:endParaRPr>
          </a:p>
        </p:txBody>
      </p:sp>
      <p:grpSp>
        <p:nvGrpSpPr>
          <p:cNvPr id="20" name="Группа 35"/>
          <p:cNvGrpSpPr>
            <a:grpSpLocks noChangeAspect="1"/>
          </p:cNvGrpSpPr>
          <p:nvPr/>
        </p:nvGrpSpPr>
        <p:grpSpPr>
          <a:xfrm>
            <a:off x="179512" y="4725144"/>
            <a:ext cx="366098" cy="324000"/>
            <a:chOff x="245658" y="2438880"/>
            <a:chExt cx="996726" cy="882120"/>
          </a:xfrm>
        </p:grpSpPr>
        <p:sp>
          <p:nvSpPr>
            <p:cNvPr id="21" name="Овал 20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755576" y="3068960"/>
            <a:ext cx="2736304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uk-UA" sz="1400" u="sng" dirty="0" smtClean="0">
                <a:solidFill>
                  <a:srgbClr val="003366"/>
                </a:solidFill>
              </a:rPr>
              <a:t>напрями</a:t>
            </a:r>
            <a:r>
              <a:rPr lang="uk-UA" sz="1400" dirty="0" smtClean="0">
                <a:solidFill>
                  <a:srgbClr val="0033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племінні тварини, а саме: телиці, нетелі, корови, свинки та кнурці, вівцематки, барани, ярки, сперма бугаїв і ембріони ВРХ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95936" y="242088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3366"/>
                </a:solidFill>
              </a:rPr>
              <a:t>Дотація: 1500 грн.</a:t>
            </a:r>
          </a:p>
          <a:p>
            <a:r>
              <a:rPr lang="uk-UA" sz="2000" b="1" dirty="0" smtClean="0">
                <a:solidFill>
                  <a:srgbClr val="003366"/>
                </a:solidFill>
              </a:rPr>
              <a:t>500 млн. грн.</a:t>
            </a:r>
            <a:endParaRPr lang="uk-UA" sz="2000" dirty="0">
              <a:solidFill>
                <a:srgbClr val="0033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16216" y="242088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3366"/>
                </a:solidFill>
              </a:rPr>
              <a:t>Дотація: 2500 грн.</a:t>
            </a:r>
          </a:p>
          <a:p>
            <a:r>
              <a:rPr lang="uk-UA" sz="2000" b="1" dirty="0" smtClean="0">
                <a:solidFill>
                  <a:srgbClr val="003366"/>
                </a:solidFill>
              </a:rPr>
              <a:t>700 млн. грн.</a:t>
            </a:r>
            <a:endParaRPr lang="uk-UA" sz="2000" dirty="0">
              <a:solidFill>
                <a:srgbClr val="003366"/>
              </a:solidFill>
            </a:endParaRPr>
          </a:p>
        </p:txBody>
      </p:sp>
      <p:grpSp>
        <p:nvGrpSpPr>
          <p:cNvPr id="29" name="Группа 28"/>
          <p:cNvGrpSpPr>
            <a:grpSpLocks noChangeAspect="1"/>
          </p:cNvGrpSpPr>
          <p:nvPr/>
        </p:nvGrpSpPr>
        <p:grpSpPr>
          <a:xfrm>
            <a:off x="3779912" y="4725144"/>
            <a:ext cx="366098" cy="324000"/>
            <a:chOff x="245658" y="2438880"/>
            <a:chExt cx="996726" cy="882120"/>
          </a:xfrm>
        </p:grpSpPr>
        <p:sp>
          <p:nvSpPr>
            <p:cNvPr id="30" name="Овал 29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4139952" y="465313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  <a:latin typeface="+mj-lt"/>
              </a:rPr>
              <a:t>Тільки ідентифіковані тварини</a:t>
            </a:r>
            <a:endParaRPr lang="uk-UA" sz="1400" b="1" dirty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35896" y="3140968"/>
            <a:ext cx="2736304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uk-UA" sz="1400" u="sng" dirty="0" smtClean="0">
                <a:solidFill>
                  <a:srgbClr val="003366"/>
                </a:solidFill>
              </a:rPr>
              <a:t>напрями</a:t>
            </a:r>
            <a:r>
              <a:rPr lang="uk-UA" sz="1400" dirty="0" smtClean="0">
                <a:solidFill>
                  <a:srgbClr val="0033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наявна станом на 01 січня та на 01 липня поточного року корова молочного, молочно-м’ясного та м’ясного напряму продуктивності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39952" y="5229200"/>
            <a:ext cx="229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Юридичні особи</a:t>
            </a:r>
            <a:endParaRPr lang="uk-UA" sz="1400" b="1" dirty="0">
              <a:solidFill>
                <a:srgbClr val="003366"/>
              </a:solidFill>
            </a:endParaRPr>
          </a:p>
        </p:txBody>
      </p:sp>
      <p:grpSp>
        <p:nvGrpSpPr>
          <p:cNvPr id="36" name="Группа 41"/>
          <p:cNvGrpSpPr>
            <a:grpSpLocks noChangeAspect="1"/>
          </p:cNvGrpSpPr>
          <p:nvPr/>
        </p:nvGrpSpPr>
        <p:grpSpPr>
          <a:xfrm>
            <a:off x="3801373" y="5218846"/>
            <a:ext cx="366098" cy="324000"/>
            <a:chOff x="245658" y="2438880"/>
            <a:chExt cx="996726" cy="882120"/>
          </a:xfrm>
        </p:grpSpPr>
        <p:sp>
          <p:nvSpPr>
            <p:cNvPr id="37" name="Овал 36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39" name="TextBox 38"/>
          <p:cNvSpPr txBox="1"/>
          <p:nvPr/>
        </p:nvSpPr>
        <p:spPr>
          <a:xfrm>
            <a:off x="4139952" y="5661248"/>
            <a:ext cx="229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Дотація 750 + 750 гривень</a:t>
            </a:r>
            <a:endParaRPr lang="uk-UA" sz="1400" b="1" dirty="0">
              <a:solidFill>
                <a:srgbClr val="003366"/>
              </a:solidFill>
            </a:endParaRPr>
          </a:p>
        </p:txBody>
      </p:sp>
      <p:grpSp>
        <p:nvGrpSpPr>
          <p:cNvPr id="40" name="Группа 41"/>
          <p:cNvGrpSpPr>
            <a:grpSpLocks noChangeAspect="1"/>
          </p:cNvGrpSpPr>
          <p:nvPr/>
        </p:nvGrpSpPr>
        <p:grpSpPr>
          <a:xfrm>
            <a:off x="3801373" y="5650894"/>
            <a:ext cx="366098" cy="324000"/>
            <a:chOff x="245658" y="2438880"/>
            <a:chExt cx="996726" cy="882120"/>
          </a:xfrm>
        </p:grpSpPr>
        <p:sp>
          <p:nvSpPr>
            <p:cNvPr id="41" name="Овал 40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43" name="TextBox 42"/>
          <p:cNvSpPr txBox="1"/>
          <p:nvPr/>
        </p:nvSpPr>
        <p:spPr>
          <a:xfrm>
            <a:off x="6407696" y="3140968"/>
            <a:ext cx="2736304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uk-UA" sz="1400" u="sng" dirty="0" smtClean="0">
                <a:solidFill>
                  <a:srgbClr val="003366"/>
                </a:solidFill>
              </a:rPr>
              <a:t>напрями</a:t>
            </a:r>
            <a:r>
              <a:rPr lang="uk-UA" sz="1400" dirty="0" smtClean="0">
                <a:solidFill>
                  <a:srgbClr val="0033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solidFill>
                  <a:srgbClr val="003366"/>
                </a:solidFill>
              </a:rPr>
              <a:t>молодняк великої рогатої худоби до тринадцяти місячного віку</a:t>
            </a:r>
          </a:p>
        </p:txBody>
      </p:sp>
      <p:grpSp>
        <p:nvGrpSpPr>
          <p:cNvPr id="44" name="Группа 43"/>
          <p:cNvGrpSpPr>
            <a:grpSpLocks noChangeAspect="1"/>
          </p:cNvGrpSpPr>
          <p:nvPr/>
        </p:nvGrpSpPr>
        <p:grpSpPr>
          <a:xfrm>
            <a:off x="6489229" y="4797152"/>
            <a:ext cx="366098" cy="324000"/>
            <a:chOff x="245658" y="2438880"/>
            <a:chExt cx="996726" cy="882120"/>
          </a:xfrm>
        </p:grpSpPr>
        <p:sp>
          <p:nvSpPr>
            <p:cNvPr id="45" name="Овал 44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47" name="Рисунок 4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49" name="TextBox 48"/>
          <p:cNvSpPr txBox="1"/>
          <p:nvPr/>
        </p:nvSpPr>
        <p:spPr>
          <a:xfrm>
            <a:off x="6876256" y="4797152"/>
            <a:ext cx="2267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  <a:latin typeface="+mj-lt"/>
              </a:rPr>
              <a:t>Молодняк народився у господарствах фізичних осіб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49269" y="5589240"/>
            <a:ext cx="229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3366"/>
                </a:solidFill>
              </a:rPr>
              <a:t>Дотація: </a:t>
            </a:r>
          </a:p>
          <a:p>
            <a:r>
              <a:rPr lang="uk-UA" sz="1400" b="1" dirty="0" smtClean="0">
                <a:solidFill>
                  <a:srgbClr val="003366"/>
                </a:solidFill>
              </a:rPr>
              <a:t>     300 + 700 + 1500 гривень</a:t>
            </a:r>
            <a:endParaRPr lang="uk-UA" sz="1400" b="1" dirty="0">
              <a:solidFill>
                <a:srgbClr val="003366"/>
              </a:solidFill>
            </a:endParaRPr>
          </a:p>
        </p:txBody>
      </p:sp>
      <p:grpSp>
        <p:nvGrpSpPr>
          <p:cNvPr id="55" name="Группа 41"/>
          <p:cNvGrpSpPr>
            <a:grpSpLocks noChangeAspect="1"/>
          </p:cNvGrpSpPr>
          <p:nvPr/>
        </p:nvGrpSpPr>
        <p:grpSpPr>
          <a:xfrm>
            <a:off x="6516216" y="5589240"/>
            <a:ext cx="366098" cy="324000"/>
            <a:chOff x="245658" y="2438880"/>
            <a:chExt cx="996726" cy="882120"/>
          </a:xfrm>
        </p:grpSpPr>
        <p:sp>
          <p:nvSpPr>
            <p:cNvPr id="56" name="Овал 55"/>
            <p:cNvSpPr/>
            <p:nvPr/>
          </p:nvSpPr>
          <p:spPr>
            <a:xfrm>
              <a:off x="245658" y="2493000"/>
              <a:ext cx="828000" cy="828000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84" y="2438880"/>
              <a:ext cx="828000" cy="828000"/>
            </a:xfrm>
            <a:prstGeom prst="rect">
              <a:avLst/>
            </a:prstGeom>
          </p:spPr>
        </p:pic>
      </p:grp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1043608" y="6237312"/>
            <a:ext cx="71294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Постанова Кабінету Міністрів України від 7 лютого 2018 року № 107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4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251520" y="18864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ЗДЕШЕВЛЕННЯ БУДІВНИЦТВА</a:t>
            </a:r>
            <a:b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ТА РЕКОНСТРУКЦІЇ</a:t>
            </a:r>
            <a:endParaRPr lang="ru-RU" dirty="0"/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91680" y="1556792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835696" y="2204864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6876256" y="1628800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6948264" y="2204864"/>
            <a:ext cx="1080120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5940152" y="2636912"/>
            <a:ext cx="3024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заявку для участі у програмі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(до 5 липня, 5 жовтня та 5 грудня)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077072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23928" y="4365104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18"/>
          <p:cNvSpPr txBox="1"/>
          <p:nvPr/>
        </p:nvSpPr>
        <p:spPr>
          <a:xfrm>
            <a:off x="6300861" y="5661248"/>
            <a:ext cx="2339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Мінагрополітики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Рисунок 9" descr="2.bmp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19872" y="1340768"/>
            <a:ext cx="25812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3924523" y="2925291"/>
            <a:ext cx="144016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ЄКТ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259632" y="2492896"/>
            <a:ext cx="21602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Здійснити будівництво або реконструкцію тваринницького об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єкту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12"/>
          <p:cNvCxnSpPr>
            <a:cxnSpLocks noChangeShapeType="1"/>
          </p:cNvCxnSpPr>
          <p:nvPr/>
        </p:nvCxnSpPr>
        <p:spPr bwMode="auto">
          <a:xfrm>
            <a:off x="3923928" y="5013176"/>
            <a:ext cx="1368152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3" name="TextBox 27"/>
          <p:cNvSpPr txBox="1">
            <a:spLocks noChangeArrowheads="1"/>
          </p:cNvSpPr>
          <p:nvPr/>
        </p:nvSpPr>
        <p:spPr bwMode="auto">
          <a:xfrm flipH="1">
            <a:off x="3131840" y="5301208"/>
            <a:ext cx="24482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Виплата компенсації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20 липня, 20 жовтня та 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20 грудня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179512" y="188640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ЗДЕШЕВЛЕННЯ БУДІВНИЦТВА,</a:t>
            </a:r>
            <a:b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ЗДІЙСНЕНОГО ЗА КРЕДИТНІ РЕСУРСИ</a:t>
            </a:r>
            <a:endParaRPr lang="ru-RU" dirty="0" smtClean="0"/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250" y="1341438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619250" y="2060575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0" name="Прямая со стрелкой 9"/>
          <p:cNvCxnSpPr>
            <a:cxnSpLocks noChangeShapeType="1"/>
          </p:cNvCxnSpPr>
          <p:nvPr/>
        </p:nvCxnSpPr>
        <p:spPr bwMode="auto">
          <a:xfrm>
            <a:off x="1547813" y="2276475"/>
            <a:ext cx="1008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5364163" y="1341438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5580063" y="2133600"/>
            <a:ext cx="865187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5292080" y="2420938"/>
            <a:ext cx="151216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Використати частину кредиту на будівництво об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єкту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тваринництва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1556792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596336" y="4581128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27"/>
          <p:cNvSpPr txBox="1">
            <a:spLocks noChangeArrowheads="1"/>
          </p:cNvSpPr>
          <p:nvPr/>
        </p:nvSpPr>
        <p:spPr bwMode="auto">
          <a:xfrm flipH="1">
            <a:off x="7020272" y="5445224"/>
            <a:ext cx="2123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підтверджуючи документи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4509120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12"/>
          <p:cNvCxnSpPr>
            <a:cxnSpLocks noChangeShapeType="1"/>
          </p:cNvCxnSpPr>
          <p:nvPr/>
        </p:nvCxnSpPr>
        <p:spPr bwMode="auto">
          <a:xfrm>
            <a:off x="7596336" y="5229200"/>
            <a:ext cx="1008063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2" name="TextBox 18"/>
          <p:cNvSpPr txBox="1"/>
          <p:nvPr/>
        </p:nvSpPr>
        <p:spPr>
          <a:xfrm>
            <a:off x="7020272" y="3212976"/>
            <a:ext cx="176470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Підрядник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Рисунок 9" descr="2.bmp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43213" y="1268413"/>
            <a:ext cx="25812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3491880" y="2852936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258888" y="2420938"/>
            <a:ext cx="1889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Заключити кредитний договір та подати заявку на участь у програмі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26" descr="depositphotos_62058775-stock-photo-3d-man-in-balance-between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99992" y="4365104"/>
            <a:ext cx="23066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5076056" y="4005064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12"/>
          <p:cNvCxnSpPr>
            <a:cxnSpLocks noChangeShapeType="1"/>
          </p:cNvCxnSpPr>
          <p:nvPr/>
        </p:nvCxnSpPr>
        <p:spPr bwMode="auto">
          <a:xfrm>
            <a:off x="3059832" y="5157192"/>
            <a:ext cx="1008063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46" name="TextBox 27"/>
          <p:cNvSpPr txBox="1">
            <a:spLocks noChangeArrowheads="1"/>
          </p:cNvSpPr>
          <p:nvPr/>
        </p:nvSpPr>
        <p:spPr bwMode="auto">
          <a:xfrm flipH="1">
            <a:off x="2771800" y="5373216"/>
            <a:ext cx="17287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Виплата компенсації щомісяця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20 числа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5436096" y="188640"/>
            <a:ext cx="4032448" cy="612000"/>
            <a:chOff x="5220072" y="116632"/>
            <a:chExt cx="4032448" cy="612000"/>
          </a:xfrm>
        </p:grpSpPr>
        <p:sp>
          <p:nvSpPr>
            <p:cNvPr id="11" name="TextBox 10"/>
            <p:cNvSpPr txBox="1"/>
            <p:nvPr/>
          </p:nvSpPr>
          <p:spPr>
            <a:xfrm>
              <a:off x="5669033" y="153808"/>
              <a:ext cx="35834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МІНІСТЕРСТВО АГРАРНОЇ ПОЛІТИКИ</a:t>
              </a:r>
            </a:p>
            <a:p>
              <a:r>
                <a:rPr lang="uk-UA" sz="1300" b="1" dirty="0" smtClean="0">
                  <a:solidFill>
                    <a:schemeClr val="bg1"/>
                  </a:solidFill>
                  <a:latin typeface="Arieal"/>
                  <a:cs typeface="Arial" panose="020B0604020202020204" pitchFamily="34" charset="0"/>
                </a:rPr>
                <a:t>ТА ПРОДОВОЛЬСТВА УКРАЇНИ</a:t>
              </a:r>
              <a:endParaRPr lang="uk-UA" sz="1300" b="1" dirty="0">
                <a:solidFill>
                  <a:schemeClr val="bg1"/>
                </a:solidFill>
                <a:latin typeface="Arieal"/>
                <a:cs typeface="Arial" panose="020B0604020202020204" pitchFamily="34" charset="0"/>
              </a:endParaRPr>
            </a:p>
          </p:txBody>
        </p:sp>
        <p:pic>
          <p:nvPicPr>
            <p:cNvPr id="12" name="Picture 7" descr="G:\logo.pn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72857"/>
            <a:stretch/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</p:spPr>
        </p:pic>
      </p:grpSp>
      <p:sp>
        <p:nvSpPr>
          <p:cNvPr id="6" name="Прямоугольник 5"/>
          <p:cNvSpPr/>
          <p:nvPr/>
        </p:nvSpPr>
        <p:spPr>
          <a:xfrm>
            <a:off x="179512" y="188640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ЗДЕШЕВЛЕННЯ КРЕДИТІВ</a:t>
            </a:r>
            <a:b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ДЛЯ ТВАРИННИЦТВА</a:t>
            </a:r>
            <a:endParaRPr lang="ru-RU" dirty="0"/>
          </a:p>
        </p:txBody>
      </p:sp>
      <p:pic>
        <p:nvPicPr>
          <p:cNvPr id="7" name="Рисунок 4" descr="1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7338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250" y="1341438"/>
            <a:ext cx="10795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619250" y="2060575"/>
            <a:ext cx="936625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0" name="Прямая со стрелкой 9"/>
          <p:cNvCxnSpPr>
            <a:cxnSpLocks noChangeShapeType="1"/>
          </p:cNvCxnSpPr>
          <p:nvPr/>
        </p:nvCxnSpPr>
        <p:spPr bwMode="auto">
          <a:xfrm>
            <a:off x="1547813" y="2276475"/>
            <a:ext cx="1008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5364163" y="1341438"/>
            <a:ext cx="1287462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cxnSpLocks noChangeShapeType="1"/>
          </p:cNvCxnSpPr>
          <p:nvPr/>
        </p:nvCxnSpPr>
        <p:spPr bwMode="auto">
          <a:xfrm>
            <a:off x="5580063" y="2133600"/>
            <a:ext cx="865187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none" w="lg" len="lg"/>
            <a:tailEnd type="stealth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5364162" y="2420938"/>
            <a:ext cx="13680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Використати кредит за цільовим призначенням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9" descr="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1556792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596336" y="4581128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27"/>
          <p:cNvSpPr txBox="1">
            <a:spLocks noChangeArrowheads="1"/>
          </p:cNvSpPr>
          <p:nvPr/>
        </p:nvSpPr>
        <p:spPr bwMode="auto">
          <a:xfrm flipH="1">
            <a:off x="7164288" y="5445224"/>
            <a:ext cx="17287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Подати заявку для участі у програмі та щомісячно сплачувати відсотки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4509120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крок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31" descr="4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4292600"/>
            <a:ext cx="18573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35" descr="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4076700"/>
            <a:ext cx="552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789363"/>
            <a:ext cx="44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37" descr="4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9" descr="4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4149725"/>
            <a:ext cx="492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39" descr="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084763"/>
            <a:ext cx="44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395288" y="6092825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Отримання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бюджетних коштів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12"/>
          <p:cNvCxnSpPr>
            <a:cxnSpLocks noChangeShapeType="1"/>
          </p:cNvCxnSpPr>
          <p:nvPr/>
        </p:nvCxnSpPr>
        <p:spPr bwMode="auto">
          <a:xfrm>
            <a:off x="7596336" y="5229200"/>
            <a:ext cx="1008063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2" name="TextBox 18"/>
          <p:cNvSpPr txBox="1"/>
          <p:nvPr/>
        </p:nvSpPr>
        <p:spPr>
          <a:xfrm>
            <a:off x="6839744" y="3212976"/>
            <a:ext cx="230425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Постачальник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Рисунок 9" descr="2.bmp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43213" y="1268413"/>
            <a:ext cx="25812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3491880" y="2852936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1258888" y="2420938"/>
            <a:ext cx="188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Заключити кредитний договір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26" descr="depositphotos_62058775-stock-photo-3d-man-in-balance-between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99992" y="4365104"/>
            <a:ext cx="23066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5076056" y="4005064"/>
            <a:ext cx="1143000" cy="47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12"/>
          <p:cNvCxnSpPr>
            <a:cxnSpLocks noChangeShapeType="1"/>
          </p:cNvCxnSpPr>
          <p:nvPr/>
        </p:nvCxnSpPr>
        <p:spPr bwMode="auto">
          <a:xfrm>
            <a:off x="3059832" y="5157192"/>
            <a:ext cx="1008063" cy="0"/>
          </a:xfrm>
          <a:prstGeom prst="straightConnector1">
            <a:avLst/>
          </a:prstGeom>
          <a:noFill/>
          <a:ln w="38100" algn="ctr">
            <a:solidFill>
              <a:schemeClr val="folHlink"/>
            </a:solidFill>
            <a:round/>
            <a:headEnd type="stealth" w="lg" len="lg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46" name="TextBox 27"/>
          <p:cNvSpPr txBox="1">
            <a:spLocks noChangeArrowheads="1"/>
          </p:cNvSpPr>
          <p:nvPr/>
        </p:nvSpPr>
        <p:spPr bwMode="auto">
          <a:xfrm flipH="1">
            <a:off x="2771800" y="5373216"/>
            <a:ext cx="17287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Виплата компенсації щомісяця 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25 числа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15525</TotalTime>
  <Words>985</Words>
  <Application>Microsoft Office PowerPoint</Application>
  <PresentationFormat>Экран (4:3)</PresentationFormat>
  <Paragraphs>234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Chemonics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</dc:creator>
  <cp:lastModifiedBy>user</cp:lastModifiedBy>
  <cp:revision>1074</cp:revision>
  <cp:lastPrinted>2017-09-12T16:38:16Z</cp:lastPrinted>
  <dcterms:created xsi:type="dcterms:W3CDTF">2015-10-06T08:45:27Z</dcterms:created>
  <dcterms:modified xsi:type="dcterms:W3CDTF">2018-04-10T12:40:07Z</dcterms:modified>
</cp:coreProperties>
</file>