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6"/>
  </p:handoutMasterIdLst>
  <p:sldIdLst>
    <p:sldId id="256" r:id="rId2"/>
    <p:sldId id="271" r:id="rId3"/>
    <p:sldId id="270" r:id="rId4"/>
    <p:sldId id="280" r:id="rId5"/>
    <p:sldId id="274" r:id="rId6"/>
    <p:sldId id="272" r:id="rId7"/>
    <p:sldId id="257" r:id="rId8"/>
    <p:sldId id="258" r:id="rId9"/>
    <p:sldId id="259" r:id="rId10"/>
    <p:sldId id="275" r:id="rId11"/>
    <p:sldId id="260" r:id="rId12"/>
    <p:sldId id="261" r:id="rId13"/>
    <p:sldId id="268" r:id="rId14"/>
    <p:sldId id="262" r:id="rId15"/>
    <p:sldId id="263" r:id="rId16"/>
    <p:sldId id="264" r:id="rId17"/>
    <p:sldId id="265" r:id="rId18"/>
    <p:sldId id="266" r:id="rId19"/>
    <p:sldId id="277" r:id="rId20"/>
    <p:sldId id="267" r:id="rId21"/>
    <p:sldId id="269" r:id="rId22"/>
    <p:sldId id="276" r:id="rId23"/>
    <p:sldId id="278" r:id="rId24"/>
    <p:sldId id="279" r:id="rId2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478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2019\Socioconsulting\data%20array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2019\SOCIOCONSULTING\GBVperceptions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2019\SOCIOCONSULTING\GBVperceptions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2019\Socioconsulting\GBVperception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2019\Socioconsulting\GBVperceptions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2019\Socioconsulting\GBVperceptions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957373383882575"/>
          <c:y val="3.8955377825417623E-2"/>
          <c:w val="0.48489725139833284"/>
          <c:h val="0.92607307587524557"/>
        </c:manualLayout>
      </c:layout>
      <c:barChart>
        <c:barDir val="bar"/>
        <c:grouping val="clustered"/>
        <c:ser>
          <c:idx val="0"/>
          <c:order val="0"/>
          <c:tx>
            <c:strRef>
              <c:f>'ролі та повноваження'!$G$2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uk-UA"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'ролі та повноваження'!$B$3:$B$5</c:f>
              <c:strCache>
                <c:ptCount val="3"/>
                <c:pt idx="0">
                  <c:v>Найважливіша роль жінки - бути берегинею домашнього вогнища</c:v>
                </c:pt>
                <c:pt idx="1">
                  <c:v>Чоловік має заробляти більше, ніж його дружина</c:v>
                </c:pt>
                <c:pt idx="2">
                  <c:v>Чоловік повинен мати вирішальне слово в ухваленні рішень у власній родині</c:v>
                </c:pt>
              </c:strCache>
            </c:strRef>
          </c:cat>
          <c:val>
            <c:numRef>
              <c:f>'ролі та повноваження'!$G$3:$G$5</c:f>
              <c:numCache>
                <c:formatCode>0</c:formatCode>
                <c:ptCount val="3"/>
                <c:pt idx="0">
                  <c:v>84.3</c:v>
                </c:pt>
                <c:pt idx="1">
                  <c:v>70.3</c:v>
                </c:pt>
                <c:pt idx="2">
                  <c:v>65.7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94-4DA8-923F-EACC2DF4896C}"/>
            </c:ext>
          </c:extLst>
        </c:ser>
        <c:ser>
          <c:idx val="1"/>
          <c:order val="1"/>
          <c:tx>
            <c:strRef>
              <c:f>'ролі та повноваження'!$H$2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lang="uk-UA"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'ролі та повноваження'!$B$3:$B$5</c:f>
              <c:strCache>
                <c:ptCount val="3"/>
                <c:pt idx="0">
                  <c:v>Найважливіша роль жінки - бути берегинею домашнього вогнища</c:v>
                </c:pt>
                <c:pt idx="1">
                  <c:v>Чоловік має заробляти більше, ніж його дружина</c:v>
                </c:pt>
                <c:pt idx="2">
                  <c:v>Чоловік повинен мати вирішальне слово в ухваленні рішень у власній родині</c:v>
                </c:pt>
              </c:strCache>
            </c:strRef>
          </c:cat>
          <c:val>
            <c:numRef>
              <c:f>'ролі та повноваження'!$H$3:$H$5</c:f>
              <c:numCache>
                <c:formatCode>0</c:formatCode>
                <c:ptCount val="3"/>
                <c:pt idx="0">
                  <c:v>70.400000000000006</c:v>
                </c:pt>
                <c:pt idx="1">
                  <c:v>64</c:v>
                </c:pt>
                <c:pt idx="2">
                  <c:v>35.700000000000003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94-4DA8-923F-EACC2DF4896C}"/>
            </c:ext>
          </c:extLst>
        </c:ser>
        <c:gapWidth val="219"/>
        <c:axId val="120586624"/>
        <c:axId val="120588160"/>
      </c:barChart>
      <c:catAx>
        <c:axId val="12058662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lang="uk-UA"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0588160"/>
        <c:crosses val="autoZero"/>
        <c:auto val="1"/>
        <c:lblAlgn val="ctr"/>
        <c:lblOffset val="100"/>
      </c:catAx>
      <c:valAx>
        <c:axId val="120588160"/>
        <c:scaling>
          <c:orientation val="minMax"/>
        </c:scaling>
        <c:delete val="1"/>
        <c:axPos val="b"/>
        <c:numFmt formatCode="0" sourceLinked="1"/>
        <c:majorTickMark val="none"/>
        <c:tickLblPos val="nextTo"/>
        <c:crossAx val="12058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vert="horz"/>
        <a:lstStyle/>
        <a:p>
          <a:pPr>
            <a:defRPr lang="uk-UA" sz="20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aseline="0">
          <a:solidFill>
            <a:sysClr val="windowText" lastClr="000000"/>
          </a:solidFill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Жінки</c:v>
                </c:pt>
              </c:strCache>
            </c:strRef>
          </c:tx>
          <c:dLbls>
            <c:dLbl>
              <c:idx val="0"/>
              <c:layout>
                <c:manualLayout>
                  <c:x val="2.3148148148148147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697530864197531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3888888888888892E-2"/>
                  <c:y val="-2.8060332808804225E-3"/>
                </c:manualLayout>
              </c:layout>
              <c:showVal val="1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Стосовно дітей головна роль батька - забезпечувати їх усім необхідним</c:v>
                </c:pt>
                <c:pt idx="1">
                  <c:v>Піклуватися про дітей повинна мати, а батько - лише допомагати у випадку потреби</c:v>
                </c:pt>
                <c:pt idx="2">
                  <c:v>Якщо в родині є діти, жінка повинна  віддавати перевагу сім`ї, а не роботі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</c:v>
                </c:pt>
                <c:pt idx="1">
                  <c:v>20</c:v>
                </c:pt>
                <c:pt idx="2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rgbClr val="5C92B5">
                <a:lumMod val="60000"/>
                <a:lumOff val="40000"/>
              </a:srgbClr>
            </a:solidFill>
          </c:spPr>
          <c:dLbls>
            <c:dLbl>
              <c:idx val="0"/>
              <c:layout>
                <c:manualLayout>
                  <c:x val="1.8518518518518521E-2"/>
                  <c:y val="-5.6120665617607913E-3"/>
                </c:manualLayout>
              </c:layout>
              <c:showVal val="1"/>
            </c:dLbl>
            <c:dLbl>
              <c:idx val="1"/>
              <c:layout>
                <c:manualLayout>
                  <c:x val="2.777777777777779E-2"/>
                  <c:y val="-8.4180998426412416E-3"/>
                </c:manualLayout>
              </c:layout>
              <c:showVal val="1"/>
            </c:dLbl>
            <c:dLbl>
              <c:idx val="2"/>
              <c:layout>
                <c:manualLayout>
                  <c:x val="1.69753086419752E-2"/>
                  <c:y val="2.8060332808803969E-3"/>
                </c:manualLayout>
              </c:layout>
              <c:showVal val="1"/>
            </c:dLbl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Стосовно дітей головна роль батька - забезпечувати їх усім необхідним</c:v>
                </c:pt>
                <c:pt idx="1">
                  <c:v>Піклуватися про дітей повинна мати, а батько - лише допомагати у випадку потреби</c:v>
                </c:pt>
                <c:pt idx="2">
                  <c:v>Якщо в родині є діти, жінка повинна  віддавати перевагу сім`ї, а не роботі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58</c:v>
                </c:pt>
                <c:pt idx="1">
                  <c:v>33</c:v>
                </c:pt>
                <c:pt idx="2">
                  <c:v>70</c:v>
                </c:pt>
              </c:numCache>
            </c:numRef>
          </c:val>
        </c:ser>
        <c:shape val="box"/>
        <c:axId val="143932032"/>
        <c:axId val="143978880"/>
        <c:axId val="0"/>
      </c:bar3DChart>
      <c:catAx>
        <c:axId val="14393203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143978880"/>
        <c:crosses val="autoZero"/>
        <c:auto val="1"/>
        <c:lblAlgn val="ctr"/>
        <c:lblOffset val="100"/>
      </c:catAx>
      <c:valAx>
        <c:axId val="143978880"/>
        <c:scaling>
          <c:orientation val="minMax"/>
        </c:scaling>
        <c:delete val="1"/>
        <c:axPos val="b"/>
        <c:numFmt formatCode="General" sourceLinked="1"/>
        <c:tickLblPos val="nextTo"/>
        <c:crossAx val="1439320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8214421114027423"/>
          <c:y val="5.0925925925925923E-2"/>
          <c:w val="0.49565823369301065"/>
          <c:h val="0.89814814814814814"/>
        </c:manualLayout>
      </c:layout>
      <c:barChart>
        <c:barDir val="bar"/>
        <c:grouping val="clustered"/>
        <c:ser>
          <c:idx val="0"/>
          <c:order val="0"/>
          <c:tx>
            <c:strRef>
              <c:f>'ставлення до контролю та GBV'!$AF$12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sz="16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'ставлення до контролю та GBV'!$AE$13:$AE$16</c:f>
              <c:strCache>
                <c:ptCount val="4"/>
                <c:pt idx="0">
                  <c:v>Чоловік/партнер має право говорити дружині/партнерці, як вона має виглядати та вдягатися</c:v>
                </c:pt>
                <c:pt idx="1">
                  <c:v>Чоловік/партнер має право перевіряти 
особисті дзвінки, електронну пошту та сторінки в соцмережах власної дружини/партнерки</c:v>
                </c:pt>
                <c:pt idx="2">
                  <c:v>Дружина/партнерка має право перевіряти особисті дзвінки, електронну пошту та сторінки в соцмережах власного чоловіка/партнера</c:v>
                </c:pt>
                <c:pt idx="3">
                  <c:v>Гарна дружина ніколи не ставить під 
сумнів точку зору та рішення свого чоловіка, навіть якщо вони з ним не згодна</c:v>
                </c:pt>
              </c:strCache>
            </c:strRef>
          </c:cat>
          <c:val>
            <c:numRef>
              <c:f>'ставлення до контролю та GBV'!$AF$13:$AF$16</c:f>
              <c:numCache>
                <c:formatCode>General</c:formatCode>
                <c:ptCount val="4"/>
                <c:pt idx="0">
                  <c:v>54</c:v>
                </c:pt>
                <c:pt idx="1">
                  <c:v>24</c:v>
                </c:pt>
                <c:pt idx="2">
                  <c:v>16</c:v>
                </c:pt>
                <c:pt idx="3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BD-495A-91F6-4B5330152236}"/>
            </c:ext>
          </c:extLst>
        </c:ser>
        <c:ser>
          <c:idx val="1"/>
          <c:order val="1"/>
          <c:tx>
            <c:strRef>
              <c:f>'ставлення до контролю та GBV'!$AG$12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sz="16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'ставлення до контролю та GBV'!$AE$13:$AE$16</c:f>
              <c:strCache>
                <c:ptCount val="4"/>
                <c:pt idx="0">
                  <c:v>Чоловік/партнер має право говорити дружині/партнерці, як вона має виглядати та вдягатися</c:v>
                </c:pt>
                <c:pt idx="1">
                  <c:v>Чоловік/партнер має право перевіряти 
особисті дзвінки, електронну пошту та сторінки в соцмережах власної дружини/партнерки</c:v>
                </c:pt>
                <c:pt idx="2">
                  <c:v>Дружина/партнерка має право перевіряти особисті дзвінки, електронну пошту та сторінки в соцмережах власного чоловіка/партнера</c:v>
                </c:pt>
                <c:pt idx="3">
                  <c:v>Гарна дружина ніколи не ставить під 
сумнів точку зору та рішення свого чоловіка, навіть якщо вони з ним не згодна</c:v>
                </c:pt>
              </c:strCache>
            </c:strRef>
          </c:cat>
          <c:val>
            <c:numRef>
              <c:f>'ставлення до контролю та GBV'!$AG$13:$AG$16</c:f>
              <c:numCache>
                <c:formatCode>General</c:formatCode>
                <c:ptCount val="4"/>
                <c:pt idx="0">
                  <c:v>31</c:v>
                </c:pt>
                <c:pt idx="1">
                  <c:v>10</c:v>
                </c:pt>
                <c:pt idx="2">
                  <c:v>16</c:v>
                </c:pt>
                <c:pt idx="3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BD-495A-91F6-4B5330152236}"/>
            </c:ext>
          </c:extLst>
        </c:ser>
        <c:axId val="120622080"/>
        <c:axId val="120623872"/>
      </c:barChart>
      <c:catAx>
        <c:axId val="120622080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lang="uk-UA" sz="1600" baseline="0"/>
            </a:pPr>
            <a:endParaRPr lang="ru-RU"/>
          </a:p>
        </c:txPr>
        <c:crossAx val="120623872"/>
        <c:crosses val="autoZero"/>
        <c:auto val="1"/>
        <c:lblAlgn val="ctr"/>
        <c:lblOffset val="100"/>
      </c:catAx>
      <c:valAx>
        <c:axId val="120623872"/>
        <c:scaling>
          <c:orientation val="minMax"/>
        </c:scaling>
        <c:delete val="1"/>
        <c:axPos val="b"/>
        <c:numFmt formatCode="General" sourceLinked="1"/>
        <c:tickLblPos val="nextTo"/>
        <c:crossAx val="1206220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uk-UA" sz="1600" baseline="0">
              <a:solidFill>
                <a:sysClr val="windowText" lastClr="000000"/>
              </a:solidFill>
            </a:defRPr>
          </a:pPr>
          <a:endParaRPr lang="ru-RU"/>
        </a:p>
      </c:txPr>
    </c:legend>
    <c:plotVisOnly val="1"/>
    <c:dispBlanksAs val="gap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'ставлення до контролю та GBV'!$AF$6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'ставлення до контролю та GBV'!$AE$7:$AE$9</c:f>
              <c:strCache>
                <c:ptCount val="3"/>
                <c:pt idx="0">
                  <c:v>Дружина/партнерка повинна розповідати чоловікові/партнеру про всі свої витрати</c:v>
                </c:pt>
                <c:pt idx="1">
                  <c:v>Чоловік/партнер повинен розповідати дружині/партнерці про всі свої витрати</c:v>
                </c:pt>
                <c:pt idx="2">
                  <c:v>Якщо дружина/партнерка сама заробляє гроші, вона повинна віддавати їх чоловікові</c:v>
                </c:pt>
              </c:strCache>
            </c:strRef>
          </c:cat>
          <c:val>
            <c:numRef>
              <c:f>'ставлення до контролю та GBV'!$AF$7:$AF$9</c:f>
              <c:numCache>
                <c:formatCode>General</c:formatCode>
                <c:ptCount val="3"/>
                <c:pt idx="0">
                  <c:v>51</c:v>
                </c:pt>
                <c:pt idx="1">
                  <c:v>37</c:v>
                </c:pt>
                <c:pt idx="2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53-4211-A1A6-BAE043209E31}"/>
            </c:ext>
          </c:extLst>
        </c:ser>
        <c:ser>
          <c:idx val="1"/>
          <c:order val="1"/>
          <c:tx>
            <c:strRef>
              <c:f>'ставлення до контролю та GBV'!$AG$6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'ставлення до контролю та GBV'!$AE$7:$AE$9</c:f>
              <c:strCache>
                <c:ptCount val="3"/>
                <c:pt idx="0">
                  <c:v>Дружина/партнерка повинна розповідати чоловікові/партнеру про всі свої витрати</c:v>
                </c:pt>
                <c:pt idx="1">
                  <c:v>Чоловік/партнер повинен розповідати дружині/партнерці про всі свої витрати</c:v>
                </c:pt>
                <c:pt idx="2">
                  <c:v>Якщо дружина/партнерка сама заробляє гроші, вона повинна віддавати їх чоловікові</c:v>
                </c:pt>
              </c:strCache>
            </c:strRef>
          </c:cat>
          <c:val>
            <c:numRef>
              <c:f>'ставлення до контролю та GBV'!$AG$7:$AG$9</c:f>
              <c:numCache>
                <c:formatCode>General</c:formatCode>
                <c:ptCount val="3"/>
                <c:pt idx="0">
                  <c:v>27</c:v>
                </c:pt>
                <c:pt idx="1">
                  <c:v>41</c:v>
                </c:pt>
                <c:pt idx="2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53-4211-A1A6-BAE043209E31}"/>
            </c:ext>
          </c:extLst>
        </c:ser>
        <c:axId val="121137024"/>
        <c:axId val="121138560"/>
      </c:barChart>
      <c:catAx>
        <c:axId val="121137024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lang="uk-UA" sz="2000" baseline="0"/>
            </a:pPr>
            <a:endParaRPr lang="ru-RU"/>
          </a:p>
        </c:txPr>
        <c:crossAx val="121138560"/>
        <c:crosses val="autoZero"/>
        <c:auto val="1"/>
        <c:lblAlgn val="ctr"/>
        <c:lblOffset val="100"/>
      </c:catAx>
      <c:valAx>
        <c:axId val="121138560"/>
        <c:scaling>
          <c:orientation val="minMax"/>
        </c:scaling>
        <c:delete val="1"/>
        <c:axPos val="b"/>
        <c:numFmt formatCode="General" sourceLinked="1"/>
        <c:tickLblPos val="nextTo"/>
        <c:crossAx val="1211370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uk-UA" sz="2000" baseline="0"/>
          </a:pPr>
          <a:endParaRPr lang="ru-RU"/>
        </a:p>
      </c:txPr>
    </c:legend>
    <c:plotVisOnly val="1"/>
    <c:dispBlanksAs val="gap"/>
  </c:chart>
  <c:spPr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81567355983621"/>
          <c:y val="1.2519559758388941E-2"/>
          <c:w val="0.83080947061549792"/>
          <c:h val="0.72456771373122131"/>
        </c:manualLayout>
      </c:layout>
      <c:barChart>
        <c:barDir val="bar"/>
        <c:grouping val="stacked"/>
        <c:ser>
          <c:idx val="0"/>
          <c:order val="0"/>
          <c:tx>
            <c:strRef>
              <c:f>'виктим-блейминг'!$AC$12</c:f>
              <c:strCache>
                <c:ptCount val="1"/>
                <c:pt idx="0">
                  <c:v>Ні, насильство нічим не можна виправдати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4.6136101499423404E-3"/>
                  <c:y val="-0.1126760378255004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41-4E7B-AEDD-97479C96CCCE}"/>
                </c:ext>
              </c:extLst>
            </c:dLbl>
            <c:dLbl>
              <c:idx val="1"/>
              <c:layout>
                <c:manualLayout>
                  <c:x val="-2.3068050749711637E-3"/>
                  <c:y val="-0.1217713170469075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41-4E7B-AEDD-97479C96C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'виктим-блейминг'!$AD$11:$AE$11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'виктим-блейминг'!$AD$12:$AE$12</c:f>
              <c:numCache>
                <c:formatCode>###0%</c:formatCode>
                <c:ptCount val="2"/>
                <c:pt idx="0">
                  <c:v>0.44637681159421061</c:v>
                </c:pt>
                <c:pt idx="1">
                  <c:v>0.53395061728395365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041-4E7B-AEDD-97479C96CCCE}"/>
            </c:ext>
          </c:extLst>
        </c:ser>
        <c:ser>
          <c:idx val="1"/>
          <c:order val="1"/>
          <c:tx>
            <c:strRef>
              <c:f>'виктим-блейминг'!$AC$13</c:f>
              <c:strCache>
                <c:ptCount val="1"/>
                <c:pt idx="0">
                  <c:v>У деяких випадках, залежно від конкретної ситуації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-0.1168492244116314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41-4E7B-AEDD-97479C96CCCE}"/>
                </c:ext>
              </c:extLst>
            </c:dLbl>
            <c:dLbl>
              <c:idx val="1"/>
              <c:layout>
                <c:manualLayout>
                  <c:x val="-6.9204152249135904E-3"/>
                  <c:y val="-0.1210224109977596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41-4E7B-AEDD-97479C96C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'виктим-блейминг'!$AD$11:$AE$11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'виктим-блейминг'!$AD$13:$AE$13</c:f>
              <c:numCache>
                <c:formatCode>###0%</c:formatCode>
                <c:ptCount val="2"/>
                <c:pt idx="0">
                  <c:v>0.42753623188406392</c:v>
                </c:pt>
                <c:pt idx="1">
                  <c:v>0.38765432098766262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041-4E7B-AEDD-97479C96CCCE}"/>
            </c:ext>
          </c:extLst>
        </c:ser>
        <c:ser>
          <c:idx val="2"/>
          <c:order val="2"/>
          <c:tx>
            <c:strRef>
              <c:f>'виктим-блейминг'!$AC$14</c:f>
              <c:strCache>
                <c:ptCount val="1"/>
                <c:pt idx="0">
                  <c:v>Переконаний(а), що так. Зазвичай, самі жінки й провокують насильство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4.6136101499424141E-3"/>
                  <c:y val="-0.1043296646532410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41-4E7B-AEDD-97479C96CCCE}"/>
                </c:ext>
              </c:extLst>
            </c:dLbl>
            <c:dLbl>
              <c:idx val="1"/>
              <c:layout>
                <c:manualLayout>
                  <c:x val="0"/>
                  <c:y val="-0.1168492244116314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41-4E7B-AEDD-97479C96C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'виктим-блейминг'!$AD$11:$AE$11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'виктим-блейминг'!$AD$14:$AE$14</c:f>
              <c:numCache>
                <c:formatCode>###0%</c:formatCode>
                <c:ptCount val="2"/>
                <c:pt idx="0">
                  <c:v>0.10579710144927691</c:v>
                </c:pt>
                <c:pt idx="1">
                  <c:v>5.8024691358025841E-2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041-4E7B-AEDD-97479C96CCCE}"/>
            </c:ext>
          </c:extLst>
        </c:ser>
        <c:ser>
          <c:idx val="3"/>
          <c:order val="3"/>
          <c:tx>
            <c:strRef>
              <c:f>'виктим-блейминг'!$AC$15</c:f>
              <c:strCache>
                <c:ptCount val="1"/>
                <c:pt idx="0">
                  <c:v>Важко відповісти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3.4602076124567491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41-4E7B-AEDD-97479C96CCCE}"/>
                </c:ext>
              </c:extLst>
            </c:dLbl>
            <c:dLbl>
              <c:idx val="1"/>
              <c:layout>
                <c:manualLayout>
                  <c:x val="2.768166089965449E-2"/>
                  <c:y val="-3.8253768462060037E-1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41-4E7B-AEDD-97479C96CC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'виктим-блейминг'!$AD$11:$AE$11</c:f>
              <c:strCache>
                <c:ptCount val="2"/>
                <c:pt idx="0">
                  <c:v>Чоловіки</c:v>
                </c:pt>
                <c:pt idx="1">
                  <c:v>Жінки</c:v>
                </c:pt>
              </c:strCache>
            </c:strRef>
          </c:cat>
          <c:val>
            <c:numRef>
              <c:f>'виктим-блейминг'!$AD$15:$AE$15</c:f>
              <c:numCache>
                <c:formatCode>###0%</c:formatCode>
                <c:ptCount val="2"/>
                <c:pt idx="0">
                  <c:v>1.8840579710145352E-2</c:v>
                </c:pt>
                <c:pt idx="1">
                  <c:v>1.7283950617284001E-2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1041-4E7B-AEDD-97479C96CCCE}"/>
            </c:ext>
          </c:extLst>
        </c:ser>
        <c:overlap val="100"/>
        <c:axId val="121297920"/>
        <c:axId val="121185024"/>
      </c:barChart>
      <c:catAx>
        <c:axId val="1212979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185024"/>
        <c:crosses val="autoZero"/>
        <c:auto val="1"/>
        <c:lblAlgn val="ctr"/>
        <c:lblOffset val="100"/>
      </c:catAx>
      <c:valAx>
        <c:axId val="121185024"/>
        <c:scaling>
          <c:orientation val="minMax"/>
        </c:scaling>
        <c:delete val="1"/>
        <c:axPos val="b"/>
        <c:numFmt formatCode="###0%" sourceLinked="1"/>
        <c:majorTickMark val="none"/>
        <c:tickLblPos val="nextTo"/>
        <c:crossAx val="12129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47895267416891E-2"/>
          <c:y val="0.74429172684775369"/>
          <c:w val="0.94081101454014704"/>
          <c:h val="0.2503930795632793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9850739890225346E-2"/>
          <c:y val="4.1353383458647024E-2"/>
          <c:w val="0.95595853370677664"/>
          <c:h val="0.66924400264234596"/>
        </c:manualLayout>
      </c:layout>
      <c:barChart>
        <c:barDir val="col"/>
        <c:grouping val="clustered"/>
        <c:ser>
          <c:idx val="0"/>
          <c:order val="0"/>
          <c:tx>
            <c:strRef>
              <c:f>секс_насильство!$AG$6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секс_насильство!$AF$7:$AF$8</c:f>
              <c:strCache>
                <c:ptCount val="2"/>
                <c:pt idx="0">
                  <c:v> Натяки, жарти сексуального характеру з боку незнайомої людини</c:v>
                </c:pt>
                <c:pt idx="1">
                  <c:v>Дії сексуального характеру (дотики, погладжування, обійми) з боку незнайомої людини</c:v>
                </c:pt>
              </c:strCache>
            </c:strRef>
          </c:cat>
          <c:val>
            <c:numRef>
              <c:f>секс_насильство!$AG$7:$AG$8</c:f>
              <c:numCache>
                <c:formatCode>###0%</c:formatCode>
                <c:ptCount val="2"/>
                <c:pt idx="0">
                  <c:v>0.23550724637681344</c:v>
                </c:pt>
                <c:pt idx="1">
                  <c:v>0.60000000000000064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23-4AF9-A15A-1D675C77621F}"/>
            </c:ext>
          </c:extLst>
        </c:ser>
        <c:ser>
          <c:idx val="1"/>
          <c:order val="1"/>
          <c:tx>
            <c:strRef>
              <c:f>секс_насильство!$AH$6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656-41DD-8665-D38A709C5570}"/>
              </c:ext>
            </c:extLst>
          </c:dPt>
          <c:dPt>
            <c:idx val="1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56-41DD-8665-D38A709C55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секс_насильство!$AF$7:$AF$8</c:f>
              <c:strCache>
                <c:ptCount val="2"/>
                <c:pt idx="0">
                  <c:v> Натяки, жарти сексуального характеру з боку незнайомої людини</c:v>
                </c:pt>
                <c:pt idx="1">
                  <c:v>Дії сексуального характеру (дотики, погладжування, обійми) з боку незнайомої людини</c:v>
                </c:pt>
              </c:strCache>
            </c:strRef>
          </c:cat>
          <c:val>
            <c:numRef>
              <c:f>секс_насильство!$AH$7:$AH$8</c:f>
              <c:numCache>
                <c:formatCode>###0%</c:formatCode>
                <c:ptCount val="2"/>
                <c:pt idx="0">
                  <c:v>0.29814814814814811</c:v>
                </c:pt>
                <c:pt idx="1">
                  <c:v>0.69000000000000061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23-4AF9-A15A-1D675C77621F}"/>
            </c:ext>
          </c:extLst>
        </c:ser>
        <c:gapWidth val="219"/>
        <c:overlap val="-27"/>
        <c:axId val="121215616"/>
        <c:axId val="121463168"/>
      </c:barChart>
      <c:catAx>
        <c:axId val="121215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463168"/>
        <c:crosses val="autoZero"/>
        <c:auto val="1"/>
        <c:lblAlgn val="ctr"/>
        <c:lblOffset val="100"/>
      </c:catAx>
      <c:valAx>
        <c:axId val="121463168"/>
        <c:scaling>
          <c:orientation val="minMax"/>
        </c:scaling>
        <c:delete val="1"/>
        <c:axPos val="l"/>
        <c:numFmt formatCode="###0%" sourceLinked="1"/>
        <c:majorTickMark val="none"/>
        <c:tickLblPos val="nextTo"/>
        <c:crossAx val="12121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2532164382229996"/>
          <c:y val="2.9807075656124744E-2"/>
          <c:w val="0.44868353261397875"/>
          <c:h val="0.93870814284135107"/>
        </c:manualLayout>
      </c:layout>
      <c:barChart>
        <c:barDir val="bar"/>
        <c:grouping val="clustered"/>
        <c:ser>
          <c:idx val="0"/>
          <c:order val="0"/>
          <c:tx>
            <c:strRef>
              <c:f>'виктим-блейминг'!$AE$2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'виктим-блейминг'!$AD$3:$AD$6</c:f>
              <c:strCache>
                <c:ptCount val="4"/>
                <c:pt idx="0">
                  <c:v>Якщо жінку зґвалтували, зазвичай, вона сама зробила щось таке, що призвело до цієї ситуації</c:v>
                </c:pt>
                <c:pt idx="1">
                  <c:v>У випадку зґвалтування слід розібратися, чи не була жінка нерозбірливою в стосунках або мала погану репутацію</c:v>
                </c:pt>
                <c:pt idx="2">
                  <c:v>Якщо жінка перебувала під впливом алкоголю або наркотиків, вона сама частково винна</c:v>
                </c:pt>
                <c:pt idx="3">
                  <c:v>Якщо жінка мала надто відвертий одяг або макіяж, вона сама частково винна</c:v>
                </c:pt>
              </c:strCache>
            </c:strRef>
          </c:cat>
          <c:val>
            <c:numRef>
              <c:f>'виктим-блейминг'!$AE$3:$AE$6</c:f>
              <c:numCache>
                <c:formatCode>General</c:formatCode>
                <c:ptCount val="4"/>
                <c:pt idx="0">
                  <c:v>23</c:v>
                </c:pt>
                <c:pt idx="1">
                  <c:v>44</c:v>
                </c:pt>
                <c:pt idx="2">
                  <c:v>55</c:v>
                </c:pt>
                <c:pt idx="3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C6-4867-81A6-11DFE7B63FC3}"/>
            </c:ext>
          </c:extLst>
        </c:ser>
        <c:ser>
          <c:idx val="1"/>
          <c:order val="1"/>
          <c:tx>
            <c:strRef>
              <c:f>'виктим-блейминг'!$AF$2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uk-UA"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'виктим-блейминг'!$AD$3:$AD$6</c:f>
              <c:strCache>
                <c:ptCount val="4"/>
                <c:pt idx="0">
                  <c:v>Якщо жінку зґвалтували, зазвичай, вона сама зробила щось таке, що призвело до цієї ситуації</c:v>
                </c:pt>
                <c:pt idx="1">
                  <c:v>У випадку зґвалтування слід розібратися, чи не була жінка нерозбірливою в стосунках або мала погану репутацію</c:v>
                </c:pt>
                <c:pt idx="2">
                  <c:v>Якщо жінка перебувала під впливом алкоголю або наркотиків, вона сама частково винна</c:v>
                </c:pt>
                <c:pt idx="3">
                  <c:v>Якщо жінка мала надто відвертий одяг або макіяж, вона сама частково винна</c:v>
                </c:pt>
              </c:strCache>
            </c:strRef>
          </c:cat>
          <c:val>
            <c:numRef>
              <c:f>'виктим-блейминг'!$AF$3:$AF$6</c:f>
              <c:numCache>
                <c:formatCode>General</c:formatCode>
                <c:ptCount val="4"/>
                <c:pt idx="0">
                  <c:v>11</c:v>
                </c:pt>
                <c:pt idx="1">
                  <c:v>32</c:v>
                </c:pt>
                <c:pt idx="2">
                  <c:v>43</c:v>
                </c:pt>
                <c:pt idx="3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C6-4867-81A6-11DFE7B63FC3}"/>
            </c:ext>
          </c:extLst>
        </c:ser>
        <c:gapWidth val="182"/>
        <c:axId val="121484800"/>
        <c:axId val="121486336"/>
      </c:barChart>
      <c:catAx>
        <c:axId val="1214848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486336"/>
        <c:crosses val="autoZero"/>
        <c:auto val="1"/>
        <c:lblAlgn val="ctr"/>
        <c:lblOffset val="100"/>
      </c:catAx>
      <c:valAx>
        <c:axId val="121486336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12148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6628814390530634E-2"/>
                  <c:y val="1.1224133123521584E-2"/>
                </c:manualLayout>
              </c:layout>
              <c:showVal val="1"/>
            </c:dLbl>
            <c:dLbl>
              <c:idx val="1"/>
              <c:layout>
                <c:manualLayout>
                  <c:x val="3.6281049579339808E-2"/>
                  <c:y val="-5.1443349204847453E-17"/>
                </c:manualLayout>
              </c:layout>
              <c:showVal val="1"/>
            </c:dLbl>
            <c:dLbl>
              <c:idx val="2"/>
              <c:layout>
                <c:manualLayout>
                  <c:x val="2.7210787184504856E-2"/>
                  <c:y val="1.122413312352158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У рекламі занадто часто використовуються сексуальні образи жінок </c:v>
                </c:pt>
                <c:pt idx="1">
                  <c:v>У ЗМІ бракує образів чоловіків, які піклуються про дітей, займаються домашнім господарством</c:v>
                </c:pt>
                <c:pt idx="2">
                  <c:v>У ЗМІ бракує образів жінок, які досягли успіху в політиці, бізнесі…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57</c:v>
                </c:pt>
                <c:pt idx="2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</c:v>
                </c:pt>
              </c:strCache>
            </c:strRef>
          </c:tx>
          <c:spPr>
            <a:solidFill>
              <a:srgbClr val="002060"/>
            </a:solidFill>
          </c:spPr>
          <c:dLbls>
            <c:dLbl>
              <c:idx val="0"/>
              <c:layout>
                <c:manualLayout>
                  <c:x val="1.8140524789669796E-2"/>
                  <c:y val="-8.4180998426411895E-3"/>
                </c:manualLayout>
              </c:layout>
              <c:showVal val="1"/>
            </c:dLbl>
            <c:dLbl>
              <c:idx val="1"/>
              <c:layout>
                <c:manualLayout>
                  <c:x val="1.2093683193113266E-2"/>
                  <c:y val="5.6120665617608442E-3"/>
                </c:manualLayout>
              </c:layout>
              <c:showVal val="1"/>
            </c:dLbl>
            <c:dLbl>
              <c:idx val="2"/>
              <c:layout>
                <c:manualLayout>
                  <c:x val="2.4691236512102779E-2"/>
                  <c:y val="-8.4180998426411895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У рекламі занадто часто використовуються сексуальні образи жінок </c:v>
                </c:pt>
                <c:pt idx="1">
                  <c:v>У ЗМІ бракує образів чоловіків, які піклуються про дітей, займаються домашнім господарством</c:v>
                </c:pt>
                <c:pt idx="2">
                  <c:v>У ЗМІ бракує образів жінок, які досягли успіху в політиці, бізнесі…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72</c:v>
                </c:pt>
                <c:pt idx="1">
                  <c:v>77</c:v>
                </c:pt>
                <c:pt idx="2">
                  <c:v>59</c:v>
                </c:pt>
              </c:numCache>
            </c:numRef>
          </c:val>
        </c:ser>
        <c:shape val="box"/>
        <c:axId val="158451584"/>
        <c:axId val="158453120"/>
        <c:axId val="0"/>
      </c:bar3DChart>
      <c:catAx>
        <c:axId val="15845158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58453120"/>
        <c:crosses val="autoZero"/>
        <c:auto val="1"/>
        <c:lblAlgn val="ctr"/>
        <c:lblOffset val="100"/>
      </c:catAx>
      <c:valAx>
        <c:axId val="158453120"/>
        <c:scaling>
          <c:orientation val="minMax"/>
        </c:scaling>
        <c:delete val="1"/>
        <c:axPos val="b"/>
        <c:numFmt formatCode="General" sourceLinked="1"/>
        <c:tickLblPos val="nextTo"/>
        <c:crossAx val="158451584"/>
        <c:crosses val="autoZero"/>
        <c:crossBetween val="between"/>
      </c:valAx>
      <c:spPr>
        <a:noFill/>
        <a:ln w="25400">
          <a:noFill/>
        </a:ln>
      </c:spPr>
    </c:plotArea>
    <c:legend>
      <c:legendPos val="b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FD96-C2BC-437B-95BA-190BDAF7EE4A}" type="datetimeFigureOut">
              <a:rPr lang="ru-RU" smtClean="0"/>
              <a:t>12.05.2019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B9E88-3855-4F39-B803-123C633154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5138D1-A19C-4DE9-8DEB-D6118824D69B}" type="datetimeFigureOut">
              <a:rPr lang="uk-UA" smtClean="0"/>
              <a:pPr/>
              <a:t>12.05.2019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E34679-2F07-4181-9701-6F9394E635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029604" cy="2939445"/>
          </a:xfrm>
        </p:spPr>
        <p:txBody>
          <a:bodyPr>
            <a:noAutofit/>
          </a:bodyPr>
          <a:lstStyle/>
          <a:p>
            <a:pPr algn="ctr"/>
            <a:r>
              <a:rPr lang="uk-UA" sz="3000" dirty="0" smtClean="0"/>
              <a:t/>
            </a:r>
            <a:br>
              <a:rPr lang="uk-UA" sz="3000" dirty="0" smtClean="0"/>
            </a:br>
            <a:r>
              <a:rPr lang="uk-UA" sz="3600" dirty="0" smtClean="0"/>
              <a:t>БАЗОВЕ ОПИТУВАННЯ З ПИТАНЬ ГРОМАДСЬКОГО СПРИЙНЯТТЯ ТА СТАВЛЕННЯ ДО ҐЕНДЕРНО</a:t>
            </a:r>
            <a:r>
              <a:rPr lang="ru-RU" sz="3600" dirty="0" smtClean="0"/>
              <a:t>-</a:t>
            </a:r>
            <a:r>
              <a:rPr lang="uk-UA" sz="3600" dirty="0" smtClean="0"/>
              <a:t>ЗУМОВЛЕНОГО НАСИЛЬСТВА В ДОНЕЦЬКІЙ, ЛУГАНСЬКІЙ ТА ЗАПОРІЗЬКІЙ ОБЛАСТЯХ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857628"/>
            <a:ext cx="7772400" cy="1143007"/>
          </a:xfrm>
        </p:spPr>
        <p:txBody>
          <a:bodyPr>
            <a:normAutofit/>
          </a:bodyPr>
          <a:lstStyle/>
          <a:p>
            <a:pPr marL="3673475" indent="-3224213" algn="just"/>
            <a:r>
              <a:rPr lang="uk-UA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Ірина Демченко, канд. </a:t>
            </a:r>
            <a:r>
              <a:rPr lang="uk-UA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</a:t>
            </a:r>
            <a:r>
              <a:rPr lang="uk-UA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наук,</a:t>
            </a:r>
          </a:p>
          <a:p>
            <a:pPr marL="3673475" indent="-3224213" algn="just"/>
            <a:r>
              <a:rPr lang="uk-UA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 АЦ </a:t>
            </a:r>
            <a:r>
              <a:rPr lang="uk-UA" sz="29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“Соціоконсалтинг”</a:t>
            </a:r>
            <a:endParaRPr lang="uk-UA" sz="2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СТАВЛЕННЯ СУСПІЛЬСТВА</a:t>
            </a:r>
          </a:p>
          <a:p>
            <a:pPr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НАСИЛЬСТВА ПО ВІДНОШЕННЮ ДО ЖІНОК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Поширеними є настанови на контролюючу поведінку у шлюбі, %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Контроль над економічними ресурсами в подружжі, %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Раціоналізація насильства у шлюбі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258204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143008"/>
                <a:gridCol w="900090"/>
              </a:tblGrid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 має право вдарити власну дружину, якщо: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незадоволений тим, як вона виконує власні обов'язки по господарству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його не послухалася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відмовляє йому в інтимних стосунках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підозрює її в зраді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дізнався, що вона йому зрадила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Дружина має право вдарити власного чоловіка, якщо: 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зловживає алкоголем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проводить забагато часу з друзями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заробляє надто мало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образив/ударив дитину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підозрює його в зраді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uk-UA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дізналася, що він її зрадив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uk-UA" sz="1800" b="1" i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3B21"/>
                </a:solidFill>
              </a:rPr>
              <a:t>Раціоналізація фізичного насильства, %</a:t>
            </a:r>
            <a:endParaRPr lang="uk-UA" sz="3200" dirty="0">
              <a:solidFill>
                <a:srgbClr val="FF3B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14422"/>
          <a:ext cx="8258204" cy="4873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143008"/>
                <a:gridCol w="900090"/>
              </a:tblGrid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</a:pP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Чоловік має право кричати на власну дружину, ображати її, використовувати нецензурну лексику, якщо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незадоволений тим, як вона виконує власні обов'язки по господарству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003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його не послухалася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290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відмовляє йому в інтимних стосунках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підозрює її в зраді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дізнався, що вона йому зрадила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 gridSpan="3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Дружина має право кричати на власного чоловіка, ображати його, використовувати нецензурну лексику: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uk-UA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якщо: 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1117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зловживає алкоголем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проводить забагато часу з друзями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заробляє надто мало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він образив/ударив дитину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575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підозрює його в зраді</a:t>
                      </a:r>
                      <a:endParaRPr lang="uk-UA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вона дізналася, що він її зрадив</a:t>
                      </a:r>
                      <a:endParaRPr lang="uk-UA" sz="18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uk-UA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Раціоналізація психологічного насильства, %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7972452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3758"/>
                <a:gridCol w="928694"/>
              </a:tblGrid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Причини</a:t>
                      </a:r>
                      <a:endParaRPr lang="uk-UA" sz="19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uk-UA" sz="19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uk-UA" sz="19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Погані звички або залежності членів родини (алкоголізм, наркоманія, ігрова залежність)</a:t>
                      </a:r>
                      <a:endParaRPr lang="uk-UA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Непорозуміння в особистих стосунках подружжя або членів родини (ревнощі, надмірний контроль, відсутність спільних інтересів)</a:t>
                      </a:r>
                      <a:endParaRPr lang="uk-UA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Матеріальні негаразди (безробіття, низькі заробітки, відсутність власного житла)</a:t>
                      </a:r>
                      <a:endParaRPr lang="uk-UA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Особливості виховання, рівень культури</a:t>
                      </a:r>
                      <a:endParaRPr lang="uk-UA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Те, що один з партнерів (чоловік чи дружина) вважає, що в нього/неї є більше влади над іншим</a:t>
                      </a:r>
                      <a:endParaRPr lang="uk-UA" sz="19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Чоловіки вважаються більш владні, авторитетні в сім'ї і суспільстві </a:t>
                      </a:r>
                      <a:endParaRPr lang="uk-UA" sz="19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uk-UA" sz="1900" b="1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Жінки піддаються дискримінації (вважаються другорядними) в сім’ї та суспільстві</a:t>
                      </a:r>
                      <a:endParaRPr lang="uk-UA" sz="19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uk-UA" sz="1900" b="1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i="1" dirty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Важко відповісти</a:t>
                      </a:r>
                      <a:endParaRPr lang="uk-UA" sz="19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uk-UA" sz="19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Причини домашнього насильства розглядаються поверхово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8072"/>
                <a:gridCol w="971528"/>
              </a:tblGrid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Установи, заклади </a:t>
                      </a:r>
                      <a:r>
                        <a:rPr lang="uk-UA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 організації</a:t>
                      </a:r>
                      <a:endParaRPr lang="uk-UA" sz="20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Правоохоронні органи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Медпрацівники / судово-медична експертиза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Соціальні служби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Юридичні консультації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Кризові центри / психологи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Громадські організації, які надають підтримку постраждалим від насильства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Мобільні бригади соціально-психологічної допомоги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Притулки/центри для постраждалих від насильства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ЗМІ/журналісти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Інше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Нікуди не звертатимусь</a:t>
                      </a:r>
                      <a:endParaRPr lang="uk-UA" sz="20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uk-UA" sz="2000" i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Потенційна готовність звертатися за допомогою є високою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115328" cy="4894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4998"/>
                <a:gridCol w="1241561"/>
                <a:gridCol w="1258769"/>
              </a:tblGrid>
              <a:tr h="41663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Ситуації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Жінки</a:t>
                      </a:r>
                      <a:endParaRPr lang="uk-UA" sz="18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639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 або кілька незнайомих людей б’ють знайому людину (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родича, подругу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639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 або кілька незнайомих людей б’ють незнайому людину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988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Чоловік/жінка б’є власну дружину/чоловіка 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6635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Незнайому людину кудись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ведуть </a:t>
                      </a:r>
                      <a:r>
                        <a:rPr lang="uk-UA" sz="20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тягнуть 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проти її волі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639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Сексуальне домагання (“приставання”) в громадському місці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639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Чоловік</a:t>
                      </a:r>
                      <a:r>
                        <a:rPr lang="uk-UA" sz="20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або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жінка </a:t>
                      </a: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кричить та погрожує своїй дружині/чоловіку (партнеру/партнерці)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6635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Інше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639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жодному із </a:t>
                      </a:r>
                      <a:r>
                        <a:rPr lang="uk-UA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випадків </a:t>
                      </a: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буду викликати поліцію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uk-UA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uk-UA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Готовність викликати поліцію у ситуаціях насильства, %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Відсутня концепція системної роботи</a:t>
            </a:r>
          </a:p>
          <a:p>
            <a:r>
              <a:rPr lang="uk-UA" dirty="0" smtClean="0"/>
              <a:t>Брак кадрових і фінансових ресурсів</a:t>
            </a:r>
          </a:p>
          <a:p>
            <a:r>
              <a:rPr lang="uk-UA" dirty="0" smtClean="0"/>
              <a:t>Територіальні перешкоди для клієнток, які мешкають поза межами великих міст</a:t>
            </a:r>
          </a:p>
          <a:p>
            <a:r>
              <a:rPr lang="uk-UA" dirty="0" smtClean="0"/>
              <a:t>Проблеми у роботі з кривдниками</a:t>
            </a:r>
          </a:p>
          <a:p>
            <a:pPr lvl="1"/>
            <a:r>
              <a:rPr lang="uk-UA" dirty="0" smtClean="0"/>
              <a:t>Неефективність штрафу як способу покарання</a:t>
            </a:r>
          </a:p>
          <a:p>
            <a:pPr lvl="1"/>
            <a:r>
              <a:rPr lang="uk-UA" dirty="0" smtClean="0"/>
              <a:t>Механізм застосування заборонних приписів, коли кривдник є власником житла, не працює</a:t>
            </a:r>
          </a:p>
          <a:p>
            <a:pPr lvl="1"/>
            <a:r>
              <a:rPr lang="uk-UA" dirty="0" smtClean="0"/>
              <a:t>Відсутність тимчасового житла для кривдників</a:t>
            </a:r>
          </a:p>
          <a:p>
            <a:pPr lvl="1"/>
            <a:r>
              <a:rPr lang="uk-UA" dirty="0" smtClean="0"/>
              <a:t>Впровадження </a:t>
            </a:r>
            <a:r>
              <a:rPr lang="uk-UA" dirty="0" err="1" smtClean="0"/>
              <a:t>корекційних</a:t>
            </a:r>
            <a:r>
              <a:rPr lang="uk-UA" dirty="0" smtClean="0"/>
              <a:t> програм…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Експерти стосовно доступності послуг з протидії насильству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28224"/>
          </a:xfrm>
        </p:spPr>
        <p:txBody>
          <a:bodyPr/>
          <a:lstStyle/>
          <a:p>
            <a:endParaRPr lang="uk-UA" dirty="0" smtClean="0"/>
          </a:p>
          <a:p>
            <a:pPr marL="273050" indent="-6350" algn="just">
              <a:buNone/>
            </a:pPr>
            <a:r>
              <a:rPr lang="uk-UA" dirty="0" smtClean="0"/>
              <a:t>«Розбудова мирного, демократичного та </a:t>
            </a:r>
            <a:r>
              <a:rPr lang="uk-UA" dirty="0" err="1" smtClean="0"/>
              <a:t>ґендерно-рівноправного</a:t>
            </a:r>
            <a:r>
              <a:rPr lang="uk-UA" dirty="0" smtClean="0"/>
              <a:t> суспільства в Україні» та «</a:t>
            </a:r>
            <a:r>
              <a:rPr lang="uk-UA" dirty="0" err="1" smtClean="0"/>
              <a:t>Ґендерна</a:t>
            </a:r>
            <a:r>
              <a:rPr lang="uk-UA" dirty="0" smtClean="0"/>
              <a:t> рівність у процесах децентралізації та реформи правоохоронної</a:t>
            </a:r>
            <a:r>
              <a:rPr lang="en-US" dirty="0" smtClean="0"/>
              <a:t> </a:t>
            </a:r>
            <a:r>
              <a:rPr lang="uk-UA" dirty="0" smtClean="0"/>
              <a:t>системи», які фінансуються Міністерством іноземних справ Норвегії та Данії відповідно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rmAutofit/>
          </a:bodyPr>
          <a:lstStyle/>
          <a:p>
            <a:r>
              <a:rPr lang="uk-UA" b="1" dirty="0" smtClean="0"/>
              <a:t>Виконується в рамках проектів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структури ООН Жінки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87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71636"/>
          </a:xfrm>
        </p:spPr>
        <p:txBody>
          <a:bodyPr>
            <a:noAutofit/>
          </a:bodyPr>
          <a:lstStyle/>
          <a:p>
            <a:pPr algn="ctr"/>
            <a:r>
              <a:rPr lang="uk-UA" sz="2700" dirty="0" smtClean="0"/>
              <a:t>Відсутнє адекватне розуміння форм сексуального насильства</a:t>
            </a:r>
            <a:br>
              <a:rPr lang="uk-UA" sz="2700" dirty="0" smtClean="0"/>
            </a:br>
            <a:r>
              <a:rPr lang="uk-UA" sz="2700" i="1" u="sng" dirty="0" smtClean="0"/>
              <a:t>Насильством можна вважати…</a:t>
            </a:r>
            <a:endParaRPr lang="uk-UA" sz="27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Виправдання сексуального насильства, %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0108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 допомагають зберігати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ендерні стереотипи, %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r>
              <a:rPr lang="uk-UA" dirty="0" smtClean="0"/>
              <a:t>Система освіти відіграє певну роль у транслюванні ґендерних стереотипів учням</a:t>
            </a:r>
          </a:p>
          <a:p>
            <a:r>
              <a:rPr lang="uk-UA" dirty="0" smtClean="0"/>
              <a:t>Виховання, у т.ч. з питань ґендерної рівності, тепер не входить до завдань Нової української школи</a:t>
            </a:r>
          </a:p>
          <a:p>
            <a:pPr>
              <a:buNone/>
            </a:pPr>
            <a:r>
              <a:rPr lang="uk-UA" i="1" dirty="0" smtClean="0"/>
              <a:t>Проте педагоги</a:t>
            </a:r>
          </a:p>
          <a:p>
            <a:r>
              <a:rPr lang="uk-UA" dirty="0" smtClean="0"/>
              <a:t>Підтримують ґендерну рівність </a:t>
            </a:r>
          </a:p>
          <a:p>
            <a:r>
              <a:rPr lang="uk-UA" dirty="0" smtClean="0"/>
              <a:t>Зацікавлені в навчанні з цих питань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освіти: збереження чи подолання </a:t>
            </a:r>
            <a:r>
              <a:rPr lang="uk-UA" dirty="0" smtClean="0"/>
              <a:t>ґ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ендерних стереотипів у суспільстві?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altLang="uk-UA" sz="6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Дякую за увагу!</a:t>
            </a:r>
          </a:p>
          <a:p>
            <a:pPr>
              <a:buNone/>
            </a:pPr>
            <a:endParaRPr lang="uk-UA" altLang="uk-UA" sz="66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marL="355600" indent="0" algn="just">
              <a:buNone/>
            </a:pP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Ірина Демченко</a:t>
            </a:r>
          </a:p>
          <a:p>
            <a:pPr marL="355600" indent="0" algn="just">
              <a:buNone/>
            </a:pP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 АЦ </a:t>
            </a:r>
            <a:r>
              <a:rPr lang="uk-UA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“Соціоконсалтинг”</a:t>
            </a:r>
            <a:endParaRPr lang="uk-UA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0" algn="just">
              <a:buNone/>
            </a:pPr>
            <a:endParaRPr lang="uk-UA" altLang="uk-UA" sz="66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>
              <a:buNone/>
            </a:pPr>
            <a:endParaRPr lang="uk-UA" altLang="uk-UA" sz="3200" dirty="0" smtClean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  <a:p>
            <a:pPr>
              <a:buNone/>
            </a:pPr>
            <a:endParaRPr lang="uk-UA" altLang="uk-UA" sz="3200" dirty="0" smtClean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00065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МЕТОДИ ЗБОРУ ДАНИХ</a:t>
            </a: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71546"/>
            <a:ext cx="7772400" cy="4143404"/>
          </a:xfrm>
        </p:spPr>
        <p:txBody>
          <a:bodyPr>
            <a:noAutofit/>
          </a:bodyPr>
          <a:lstStyle/>
          <a:p>
            <a:pPr algn="just"/>
            <a:r>
              <a:rPr lang="uk-UA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ОПИТУВАННЯ населення</a:t>
            </a:r>
            <a:r>
              <a:rPr lang="uk-UA" sz="1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віком 14-70 років шляхом проведення структурованих інтерв’ю віч-на-віч</a:t>
            </a:r>
          </a:p>
          <a:p>
            <a:pPr algn="just"/>
            <a:endParaRPr lang="uk-UA" sz="1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1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Вибірка репрезентативна для кожної із областей</a:t>
            </a:r>
          </a:p>
          <a:p>
            <a:pPr algn="just"/>
            <a:r>
              <a:rPr lang="uk-UA" sz="1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 вибірки </a:t>
            </a:r>
            <a:r>
              <a:rPr lang="uk-UA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3000 респондентів</a:t>
            </a:r>
            <a:endParaRPr lang="uk-UA" sz="1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50000"/>
              </a:lnSpc>
            </a:pPr>
            <a:endParaRPr lang="uk-UA" sz="1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uk-UA" sz="1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гнучке </a:t>
            </a:r>
            <a:r>
              <a:rPr lang="uk-UA" sz="1800" b="1" cap="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інтерв</a:t>
            </a:r>
            <a:r>
              <a:rPr lang="en-US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  <a:r>
              <a:rPr lang="en-US" sz="1800" b="1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експертами</a:t>
            </a:r>
          </a:p>
          <a:p>
            <a:pPr algn="just">
              <a:lnSpc>
                <a:spcPct val="50000"/>
              </a:lnSpc>
            </a:pPr>
            <a:endParaRPr lang="uk-UA" sz="1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sz="1800" b="1" u="sng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фокус-груп</a:t>
            </a:r>
            <a:r>
              <a:rPr lang="uk-UA" sz="1800" u="sng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вчителі та шкільні психологи  2 ФГД 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жінки, які пережили досвід насильства, 1 ФГД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жінки-представниці </a:t>
            </a:r>
            <a:r>
              <a:rPr lang="uk-UA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маргіналізованих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груп 3 ФГД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чоловіки-представники </a:t>
            </a:r>
            <a:r>
              <a:rPr lang="uk-UA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маргіналізованих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груп 3 ФГД</a:t>
            </a:r>
          </a:p>
          <a:p>
            <a:pPr algn="just"/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214422"/>
          <a:ext cx="7758138" cy="52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4932"/>
                <a:gridCol w="2643206"/>
              </a:tblGrid>
              <a:tr h="38831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 dirty="0" smtClean="0">
                          <a:latin typeface="+mn-lt"/>
                          <a:ea typeface="Calibri"/>
                          <a:cs typeface="Times New Roman"/>
                        </a:rPr>
                        <a:t>Населені пункти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Респондентів</a:t>
                      </a:r>
                      <a:endParaRPr lang="ru-RU" dirty="0"/>
                    </a:p>
                  </a:txBody>
                  <a:tcPr/>
                </a:tc>
              </a:tr>
              <a:tr h="38831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2000" dirty="0" smtClean="0">
                          <a:latin typeface="+mn-lt"/>
                          <a:ea typeface="Calibri"/>
                          <a:cs typeface="Times New Roman"/>
                        </a:rPr>
                        <a:t>м. Запоріжжя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430</a:t>
                      </a:r>
                      <a:endParaRPr lang="ru-RU" sz="2400" dirty="0"/>
                    </a:p>
                  </a:txBody>
                  <a:tcPr/>
                </a:tc>
              </a:tr>
              <a:tr h="345166">
                <a:tc>
                  <a:txBody>
                    <a:bodyPr/>
                    <a:lstStyle/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мм. Бердянськ, Мелітополь</a:t>
                      </a:r>
                      <a:endParaRPr lang="uk-UA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150</a:t>
                      </a:r>
                      <a:endParaRPr lang="ru-RU" sz="2400" dirty="0"/>
                    </a:p>
                  </a:txBody>
                  <a:tcPr/>
                </a:tc>
              </a:tr>
              <a:tr h="38831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2000" dirty="0" smtClean="0">
                          <a:latin typeface="+mn-lt"/>
                          <a:ea typeface="Calibri"/>
                          <a:cs typeface="Times New Roman"/>
                        </a:rPr>
                        <a:t>мм. Енергодар, Токмак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90</a:t>
                      </a:r>
                      <a:endParaRPr lang="ru-RU" sz="2400" dirty="0"/>
                    </a:p>
                  </a:txBody>
                  <a:tcPr/>
                </a:tc>
              </a:tr>
              <a:tr h="345166">
                <a:tc>
                  <a:txBody>
                    <a:bodyPr/>
                    <a:lstStyle/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мм.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Оріхів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Пологи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</a:tr>
              <a:tr h="345166">
                <a:tc>
                  <a:txBody>
                    <a:bodyPr/>
                    <a:lstStyle/>
                    <a:p>
                      <a:pPr algn="l"/>
                      <a:r>
                        <a:rPr lang="uk-UA" sz="2000" dirty="0" err="1" smtClean="0">
                          <a:latin typeface="+mn-lt"/>
                        </a:rPr>
                        <a:t>смт</a:t>
                      </a:r>
                      <a:r>
                        <a:rPr lang="uk-UA" sz="2000" dirty="0" smtClean="0">
                          <a:latin typeface="+mn-lt"/>
                        </a:rPr>
                        <a:t>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Комишуваха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Комиш-Зоря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60</a:t>
                      </a:r>
                      <a:endParaRPr lang="ru-RU" sz="2400" dirty="0"/>
                    </a:p>
                  </a:txBody>
                  <a:tcPr/>
                </a:tc>
              </a:tr>
              <a:tr h="2258716">
                <a:tc>
                  <a:txBody>
                    <a:bodyPr/>
                    <a:lstStyle/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Біленьке Запорізького р-ну, </a:t>
                      </a: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Остриківка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Токмаського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р-ну,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Гірсівка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Приазовського р-ну,</a:t>
                      </a: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Осипенко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Бердянського р-ну,</a:t>
                      </a: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Костянтинівка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Мелітопольськ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р-ну, </a:t>
                      </a: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Нестернянка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Оріхівського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р-ну, </a:t>
                      </a:r>
                    </a:p>
                    <a:p>
                      <a:pPr algn="l"/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 Пологи </a:t>
                      </a:r>
                      <a:r>
                        <a:rPr kumimoji="0" lang="uk-UA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Пологівського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р-ну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400" dirty="0" smtClean="0"/>
                    </a:p>
                    <a:p>
                      <a:pPr algn="ctr"/>
                      <a:endParaRPr lang="uk-UA" sz="2400" dirty="0" smtClean="0"/>
                    </a:p>
                    <a:p>
                      <a:pPr algn="ctr"/>
                      <a:r>
                        <a:rPr lang="uk-UA" sz="2400" dirty="0" smtClean="0"/>
                        <a:t>220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uk-UA" dirty="0" smtClean="0"/>
              <a:t>Запорізька область: вибірка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928802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СПРИЙНЯТТЯ  СУСПІЛЬСТВОМ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ҐЕНДЕРНИХ НОРМ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3494"/>
                <a:gridCol w="1571636"/>
                <a:gridCol w="1614470"/>
              </a:tblGrid>
              <a:tr h="661037">
                <a:tc>
                  <a:txBody>
                    <a:bodyPr/>
                    <a:lstStyle/>
                    <a:p>
                      <a:pPr indent="0" algn="just">
                        <a:lnSpc>
                          <a:spcPct val="110000"/>
                        </a:lnSpc>
                      </a:pP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Чол.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n=1380</a:t>
                      </a: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Жін.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n=1620</a:t>
                      </a: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1037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Чоловіки та жінки мають рівні права та можливості в Україні</a:t>
                      </a:r>
                      <a:endParaRPr lang="uk-UA" sz="20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80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72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1037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A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Жінки можуть бути такими ж успішними лідерами місцевих громад, як і чоловіки</a:t>
                      </a:r>
                      <a:endParaRPr lang="uk-UA" sz="20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85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93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1037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A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Жінки можуть бути такими ж успішними політичними лідерами, як і чоловіки</a:t>
                      </a:r>
                      <a:endParaRPr lang="uk-UA" sz="20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79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88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1037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A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Жінки можуть так само успішно працювати на вищих керівних посадах, як і чоловіки</a:t>
                      </a:r>
                      <a:endParaRPr lang="uk-UA" sz="200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83</a:t>
                      </a:r>
                      <a:endParaRPr lang="uk-UA" sz="2000" b="1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93</a:t>
                      </a:r>
                      <a:endParaRPr lang="uk-UA" sz="2000" b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Стан ґендерної рівності громадська думка оцінює оптимістично, %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599" cy="4187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0749"/>
                <a:gridCol w="1143008"/>
                <a:gridCol w="1185842"/>
              </a:tblGrid>
              <a:tr h="1078991">
                <a:tc>
                  <a:txBody>
                    <a:bodyPr/>
                    <a:lstStyle/>
                    <a:p>
                      <a:pPr indent="0" algn="just">
                        <a:lnSpc>
                          <a:spcPct val="110000"/>
                        </a:lnSpc>
                      </a:pP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Чол.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n=1380</a:t>
                      </a: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Жін.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n=1620</a:t>
                      </a:r>
                      <a:r>
                        <a:rPr lang="uk-UA" sz="20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uk-UA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68871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A"/>
                          </a:solidFill>
                          <a:latin typeface="Lucida Sans Unicode" pitchFamily="34" charset="0"/>
                          <a:ea typeface="Times New Roman"/>
                          <a:cs typeface="Lucida Sans Unicode" pitchFamily="34" charset="0"/>
                        </a:rPr>
                        <a:t>Хлопчики більш здібні до точних наук, ніж дівчатка</a:t>
                      </a:r>
                      <a:endParaRPr lang="uk-UA" sz="20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44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31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57256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A"/>
                          </a:solidFill>
                          <a:latin typeface="Lucida Sans Unicode" pitchFamily="34" charset="0"/>
                          <a:ea typeface="Times New Roman"/>
                          <a:cs typeface="Lucida Sans Unicode" pitchFamily="34" charset="0"/>
                        </a:rPr>
                        <a:t>Дівчатка більш здібні до гуманітарних наук, ніж хлопчики</a:t>
                      </a:r>
                      <a:endParaRPr lang="uk-UA" sz="20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47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44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A"/>
                          </a:solidFill>
                          <a:latin typeface="Lucida Sans Unicode" pitchFamily="34" charset="0"/>
                          <a:ea typeface="Times New Roman"/>
                          <a:cs typeface="Lucida Sans Unicode" pitchFamily="34" charset="0"/>
                        </a:rPr>
                        <a:t>Чоловіки не можуть робити кілька справ водночас</a:t>
                      </a:r>
                      <a:endParaRPr lang="uk-UA" sz="20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36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55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6715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A"/>
                          </a:solidFill>
                          <a:latin typeface="Lucida Sans Unicode" pitchFamily="34" charset="0"/>
                          <a:ea typeface="Times New Roman"/>
                          <a:cs typeface="Lucida Sans Unicode" pitchFamily="34" charset="0"/>
                        </a:rPr>
                        <a:t>Чоловіки – кращі бізнесмени, ніж жінки</a:t>
                      </a:r>
                      <a:endParaRPr lang="uk-UA" sz="200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44</a:t>
                      </a:r>
                      <a:endParaRPr lang="uk-UA" sz="2000" b="1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000000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27</a:t>
                      </a:r>
                      <a:endParaRPr lang="uk-UA" sz="2000" b="1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Ґендерні</a:t>
            </a:r>
            <a:r>
              <a:rPr lang="uk-UA" dirty="0" smtClean="0"/>
              <a:t> стереотипи залишаються поширеними, %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4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000" dirty="0" smtClean="0"/>
              <a:t>Уявлення про розподіл ролей у подружжі залишаються патріархальними, %</a:t>
            </a:r>
            <a:endParaRPr lang="uk-UA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Уявлення про розподіл ролей щодо догляду і виховання дітей, %</a:t>
            </a:r>
            <a:endParaRPr lang="uk-UA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316</TotalTime>
  <Words>1023</Words>
  <Application>Microsoft Office PowerPoint</Application>
  <PresentationFormat>Экран (4:3)</PresentationFormat>
  <Paragraphs>272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 БАЗОВЕ ОПИТУВАННЯ З ПИТАНЬ ГРОМАДСЬКОГО СПРИЙНЯТТЯ ТА СТАВЛЕННЯ ДО ҐЕНДЕРНО-ЗУМОВЛЕНОГО НАСИЛЬСТВА В ДОНЕЦЬКІЙ, ЛУГАНСЬКІЙ ТА ЗАПОРІЗЬКІЙ ОБЛАСТЯХ</vt:lpstr>
      <vt:lpstr>Виконується в рамках проектів  структури ООН Жінки</vt:lpstr>
      <vt:lpstr>МЕТОДИ ЗБОРУ ДАНИХ</vt:lpstr>
      <vt:lpstr>Запорізька область: вибірка</vt:lpstr>
      <vt:lpstr>Слайд 5</vt:lpstr>
      <vt:lpstr>Стан ґендерної рівності громадська думка оцінює оптимістично, %</vt:lpstr>
      <vt:lpstr>Ґендерні стереотипи залишаються поширеними, %</vt:lpstr>
      <vt:lpstr>Уявлення про розподіл ролей у подружжі залишаються патріархальними, %</vt:lpstr>
      <vt:lpstr>Уявлення про розподіл ролей щодо догляду і виховання дітей, %</vt:lpstr>
      <vt:lpstr>Слайд 10</vt:lpstr>
      <vt:lpstr>Поширеними є настанови на контролюючу поведінку у шлюбі, %</vt:lpstr>
      <vt:lpstr>Контроль над економічними ресурсами в подружжі, %</vt:lpstr>
      <vt:lpstr>Раціоналізація насильства у шлюбі</vt:lpstr>
      <vt:lpstr>Раціоналізація фізичного насильства, %</vt:lpstr>
      <vt:lpstr>Раціоналізація психологічного насильства, %</vt:lpstr>
      <vt:lpstr>Причини домашнього насильства розглядаються поверхово</vt:lpstr>
      <vt:lpstr>Потенційна готовність звертатися за допомогою є високою</vt:lpstr>
      <vt:lpstr>Готовність викликати поліцію у ситуаціях насильства, %</vt:lpstr>
      <vt:lpstr>Експерти стосовно доступності послуг з протидії насильству </vt:lpstr>
      <vt:lpstr>Відсутнє адекватне розуміння форм сексуального насильства Насильством можна вважати…</vt:lpstr>
      <vt:lpstr>Виправдання сексуального насильства, %</vt:lpstr>
      <vt:lpstr>ЗМІ допомагають зберігати ґендерні стереотипи, %</vt:lpstr>
      <vt:lpstr>Система освіти: збереження чи подолання ґендерних стереотипів у суспільстві?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Natasha</dc:creator>
  <cp:lastModifiedBy>Microsoft</cp:lastModifiedBy>
  <cp:revision>40</cp:revision>
  <dcterms:created xsi:type="dcterms:W3CDTF">2019-05-10T12:03:02Z</dcterms:created>
  <dcterms:modified xsi:type="dcterms:W3CDTF">2019-05-12T13:31:31Z</dcterms:modified>
</cp:coreProperties>
</file>