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Override5.xml" ContentType="application/vnd.openxmlformats-officedocument.themeOverrid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theme/themeOverride3.xml" ContentType="application/vnd.openxmlformats-officedocument.themeOverrid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charts/chart8.xml" ContentType="application/vnd.openxmlformats-officedocument.drawingml.chart+xml"/>
  <Override PartName="/ppt/slideLayouts/slideLayout10.xml" ContentType="application/vnd.openxmlformats-officedocument.presentationml.slideLayout+xml"/>
  <Override PartName="/ppt/charts/chart6.xml" ContentType="application/vnd.openxmlformats-officedocument.drawingml.chart+xml"/>
  <Override PartName="/ppt/charts/chart7.xml" ContentType="application/vnd.openxmlformats-officedocument.drawingml.chart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theme/themeOverride6.xml" ContentType="application/vnd.openxmlformats-officedocument.themeOverrid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Default Extension="jpeg" ContentType="image/jpeg"/>
  <Override PartName="/ppt/slideLayouts/slideLayout3.xml" ContentType="application/vnd.openxmlformats-officedocument.presentationml.slideLayout+xml"/>
  <Override PartName="/ppt/theme/themeOverride4.xml" ContentType="application/vnd.openxmlformats-officedocument.themeOverr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handoutMasterIdLst>
    <p:handoutMasterId r:id="rId26"/>
  </p:handoutMasterIdLst>
  <p:sldIdLst>
    <p:sldId id="256" r:id="rId2"/>
    <p:sldId id="271" r:id="rId3"/>
    <p:sldId id="270" r:id="rId4"/>
    <p:sldId id="280" r:id="rId5"/>
    <p:sldId id="274" r:id="rId6"/>
    <p:sldId id="272" r:id="rId7"/>
    <p:sldId id="257" r:id="rId8"/>
    <p:sldId id="258" r:id="rId9"/>
    <p:sldId id="259" r:id="rId10"/>
    <p:sldId id="275" r:id="rId11"/>
    <p:sldId id="260" r:id="rId12"/>
    <p:sldId id="261" r:id="rId13"/>
    <p:sldId id="268" r:id="rId14"/>
    <p:sldId id="262" r:id="rId15"/>
    <p:sldId id="263" r:id="rId16"/>
    <p:sldId id="264" r:id="rId17"/>
    <p:sldId id="265" r:id="rId18"/>
    <p:sldId id="266" r:id="rId19"/>
    <p:sldId id="277" r:id="rId20"/>
    <p:sldId id="267" r:id="rId21"/>
    <p:sldId id="269" r:id="rId22"/>
    <p:sldId id="276" r:id="rId23"/>
    <p:sldId id="278" r:id="rId24"/>
    <p:sldId id="279" r:id="rId25"/>
  </p:sldIdLst>
  <p:sldSz cx="9144000" cy="6858000" type="screen4x3"/>
  <p:notesSz cx="6858000" cy="9144000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B21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>
        <p:scale>
          <a:sx n="40" d="100"/>
          <a:sy n="40" d="100"/>
        </p:scale>
        <p:origin x="-1478" y="-2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user\Documents\2019\Socioconsulting\data%20arrays.xlsx" TargetMode="External"/><Relationship Id="rId1" Type="http://schemas.openxmlformats.org/officeDocument/2006/relationships/themeOverride" Target="../theme/themeOverride1.xm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1.xlsx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oleObject" Target="file:///D:\2019\SOCIOCONSULTING\GBVperceptions.xlsx" TargetMode="External"/><Relationship Id="rId1" Type="http://schemas.openxmlformats.org/officeDocument/2006/relationships/themeOverride" Target="../theme/themeOverride2.xml"/></Relationships>
</file>

<file path=ppt/charts/_rels/chart4.xml.rels><?xml version="1.0" encoding="UTF-8" standalone="yes"?>
<Relationships xmlns="http://schemas.openxmlformats.org/package/2006/relationships"><Relationship Id="rId2" Type="http://schemas.openxmlformats.org/officeDocument/2006/relationships/oleObject" Target="file:///D:\2019\SOCIOCONSULTING\GBVperceptions.xlsx" TargetMode="External"/><Relationship Id="rId1" Type="http://schemas.openxmlformats.org/officeDocument/2006/relationships/themeOverride" Target="../theme/themeOverride3.xml"/></Relationships>
</file>

<file path=ppt/charts/_rels/chart5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user\Documents\2019\Socioconsulting\GBVperceptions.xlsx" TargetMode="External"/><Relationship Id="rId1" Type="http://schemas.openxmlformats.org/officeDocument/2006/relationships/themeOverride" Target="../theme/themeOverride4.xml"/></Relationships>
</file>

<file path=ppt/charts/_rels/chart6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user\Documents\2019\Socioconsulting\GBVperceptions.xlsx" TargetMode="External"/><Relationship Id="rId1" Type="http://schemas.openxmlformats.org/officeDocument/2006/relationships/themeOverride" Target="../theme/themeOverride5.xml"/></Relationships>
</file>

<file path=ppt/charts/_rels/chart7.xml.rels><?xml version="1.0" encoding="UTF-8" standalone="yes"?>
<Relationships xmlns="http://schemas.openxmlformats.org/package/2006/relationships"><Relationship Id="rId2" Type="http://schemas.openxmlformats.org/officeDocument/2006/relationships/oleObject" Target="file:///C:\Users\user\Documents\2019\Socioconsulting\GBVperceptions.xlsx" TargetMode="External"/><Relationship Id="rId1" Type="http://schemas.openxmlformats.org/officeDocument/2006/relationships/themeOverride" Target="../theme/themeOverride6.xml"/></Relationships>
</file>

<file path=ppt/charts/_rels/chart8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Office_Excel2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49957373383882575"/>
          <c:y val="3.8955377825417623E-2"/>
          <c:w val="0.48489725139833284"/>
          <c:h val="0.92607307587524557"/>
        </c:manualLayout>
      </c:layout>
      <c:barChart>
        <c:barDir val="bar"/>
        <c:grouping val="clustered"/>
        <c:ser>
          <c:idx val="0"/>
          <c:order val="0"/>
          <c:tx>
            <c:strRef>
              <c:f>'ролі та повноваження'!$G$2</c:f>
              <c:strCache>
                <c:ptCount val="1"/>
                <c:pt idx="0">
                  <c:v>чоловіки</c:v>
                </c:pt>
              </c:strCache>
            </c:strRef>
          </c:tx>
          <c:spPr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vert="horz"/>
              <a:lstStyle/>
              <a:p>
                <a:pPr>
                  <a:defRPr lang="uk-UA" sz="2000" baseline="0"/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'ролі та повноваження'!$B$3:$B$5</c:f>
              <c:strCache>
                <c:ptCount val="3"/>
                <c:pt idx="0">
                  <c:v>Найважливіша роль жінки - бути берегинею домашнього вогнища</c:v>
                </c:pt>
                <c:pt idx="1">
                  <c:v>Чоловік має заробляти більше, ніж його дружина</c:v>
                </c:pt>
                <c:pt idx="2">
                  <c:v>Чоловік повинен мати вирішальне слово в ухваленні рішень у власній родині</c:v>
                </c:pt>
              </c:strCache>
            </c:strRef>
          </c:cat>
          <c:val>
            <c:numRef>
              <c:f>'ролі та повноваження'!$G$3:$G$5</c:f>
              <c:numCache>
                <c:formatCode>0</c:formatCode>
                <c:ptCount val="3"/>
                <c:pt idx="0">
                  <c:v>84.3</c:v>
                </c:pt>
                <c:pt idx="1">
                  <c:v>70.3</c:v>
                </c:pt>
                <c:pt idx="2">
                  <c:v>65.7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4694-4DA8-923F-EACC2DF4896C}"/>
            </c:ext>
          </c:extLst>
        </c:ser>
        <c:ser>
          <c:idx val="1"/>
          <c:order val="1"/>
          <c:tx>
            <c:strRef>
              <c:f>'ролі та повноваження'!$H$2</c:f>
              <c:strCache>
                <c:ptCount val="1"/>
                <c:pt idx="0">
                  <c:v>жінки</c:v>
                </c:pt>
              </c:strCache>
            </c:strRef>
          </c:tx>
          <c:spPr>
            <a:solidFill>
              <a:schemeClr val="tx2">
                <a:lumMod val="75000"/>
              </a:schemeClr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vert="horz"/>
              <a:lstStyle/>
              <a:p>
                <a:pPr>
                  <a:defRPr lang="uk-UA" sz="2000" baseline="0"/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'ролі та повноваження'!$B$3:$B$5</c:f>
              <c:strCache>
                <c:ptCount val="3"/>
                <c:pt idx="0">
                  <c:v>Найважливіша роль жінки - бути берегинею домашнього вогнища</c:v>
                </c:pt>
                <c:pt idx="1">
                  <c:v>Чоловік має заробляти більше, ніж його дружина</c:v>
                </c:pt>
                <c:pt idx="2">
                  <c:v>Чоловік повинен мати вирішальне слово в ухваленні рішень у власній родині</c:v>
                </c:pt>
              </c:strCache>
            </c:strRef>
          </c:cat>
          <c:val>
            <c:numRef>
              <c:f>'ролі та повноваження'!$H$3:$H$5</c:f>
              <c:numCache>
                <c:formatCode>0</c:formatCode>
                <c:ptCount val="3"/>
                <c:pt idx="0">
                  <c:v>70.400000000000006</c:v>
                </c:pt>
                <c:pt idx="1">
                  <c:v>64</c:v>
                </c:pt>
                <c:pt idx="2">
                  <c:v>35.700000000000003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4694-4DA8-923F-EACC2DF4896C}"/>
            </c:ext>
          </c:extLst>
        </c:ser>
        <c:gapWidth val="219"/>
        <c:axId val="120586624"/>
        <c:axId val="120588160"/>
      </c:barChart>
      <c:catAx>
        <c:axId val="120586624"/>
        <c:scaling>
          <c:orientation val="minMax"/>
        </c:scaling>
        <c:axPos val="l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vert="horz"/>
          <a:lstStyle/>
          <a:p>
            <a:pPr>
              <a:defRPr lang="uk-UA" sz="2000" baseline="0">
                <a:latin typeface="Times New Roman" panose="02020603050405020304" pitchFamily="18" charset="0"/>
                <a:cs typeface="Times New Roman" panose="02020603050405020304" pitchFamily="18" charset="0"/>
              </a:defRPr>
            </a:pPr>
            <a:endParaRPr lang="ru-RU"/>
          </a:p>
        </c:txPr>
        <c:crossAx val="120588160"/>
        <c:crosses val="autoZero"/>
        <c:auto val="1"/>
        <c:lblAlgn val="ctr"/>
        <c:lblOffset val="100"/>
      </c:catAx>
      <c:valAx>
        <c:axId val="120588160"/>
        <c:scaling>
          <c:orientation val="minMax"/>
        </c:scaling>
        <c:delete val="1"/>
        <c:axPos val="b"/>
        <c:numFmt formatCode="0" sourceLinked="1"/>
        <c:majorTickMark val="none"/>
        <c:tickLblPos val="nextTo"/>
        <c:crossAx val="120586624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/>
      <c:spPr>
        <a:noFill/>
        <a:ln>
          <a:noFill/>
        </a:ln>
        <a:effectLst/>
      </c:spPr>
      <c:txPr>
        <a:bodyPr rot="0" vert="horz"/>
        <a:lstStyle/>
        <a:p>
          <a:pPr>
            <a:defRPr lang="uk-UA" sz="2000" baseline="0">
              <a:latin typeface="Times New Roman" panose="02020603050405020304" pitchFamily="18" charset="0"/>
              <a:cs typeface="Times New Roman" panose="02020603050405020304" pitchFamily="18" charset="0"/>
            </a:defRPr>
          </a:pPr>
          <a:endParaRPr lang="ru-RU"/>
        </a:p>
      </c:txPr>
    </c:legend>
    <c:plotVisOnly val="1"/>
    <c:dispBlanksAs val="gap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bg1"/>
    </a:solidFill>
    <a:ln w="9525" cap="flat" cmpd="sng" algn="ctr">
      <a:noFill/>
      <a:round/>
    </a:ln>
    <a:effectLst/>
  </c:spPr>
  <c:txPr>
    <a:bodyPr/>
    <a:lstStyle/>
    <a:p>
      <a:pPr>
        <a:defRPr sz="1100" baseline="0">
          <a:solidFill>
            <a:sysClr val="windowText" lastClr="000000"/>
          </a:solidFill>
        </a:defRPr>
      </a:pPr>
      <a:endParaRPr lang="ru-RU"/>
    </a:p>
  </c:txPr>
  <c:externalData r:id="rId2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ru-RU"/>
  <c:chart>
    <c:view3D>
      <c:rAngAx val="1"/>
    </c:view3D>
    <c:plotArea>
      <c:layout/>
      <c:bar3DChart>
        <c:barDir val="bar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Жінки</c:v>
                </c:pt>
              </c:strCache>
            </c:strRef>
          </c:tx>
          <c:dLbls>
            <c:dLbl>
              <c:idx val="0"/>
              <c:layout>
                <c:manualLayout>
                  <c:x val="2.3148148148148147E-2"/>
                  <c:y val="0"/>
                </c:manualLayout>
              </c:layout>
              <c:showVal val="1"/>
            </c:dLbl>
            <c:dLbl>
              <c:idx val="1"/>
              <c:layout>
                <c:manualLayout>
                  <c:x val="1.6975308641975311E-2"/>
                  <c:y val="0"/>
                </c:manualLayout>
              </c:layout>
              <c:showVal val="1"/>
            </c:dLbl>
            <c:dLbl>
              <c:idx val="2"/>
              <c:layout>
                <c:manualLayout>
                  <c:x val="1.3888888888888892E-2"/>
                  <c:y val="-2.8060332808804225E-3"/>
                </c:manualLayout>
              </c:layout>
              <c:showVal val="1"/>
            </c:dLbl>
            <c:txPr>
              <a:bodyPr/>
              <a:lstStyle/>
              <a:p>
                <a:pPr>
                  <a:defRPr b="1" i="0" baseline="0"/>
                </a:pPr>
                <a:endParaRPr lang="ru-RU"/>
              </a:p>
            </c:txPr>
            <c:showVal val="1"/>
          </c:dLbls>
          <c:cat>
            <c:strRef>
              <c:f>Лист1!$A$2:$A$4</c:f>
              <c:strCache>
                <c:ptCount val="3"/>
                <c:pt idx="0">
                  <c:v>Стосовно дітей головна роль батька - забезпечувати їх усім необхідним</c:v>
                </c:pt>
                <c:pt idx="1">
                  <c:v>Піклуватися про дітей повинна мати, а батько - лише допомагати у випадку потреби</c:v>
                </c:pt>
                <c:pt idx="2">
                  <c:v>Якщо в родині є діти, жінка повинна  віддавати перевагу сім`ї, а не роботі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49</c:v>
                </c:pt>
                <c:pt idx="1">
                  <c:v>20</c:v>
                </c:pt>
                <c:pt idx="2">
                  <c:v>54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Чоловіки</c:v>
                </c:pt>
              </c:strCache>
            </c:strRef>
          </c:tx>
          <c:spPr>
            <a:solidFill>
              <a:srgbClr val="5C92B5">
                <a:lumMod val="60000"/>
                <a:lumOff val="40000"/>
              </a:srgbClr>
            </a:solidFill>
          </c:spPr>
          <c:dLbls>
            <c:dLbl>
              <c:idx val="0"/>
              <c:layout>
                <c:manualLayout>
                  <c:x val="1.8518518518518521E-2"/>
                  <c:y val="-5.6120665617607913E-3"/>
                </c:manualLayout>
              </c:layout>
              <c:showVal val="1"/>
            </c:dLbl>
            <c:dLbl>
              <c:idx val="1"/>
              <c:layout>
                <c:manualLayout>
                  <c:x val="2.777777777777779E-2"/>
                  <c:y val="-8.4180998426412416E-3"/>
                </c:manualLayout>
              </c:layout>
              <c:showVal val="1"/>
            </c:dLbl>
            <c:dLbl>
              <c:idx val="2"/>
              <c:layout>
                <c:manualLayout>
                  <c:x val="1.69753086419752E-2"/>
                  <c:y val="2.8060332808803969E-3"/>
                </c:manualLayout>
              </c:layout>
              <c:showVal val="1"/>
            </c:dLbl>
            <c:txPr>
              <a:bodyPr/>
              <a:lstStyle/>
              <a:p>
                <a:pPr>
                  <a:defRPr b="1" i="0" baseline="0"/>
                </a:pPr>
                <a:endParaRPr lang="ru-RU"/>
              </a:p>
            </c:txPr>
            <c:showVal val="1"/>
          </c:dLbls>
          <c:cat>
            <c:strRef>
              <c:f>Лист1!$A$2:$A$4</c:f>
              <c:strCache>
                <c:ptCount val="3"/>
                <c:pt idx="0">
                  <c:v>Стосовно дітей головна роль батька - забезпечувати їх усім необхідним</c:v>
                </c:pt>
                <c:pt idx="1">
                  <c:v>Піклуватися про дітей повинна мати, а батько - лише допомагати у випадку потреби</c:v>
                </c:pt>
                <c:pt idx="2">
                  <c:v>Якщо в родині є діти, жінка повинна  віддавати перевагу сім`ї, а не роботі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58</c:v>
                </c:pt>
                <c:pt idx="1">
                  <c:v>33</c:v>
                </c:pt>
                <c:pt idx="2">
                  <c:v>70</c:v>
                </c:pt>
              </c:numCache>
            </c:numRef>
          </c:val>
        </c:ser>
        <c:shape val="box"/>
        <c:axId val="143932032"/>
        <c:axId val="143978880"/>
        <c:axId val="0"/>
      </c:bar3DChart>
      <c:catAx>
        <c:axId val="143932032"/>
        <c:scaling>
          <c:orientation val="minMax"/>
        </c:scaling>
        <c:axPos val="l"/>
        <c:tickLblPos val="nextTo"/>
        <c:txPr>
          <a:bodyPr/>
          <a:lstStyle/>
          <a:p>
            <a:pPr>
              <a:defRPr sz="1600" baseline="0"/>
            </a:pPr>
            <a:endParaRPr lang="ru-RU"/>
          </a:p>
        </c:txPr>
        <c:crossAx val="143978880"/>
        <c:crosses val="autoZero"/>
        <c:auto val="1"/>
        <c:lblAlgn val="ctr"/>
        <c:lblOffset val="100"/>
      </c:catAx>
      <c:valAx>
        <c:axId val="143978880"/>
        <c:scaling>
          <c:orientation val="minMax"/>
        </c:scaling>
        <c:delete val="1"/>
        <c:axPos val="b"/>
        <c:numFmt formatCode="General" sourceLinked="1"/>
        <c:tickLblPos val="nextTo"/>
        <c:crossAx val="143932032"/>
        <c:crosses val="autoZero"/>
        <c:crossBetween val="between"/>
      </c:valAx>
    </c:plotArea>
    <c:legend>
      <c:legendPos val="b"/>
      <c:layout/>
    </c:legend>
    <c:plotVisOnly val="1"/>
  </c:chart>
  <c:txPr>
    <a:bodyPr/>
    <a:lstStyle/>
    <a:p>
      <a:pPr>
        <a:defRPr sz="1800"/>
      </a:pPr>
      <a:endParaRPr lang="ru-RU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lrMapOvr bg1="lt1" tx1="dk1" bg2="lt2" tx2="dk2" accent1="accent1" accent2="accent2" accent3="accent3" accent4="accent4" accent5="accent5" accent6="accent6" hlink="hlink" folHlink="folHlink"/>
  <c:chart>
    <c:plotArea>
      <c:layout>
        <c:manualLayout>
          <c:layoutTarget val="inner"/>
          <c:xMode val="edge"/>
          <c:yMode val="edge"/>
          <c:x val="0.48214421114027423"/>
          <c:y val="5.0925925925925923E-2"/>
          <c:w val="0.49565823369301065"/>
          <c:h val="0.89814814814814814"/>
        </c:manualLayout>
      </c:layout>
      <c:barChart>
        <c:barDir val="bar"/>
        <c:grouping val="clustered"/>
        <c:ser>
          <c:idx val="0"/>
          <c:order val="0"/>
          <c:tx>
            <c:strRef>
              <c:f>'ставлення до контролю та GBV'!$AF$12</c:f>
              <c:strCache>
                <c:ptCount val="1"/>
                <c:pt idx="0">
                  <c:v>Чоловіки</c:v>
                </c:pt>
              </c:strCache>
            </c:strRef>
          </c:tx>
          <c:spPr>
            <a:solidFill>
              <a:schemeClr val="accent1">
                <a:lumMod val="40000"/>
                <a:lumOff val="60000"/>
              </a:schemeClr>
            </a:solidFill>
          </c:spPr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lang="uk-UA" sz="1600" baseline="0"/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'ставлення до контролю та GBV'!$AE$13:$AE$16</c:f>
              <c:strCache>
                <c:ptCount val="4"/>
                <c:pt idx="0">
                  <c:v>Чоловік/партнер має право говорити дружині/партнерці, як вона має виглядати та вдягатися</c:v>
                </c:pt>
                <c:pt idx="1">
                  <c:v>Чоловік/партнер має право перевіряти 
особисті дзвінки, електронну пошту та сторінки в соцмережах власної дружини/партнерки</c:v>
                </c:pt>
                <c:pt idx="2">
                  <c:v>Дружина/партнерка має право перевіряти особисті дзвінки, електронну пошту та сторінки в соцмережах власного чоловіка/партнера</c:v>
                </c:pt>
                <c:pt idx="3">
                  <c:v>Гарна дружина ніколи не ставить під 
сумнів точку зору та рішення свого чоловіка, навіть якщо вони з ним не згодна</c:v>
                </c:pt>
              </c:strCache>
            </c:strRef>
          </c:cat>
          <c:val>
            <c:numRef>
              <c:f>'ставлення до контролю та GBV'!$AF$13:$AF$16</c:f>
              <c:numCache>
                <c:formatCode>General</c:formatCode>
                <c:ptCount val="4"/>
                <c:pt idx="0">
                  <c:v>54</c:v>
                </c:pt>
                <c:pt idx="1">
                  <c:v>24</c:v>
                </c:pt>
                <c:pt idx="2">
                  <c:v>16</c:v>
                </c:pt>
                <c:pt idx="3">
                  <c:v>55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CCBD-495A-91F6-4B5330152236}"/>
            </c:ext>
          </c:extLst>
        </c:ser>
        <c:ser>
          <c:idx val="1"/>
          <c:order val="1"/>
          <c:tx>
            <c:strRef>
              <c:f>'ставлення до контролю та GBV'!$AG$12</c:f>
              <c:strCache>
                <c:ptCount val="1"/>
                <c:pt idx="0">
                  <c:v>Жінки</c:v>
                </c:pt>
              </c:strCache>
            </c:strRef>
          </c:tx>
          <c:spPr>
            <a:solidFill>
              <a:schemeClr val="accent1">
                <a:lumMod val="75000"/>
              </a:schemeClr>
            </a:solidFill>
          </c:spPr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lang="uk-UA" sz="1600" baseline="0"/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'ставлення до контролю та GBV'!$AE$13:$AE$16</c:f>
              <c:strCache>
                <c:ptCount val="4"/>
                <c:pt idx="0">
                  <c:v>Чоловік/партнер має право говорити дружині/партнерці, як вона має виглядати та вдягатися</c:v>
                </c:pt>
                <c:pt idx="1">
                  <c:v>Чоловік/партнер має право перевіряти 
особисті дзвінки, електронну пошту та сторінки в соцмережах власної дружини/партнерки</c:v>
                </c:pt>
                <c:pt idx="2">
                  <c:v>Дружина/партнерка має право перевіряти особисті дзвінки, електронну пошту та сторінки в соцмережах власного чоловіка/партнера</c:v>
                </c:pt>
                <c:pt idx="3">
                  <c:v>Гарна дружина ніколи не ставить під 
сумнів точку зору та рішення свого чоловіка, навіть якщо вони з ним не згодна</c:v>
                </c:pt>
              </c:strCache>
            </c:strRef>
          </c:cat>
          <c:val>
            <c:numRef>
              <c:f>'ставлення до контролю та GBV'!$AG$13:$AG$16</c:f>
              <c:numCache>
                <c:formatCode>General</c:formatCode>
                <c:ptCount val="4"/>
                <c:pt idx="0">
                  <c:v>31</c:v>
                </c:pt>
                <c:pt idx="1">
                  <c:v>10</c:v>
                </c:pt>
                <c:pt idx="2">
                  <c:v>16</c:v>
                </c:pt>
                <c:pt idx="3">
                  <c:v>34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CCBD-495A-91F6-4B5330152236}"/>
            </c:ext>
          </c:extLst>
        </c:ser>
        <c:axId val="120622080"/>
        <c:axId val="120623872"/>
      </c:barChart>
      <c:catAx>
        <c:axId val="120622080"/>
        <c:scaling>
          <c:orientation val="minMax"/>
        </c:scaling>
        <c:axPos val="l"/>
        <c:numFmt formatCode="General" sourceLinked="0"/>
        <c:tickLblPos val="nextTo"/>
        <c:txPr>
          <a:bodyPr/>
          <a:lstStyle/>
          <a:p>
            <a:pPr>
              <a:defRPr lang="uk-UA" sz="1600" baseline="0"/>
            </a:pPr>
            <a:endParaRPr lang="ru-RU"/>
          </a:p>
        </c:txPr>
        <c:crossAx val="120623872"/>
        <c:crosses val="autoZero"/>
        <c:auto val="1"/>
        <c:lblAlgn val="ctr"/>
        <c:lblOffset val="100"/>
      </c:catAx>
      <c:valAx>
        <c:axId val="120623872"/>
        <c:scaling>
          <c:orientation val="minMax"/>
        </c:scaling>
        <c:delete val="1"/>
        <c:axPos val="b"/>
        <c:numFmt formatCode="General" sourceLinked="1"/>
        <c:tickLblPos val="nextTo"/>
        <c:crossAx val="120622080"/>
        <c:crosses val="autoZero"/>
        <c:crossBetween val="between"/>
      </c:valAx>
    </c:plotArea>
    <c:legend>
      <c:legendPos val="b"/>
      <c:layout/>
      <c:txPr>
        <a:bodyPr/>
        <a:lstStyle/>
        <a:p>
          <a:pPr>
            <a:defRPr lang="uk-UA" sz="1600" baseline="0">
              <a:solidFill>
                <a:sysClr val="windowText" lastClr="000000"/>
              </a:solidFill>
            </a:defRPr>
          </a:pPr>
          <a:endParaRPr lang="ru-RU"/>
        </a:p>
      </c:txPr>
    </c:legend>
    <c:plotVisOnly val="1"/>
    <c:dispBlanksAs val="gap"/>
  </c:chart>
  <c:spPr>
    <a:ln>
      <a:noFill/>
    </a:ln>
  </c:spPr>
  <c:externalData r:id="rId2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lrMapOvr bg1="lt1" tx1="dk1" bg2="lt2" tx2="dk2" accent1="accent1" accent2="accent2" accent3="accent3" accent4="accent4" accent5="accent5" accent6="accent6" hlink="hlink" folHlink="folHlink"/>
  <c:chart>
    <c:plotArea>
      <c:layout/>
      <c:barChart>
        <c:barDir val="bar"/>
        <c:grouping val="clustered"/>
        <c:ser>
          <c:idx val="0"/>
          <c:order val="0"/>
          <c:tx>
            <c:strRef>
              <c:f>'ставлення до контролю та GBV'!$AF$6</c:f>
              <c:strCache>
                <c:ptCount val="1"/>
                <c:pt idx="0">
                  <c:v>Чоловіки</c:v>
                </c:pt>
              </c:strCache>
            </c:strRef>
          </c:tx>
          <c:spPr>
            <a:solidFill>
              <a:schemeClr val="accent1">
                <a:lumMod val="40000"/>
                <a:lumOff val="60000"/>
              </a:schemeClr>
            </a:solidFill>
          </c:spPr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lang="uk-UA" sz="2000" baseline="0"/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'ставлення до контролю та GBV'!$AE$7:$AE$9</c:f>
              <c:strCache>
                <c:ptCount val="3"/>
                <c:pt idx="0">
                  <c:v>Дружина/партнерка повинна розповідати чоловікові/партнеру про всі свої витрати</c:v>
                </c:pt>
                <c:pt idx="1">
                  <c:v>Чоловік/партнер повинен розповідати дружині/партнерці про всі свої витрати</c:v>
                </c:pt>
                <c:pt idx="2">
                  <c:v>Якщо дружина/партнерка сама заробляє гроші, вона повинна віддавати їх чоловікові</c:v>
                </c:pt>
              </c:strCache>
            </c:strRef>
          </c:cat>
          <c:val>
            <c:numRef>
              <c:f>'ставлення до контролю та GBV'!$AF$7:$AF$9</c:f>
              <c:numCache>
                <c:formatCode>General</c:formatCode>
                <c:ptCount val="3"/>
                <c:pt idx="0">
                  <c:v>51</c:v>
                </c:pt>
                <c:pt idx="1">
                  <c:v>37</c:v>
                </c:pt>
                <c:pt idx="2">
                  <c:v>15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5B53-4211-A1A6-BAE043209E31}"/>
            </c:ext>
          </c:extLst>
        </c:ser>
        <c:ser>
          <c:idx val="1"/>
          <c:order val="1"/>
          <c:tx>
            <c:strRef>
              <c:f>'ставлення до контролю та GBV'!$AG$6</c:f>
              <c:strCache>
                <c:ptCount val="1"/>
                <c:pt idx="0">
                  <c:v>Жінки</c:v>
                </c:pt>
              </c:strCache>
            </c:strRef>
          </c:tx>
          <c:spPr>
            <a:solidFill>
              <a:schemeClr val="accent1">
                <a:lumMod val="75000"/>
              </a:schemeClr>
            </a:solidFill>
          </c:spPr>
          <c:dLbls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lang="uk-UA" sz="2000" baseline="0"/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'ставлення до контролю та GBV'!$AE$7:$AE$9</c:f>
              <c:strCache>
                <c:ptCount val="3"/>
                <c:pt idx="0">
                  <c:v>Дружина/партнерка повинна розповідати чоловікові/партнеру про всі свої витрати</c:v>
                </c:pt>
                <c:pt idx="1">
                  <c:v>Чоловік/партнер повинен розповідати дружині/партнерці про всі свої витрати</c:v>
                </c:pt>
                <c:pt idx="2">
                  <c:v>Якщо дружина/партнерка сама заробляє гроші, вона повинна віддавати їх чоловікові</c:v>
                </c:pt>
              </c:strCache>
            </c:strRef>
          </c:cat>
          <c:val>
            <c:numRef>
              <c:f>'ставлення до контролю та GBV'!$AG$7:$AG$9</c:f>
              <c:numCache>
                <c:formatCode>General</c:formatCode>
                <c:ptCount val="3"/>
                <c:pt idx="0">
                  <c:v>27</c:v>
                </c:pt>
                <c:pt idx="1">
                  <c:v>41</c:v>
                </c:pt>
                <c:pt idx="2">
                  <c:v>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5B53-4211-A1A6-BAE043209E31}"/>
            </c:ext>
          </c:extLst>
        </c:ser>
        <c:axId val="121137024"/>
        <c:axId val="121138560"/>
      </c:barChart>
      <c:catAx>
        <c:axId val="121137024"/>
        <c:scaling>
          <c:orientation val="minMax"/>
        </c:scaling>
        <c:axPos val="l"/>
        <c:numFmt formatCode="General" sourceLinked="0"/>
        <c:tickLblPos val="nextTo"/>
        <c:txPr>
          <a:bodyPr/>
          <a:lstStyle/>
          <a:p>
            <a:pPr>
              <a:defRPr lang="uk-UA" sz="2000" baseline="0"/>
            </a:pPr>
            <a:endParaRPr lang="ru-RU"/>
          </a:p>
        </c:txPr>
        <c:crossAx val="121138560"/>
        <c:crosses val="autoZero"/>
        <c:auto val="1"/>
        <c:lblAlgn val="ctr"/>
        <c:lblOffset val="100"/>
      </c:catAx>
      <c:valAx>
        <c:axId val="121138560"/>
        <c:scaling>
          <c:orientation val="minMax"/>
        </c:scaling>
        <c:delete val="1"/>
        <c:axPos val="b"/>
        <c:numFmt formatCode="General" sourceLinked="1"/>
        <c:tickLblPos val="nextTo"/>
        <c:crossAx val="121137024"/>
        <c:crosses val="autoZero"/>
        <c:crossBetween val="between"/>
      </c:valAx>
    </c:plotArea>
    <c:legend>
      <c:legendPos val="b"/>
      <c:layout/>
      <c:txPr>
        <a:bodyPr/>
        <a:lstStyle/>
        <a:p>
          <a:pPr>
            <a:defRPr lang="uk-UA" sz="2000" baseline="0"/>
          </a:pPr>
          <a:endParaRPr lang="ru-RU"/>
        </a:p>
      </c:txPr>
    </c:legend>
    <c:plotVisOnly val="1"/>
    <c:dispBlanksAs val="gap"/>
  </c:chart>
  <c:spPr>
    <a:ln>
      <a:noFill/>
    </a:ln>
  </c:spPr>
  <c:externalData r:id="rId2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14381567355983621"/>
          <c:y val="1.2519559758388941E-2"/>
          <c:w val="0.83080947061549792"/>
          <c:h val="0.72456771373122131"/>
        </c:manualLayout>
      </c:layout>
      <c:barChart>
        <c:barDir val="bar"/>
        <c:grouping val="stacked"/>
        <c:ser>
          <c:idx val="0"/>
          <c:order val="0"/>
          <c:tx>
            <c:strRef>
              <c:f>'виктим-блейминг'!$AC$12</c:f>
              <c:strCache>
                <c:ptCount val="1"/>
                <c:pt idx="0">
                  <c:v>Ні, насильство нічим не можна виправдати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dLbls>
            <c:dLbl>
              <c:idx val="0"/>
              <c:layout>
                <c:manualLayout>
                  <c:x val="4.6136101499423404E-3"/>
                  <c:y val="-0.11267603782550042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1041-4E7B-AEDD-97479C96CCCE}"/>
                </c:ext>
              </c:extLst>
            </c:dLbl>
            <c:dLbl>
              <c:idx val="1"/>
              <c:layout>
                <c:manualLayout>
                  <c:x val="-2.3068050749711637E-3"/>
                  <c:y val="-0.12177131704690759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1041-4E7B-AEDD-97479C96CCCE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uk-UA" sz="18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'виктим-блейминг'!$AD$11:$AE$11</c:f>
              <c:strCache>
                <c:ptCount val="2"/>
                <c:pt idx="0">
                  <c:v>Чоловіки</c:v>
                </c:pt>
                <c:pt idx="1">
                  <c:v>Жінки</c:v>
                </c:pt>
              </c:strCache>
            </c:strRef>
          </c:cat>
          <c:val>
            <c:numRef>
              <c:f>'виктим-блейминг'!$AD$12:$AE$12</c:f>
              <c:numCache>
                <c:formatCode>###0%</c:formatCode>
                <c:ptCount val="2"/>
                <c:pt idx="0">
                  <c:v>0.44637681159421061</c:v>
                </c:pt>
                <c:pt idx="1">
                  <c:v>0.53395061728395365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1041-4E7B-AEDD-97479C96CCCE}"/>
            </c:ext>
          </c:extLst>
        </c:ser>
        <c:ser>
          <c:idx val="1"/>
          <c:order val="1"/>
          <c:tx>
            <c:strRef>
              <c:f>'виктим-блейминг'!$AC$13</c:f>
              <c:strCache>
                <c:ptCount val="1"/>
                <c:pt idx="0">
                  <c:v>У деяких випадках, залежно від конкретної ситуації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dLbls>
            <c:dLbl>
              <c:idx val="0"/>
              <c:layout>
                <c:manualLayout>
                  <c:x val="0"/>
                  <c:y val="-0.11684922441163147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1041-4E7B-AEDD-97479C96CCCE}"/>
                </c:ext>
              </c:extLst>
            </c:dLbl>
            <c:dLbl>
              <c:idx val="1"/>
              <c:layout>
                <c:manualLayout>
                  <c:x val="-6.9204152249135904E-3"/>
                  <c:y val="-0.12102241099775966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1041-4E7B-AEDD-97479C96CCCE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uk-UA" sz="18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'виктим-блейминг'!$AD$11:$AE$11</c:f>
              <c:strCache>
                <c:ptCount val="2"/>
                <c:pt idx="0">
                  <c:v>Чоловіки</c:v>
                </c:pt>
                <c:pt idx="1">
                  <c:v>Жінки</c:v>
                </c:pt>
              </c:strCache>
            </c:strRef>
          </c:cat>
          <c:val>
            <c:numRef>
              <c:f>'виктим-блейминг'!$AD$13:$AE$13</c:f>
              <c:numCache>
                <c:formatCode>###0%</c:formatCode>
                <c:ptCount val="2"/>
                <c:pt idx="0">
                  <c:v>0.42753623188406392</c:v>
                </c:pt>
                <c:pt idx="1">
                  <c:v>0.38765432098766262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5-1041-4E7B-AEDD-97479C96CCCE}"/>
            </c:ext>
          </c:extLst>
        </c:ser>
        <c:ser>
          <c:idx val="2"/>
          <c:order val="2"/>
          <c:tx>
            <c:strRef>
              <c:f>'виктим-блейминг'!$AC$14</c:f>
              <c:strCache>
                <c:ptCount val="1"/>
                <c:pt idx="0">
                  <c:v>Переконаний(а), що так. Зазвичай, самі жінки й провокують насильство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dLbls>
            <c:dLbl>
              <c:idx val="0"/>
              <c:layout>
                <c:manualLayout>
                  <c:x val="-4.6136101499424141E-3"/>
                  <c:y val="-0.10432966465324106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1041-4E7B-AEDD-97479C96CCCE}"/>
                </c:ext>
              </c:extLst>
            </c:dLbl>
            <c:dLbl>
              <c:idx val="1"/>
              <c:layout>
                <c:manualLayout>
                  <c:x val="0"/>
                  <c:y val="-0.11684922441163147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1041-4E7B-AEDD-97479C96CCCE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uk-UA" sz="18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'виктим-блейминг'!$AD$11:$AE$11</c:f>
              <c:strCache>
                <c:ptCount val="2"/>
                <c:pt idx="0">
                  <c:v>Чоловіки</c:v>
                </c:pt>
                <c:pt idx="1">
                  <c:v>Жінки</c:v>
                </c:pt>
              </c:strCache>
            </c:strRef>
          </c:cat>
          <c:val>
            <c:numRef>
              <c:f>'виктим-блейминг'!$AD$14:$AE$14</c:f>
              <c:numCache>
                <c:formatCode>###0%</c:formatCode>
                <c:ptCount val="2"/>
                <c:pt idx="0">
                  <c:v>0.10579710144927691</c:v>
                </c:pt>
                <c:pt idx="1">
                  <c:v>5.8024691358025841E-2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8-1041-4E7B-AEDD-97479C96CCCE}"/>
            </c:ext>
          </c:extLst>
        </c:ser>
        <c:ser>
          <c:idx val="3"/>
          <c:order val="3"/>
          <c:tx>
            <c:strRef>
              <c:f>'виктим-блейминг'!$AC$15</c:f>
              <c:strCache>
                <c:ptCount val="1"/>
                <c:pt idx="0">
                  <c:v>Важко відповісти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dLbls>
            <c:dLbl>
              <c:idx val="0"/>
              <c:layout>
                <c:manualLayout>
                  <c:x val="3.4602076124567491E-2"/>
                  <c:y val="0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1041-4E7B-AEDD-97479C96CCCE}"/>
                </c:ext>
              </c:extLst>
            </c:dLbl>
            <c:dLbl>
              <c:idx val="1"/>
              <c:layout>
                <c:manualLayout>
                  <c:x val="2.768166089965449E-2"/>
                  <c:y val="-3.8253768462060037E-17"/>
                </c:manualLayout>
              </c:layout>
              <c:showVal val="1"/>
              <c:extLst xmlns:c16r2="http://schemas.microsoft.com/office/drawing/2015/06/chart"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1041-4E7B-AEDD-97479C96CCCE}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uk-UA" sz="18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'виктим-блейминг'!$AD$11:$AE$11</c:f>
              <c:strCache>
                <c:ptCount val="2"/>
                <c:pt idx="0">
                  <c:v>Чоловіки</c:v>
                </c:pt>
                <c:pt idx="1">
                  <c:v>Жінки</c:v>
                </c:pt>
              </c:strCache>
            </c:strRef>
          </c:cat>
          <c:val>
            <c:numRef>
              <c:f>'виктим-блейминг'!$AD$15:$AE$15</c:f>
              <c:numCache>
                <c:formatCode>###0%</c:formatCode>
                <c:ptCount val="2"/>
                <c:pt idx="0">
                  <c:v>1.8840579710145352E-2</c:v>
                </c:pt>
                <c:pt idx="1">
                  <c:v>1.7283950617284001E-2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B-1041-4E7B-AEDD-97479C96CCCE}"/>
            </c:ext>
          </c:extLst>
        </c:ser>
        <c:overlap val="100"/>
        <c:axId val="121297920"/>
        <c:axId val="121185024"/>
      </c:barChart>
      <c:catAx>
        <c:axId val="121297920"/>
        <c:scaling>
          <c:orientation val="minMax"/>
        </c:scaling>
        <c:axPos val="l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uk-UA" sz="18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21185024"/>
        <c:crosses val="autoZero"/>
        <c:auto val="1"/>
        <c:lblAlgn val="ctr"/>
        <c:lblOffset val="100"/>
      </c:catAx>
      <c:valAx>
        <c:axId val="121185024"/>
        <c:scaling>
          <c:orientation val="minMax"/>
        </c:scaling>
        <c:delete val="1"/>
        <c:axPos val="b"/>
        <c:numFmt formatCode="###0%" sourceLinked="1"/>
        <c:majorTickMark val="none"/>
        <c:tickLblPos val="nextTo"/>
        <c:crossAx val="1212979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3.0747895267416891E-2"/>
          <c:y val="0.74429172684775369"/>
          <c:w val="0.94081101454014704"/>
          <c:h val="0.25039307956327939"/>
        </c:manualLayout>
      </c:layout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lang="uk-UA" sz="18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</c:chart>
  <c:spPr>
    <a:solidFill>
      <a:schemeClr val="bg1"/>
    </a:solidFill>
    <a:ln w="9525" cap="flat" cmpd="sng" algn="ctr">
      <a:noFill/>
      <a:round/>
    </a:ln>
    <a:effectLst/>
  </c:spPr>
  <c:txPr>
    <a:bodyPr/>
    <a:lstStyle/>
    <a:p>
      <a:pPr>
        <a:defRPr sz="1050"/>
      </a:pPr>
      <a:endParaRPr lang="ru-RU"/>
    </a:p>
  </c:txPr>
  <c:externalData r:id="rId2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2.9850739890225346E-2"/>
          <c:y val="4.1353383458647024E-2"/>
          <c:w val="0.95595853370677664"/>
          <c:h val="0.66924400264234596"/>
        </c:manualLayout>
      </c:layout>
      <c:barChart>
        <c:barDir val="col"/>
        <c:grouping val="clustered"/>
        <c:ser>
          <c:idx val="0"/>
          <c:order val="0"/>
          <c:tx>
            <c:strRef>
              <c:f>секс_насильство!$AG$6</c:f>
              <c:strCache>
                <c:ptCount val="1"/>
                <c:pt idx="0">
                  <c:v>Чоловіки</c:v>
                </c:pt>
              </c:strCache>
            </c:strRef>
          </c:tx>
          <c:spPr>
            <a:solidFill>
              <a:schemeClr val="accent1">
                <a:lumMod val="75000"/>
              </a:schemeClr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uk-UA" sz="16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секс_насильство!$AF$7:$AF$8</c:f>
              <c:strCache>
                <c:ptCount val="2"/>
                <c:pt idx="0">
                  <c:v> Натяки, жарти сексуального характеру з боку незнайомої людини</c:v>
                </c:pt>
                <c:pt idx="1">
                  <c:v>Дії сексуального характеру (дотики, погладжування, обійми) з боку незнайомої людини</c:v>
                </c:pt>
              </c:strCache>
            </c:strRef>
          </c:cat>
          <c:val>
            <c:numRef>
              <c:f>секс_насильство!$AG$7:$AG$8</c:f>
              <c:numCache>
                <c:formatCode>###0%</c:formatCode>
                <c:ptCount val="2"/>
                <c:pt idx="0">
                  <c:v>0.23550724637681344</c:v>
                </c:pt>
                <c:pt idx="1">
                  <c:v>0.60000000000000064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4123-4AF9-A15A-1D675C77621F}"/>
            </c:ext>
          </c:extLst>
        </c:ser>
        <c:ser>
          <c:idx val="1"/>
          <c:order val="1"/>
          <c:tx>
            <c:strRef>
              <c:f>секс_насильство!$AH$6</c:f>
              <c:strCache>
                <c:ptCount val="1"/>
                <c:pt idx="0">
                  <c:v>Жінки</c:v>
                </c:pt>
              </c:strCache>
            </c:strRef>
          </c:tx>
          <c:spPr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/>
          </c:spPr>
          <c:dPt>
            <c:idx val="0"/>
            <c:spPr>
              <a:solidFill>
                <a:schemeClr val="accent1">
                  <a:lumMod val="40000"/>
                  <a:lumOff val="60000"/>
                </a:schemeClr>
              </a:solidFill>
              <a:ln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0-8656-41DD-8665-D38A709C5570}"/>
              </c:ext>
            </c:extLst>
          </c:dPt>
          <c:dPt>
            <c:idx val="1"/>
            <c:spPr>
              <a:solidFill>
                <a:schemeClr val="accent1">
                  <a:lumMod val="40000"/>
                  <a:lumOff val="60000"/>
                </a:schemeClr>
              </a:solidFill>
              <a:ln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8656-41DD-8665-D38A709C5570}"/>
              </c:ext>
            </c:extLst>
          </c:dPt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uk-UA" sz="16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секс_насильство!$AF$7:$AF$8</c:f>
              <c:strCache>
                <c:ptCount val="2"/>
                <c:pt idx="0">
                  <c:v> Натяки, жарти сексуального характеру з боку незнайомої людини</c:v>
                </c:pt>
                <c:pt idx="1">
                  <c:v>Дії сексуального характеру (дотики, погладжування, обійми) з боку незнайомої людини</c:v>
                </c:pt>
              </c:strCache>
            </c:strRef>
          </c:cat>
          <c:val>
            <c:numRef>
              <c:f>секс_насильство!$AH$7:$AH$8</c:f>
              <c:numCache>
                <c:formatCode>###0%</c:formatCode>
                <c:ptCount val="2"/>
                <c:pt idx="0">
                  <c:v>0.29814814814814811</c:v>
                </c:pt>
                <c:pt idx="1">
                  <c:v>0.69000000000000061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4123-4AF9-A15A-1D675C77621F}"/>
            </c:ext>
          </c:extLst>
        </c:ser>
        <c:gapWidth val="219"/>
        <c:overlap val="-27"/>
        <c:axId val="121215616"/>
        <c:axId val="121463168"/>
      </c:barChart>
      <c:catAx>
        <c:axId val="121215616"/>
        <c:scaling>
          <c:orientation val="minMax"/>
        </c:scaling>
        <c:axPos val="b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uk-UA" sz="18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21463168"/>
        <c:crosses val="autoZero"/>
        <c:auto val="1"/>
        <c:lblAlgn val="ctr"/>
        <c:lblOffset val="100"/>
      </c:catAx>
      <c:valAx>
        <c:axId val="121463168"/>
        <c:scaling>
          <c:orientation val="minMax"/>
        </c:scaling>
        <c:delete val="1"/>
        <c:axPos val="l"/>
        <c:numFmt formatCode="###0%" sourceLinked="1"/>
        <c:majorTickMark val="none"/>
        <c:tickLblPos val="nextTo"/>
        <c:crossAx val="121215616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lang="uk-UA" sz="18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bg1"/>
    </a:solidFill>
    <a:ln w="9525" cap="flat" cmpd="sng" algn="ctr">
      <a:noFill/>
      <a:round/>
    </a:ln>
    <a:effectLst/>
  </c:spPr>
  <c:txPr>
    <a:bodyPr/>
    <a:lstStyle/>
    <a:p>
      <a:pPr>
        <a:defRPr sz="1100"/>
      </a:pPr>
      <a:endParaRPr lang="ru-RU"/>
    </a:p>
  </c:txPr>
  <c:externalData r:id="rId2"/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lrMapOvr bg1="lt1" tx1="dk1" bg2="lt2" tx2="dk2" accent1="accent1" accent2="accent2" accent3="accent3" accent4="accent4" accent5="accent5" accent6="accent6" hlink="hlink" folHlink="folHlink"/>
  <c:chart>
    <c:autoTitleDeleted val="1"/>
    <c:plotArea>
      <c:layout>
        <c:manualLayout>
          <c:layoutTarget val="inner"/>
          <c:xMode val="edge"/>
          <c:yMode val="edge"/>
          <c:x val="0.52532164382229996"/>
          <c:y val="2.9807075656124744E-2"/>
          <c:w val="0.44868353261397875"/>
          <c:h val="0.93870814284135107"/>
        </c:manualLayout>
      </c:layout>
      <c:barChart>
        <c:barDir val="bar"/>
        <c:grouping val="clustered"/>
        <c:ser>
          <c:idx val="0"/>
          <c:order val="0"/>
          <c:tx>
            <c:strRef>
              <c:f>'виктим-блейминг'!$AE$2</c:f>
              <c:strCache>
                <c:ptCount val="1"/>
                <c:pt idx="0">
                  <c:v>Чоловіки</c:v>
                </c:pt>
              </c:strCache>
            </c:strRef>
          </c:tx>
          <c:spPr>
            <a:solidFill>
              <a:schemeClr val="accent1">
                <a:lumMod val="40000"/>
                <a:lumOff val="60000"/>
              </a:schemeClr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uk-UA" sz="16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'виктим-блейминг'!$AD$3:$AD$6</c:f>
              <c:strCache>
                <c:ptCount val="4"/>
                <c:pt idx="0">
                  <c:v>Якщо жінку зґвалтували, зазвичай, вона сама зробила щось таке, що призвело до цієї ситуації</c:v>
                </c:pt>
                <c:pt idx="1">
                  <c:v>У випадку зґвалтування слід розібратися, чи не була жінка нерозбірливою в стосунках або мала погану репутацію</c:v>
                </c:pt>
                <c:pt idx="2">
                  <c:v>Якщо жінка перебувала під впливом алкоголю або наркотиків, вона сама частково винна</c:v>
                </c:pt>
                <c:pt idx="3">
                  <c:v>Якщо жінка мала надто відвертий одяг або макіяж, вона сама частково винна</c:v>
                </c:pt>
              </c:strCache>
            </c:strRef>
          </c:cat>
          <c:val>
            <c:numRef>
              <c:f>'виктим-блейминг'!$AE$3:$AE$6</c:f>
              <c:numCache>
                <c:formatCode>General</c:formatCode>
                <c:ptCount val="4"/>
                <c:pt idx="0">
                  <c:v>23</c:v>
                </c:pt>
                <c:pt idx="1">
                  <c:v>44</c:v>
                </c:pt>
                <c:pt idx="2">
                  <c:v>55</c:v>
                </c:pt>
                <c:pt idx="3">
                  <c:v>33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EDC6-4867-81A6-11DFE7B63FC3}"/>
            </c:ext>
          </c:extLst>
        </c:ser>
        <c:ser>
          <c:idx val="1"/>
          <c:order val="1"/>
          <c:tx>
            <c:strRef>
              <c:f>'виктим-блейминг'!$AF$2</c:f>
              <c:strCache>
                <c:ptCount val="1"/>
                <c:pt idx="0">
                  <c:v>Жінки</c:v>
                </c:pt>
              </c:strCache>
            </c:strRef>
          </c:tx>
          <c:spPr>
            <a:solidFill>
              <a:schemeClr val="accent1">
                <a:lumMod val="75000"/>
              </a:schemeClr>
            </a:solidFill>
            <a:ln>
              <a:noFill/>
            </a:ln>
            <a:effectLst/>
          </c:spPr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lang="uk-UA" sz="16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endParaRPr lang="ru-RU"/>
              </a:p>
            </c:txPr>
            <c:showVal val="1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'виктим-блейминг'!$AD$3:$AD$6</c:f>
              <c:strCache>
                <c:ptCount val="4"/>
                <c:pt idx="0">
                  <c:v>Якщо жінку зґвалтували, зазвичай, вона сама зробила щось таке, що призвело до цієї ситуації</c:v>
                </c:pt>
                <c:pt idx="1">
                  <c:v>У випадку зґвалтування слід розібратися, чи не була жінка нерозбірливою в стосунках або мала погану репутацію</c:v>
                </c:pt>
                <c:pt idx="2">
                  <c:v>Якщо жінка перебувала під впливом алкоголю або наркотиків, вона сама частково винна</c:v>
                </c:pt>
                <c:pt idx="3">
                  <c:v>Якщо жінка мала надто відвертий одяг або макіяж, вона сама частково винна</c:v>
                </c:pt>
              </c:strCache>
            </c:strRef>
          </c:cat>
          <c:val>
            <c:numRef>
              <c:f>'виктим-блейминг'!$AF$3:$AF$6</c:f>
              <c:numCache>
                <c:formatCode>General</c:formatCode>
                <c:ptCount val="4"/>
                <c:pt idx="0">
                  <c:v>11</c:v>
                </c:pt>
                <c:pt idx="1">
                  <c:v>32</c:v>
                </c:pt>
                <c:pt idx="2">
                  <c:v>43</c:v>
                </c:pt>
                <c:pt idx="3">
                  <c:v>26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EDC6-4867-81A6-11DFE7B63FC3}"/>
            </c:ext>
          </c:extLst>
        </c:ser>
        <c:gapWidth val="182"/>
        <c:axId val="121484800"/>
        <c:axId val="121486336"/>
      </c:barChart>
      <c:catAx>
        <c:axId val="121484800"/>
        <c:scaling>
          <c:orientation val="minMax"/>
        </c:scaling>
        <c:axPos val="l"/>
        <c:numFmt formatCode="General" sourceLinked="1"/>
        <c:maj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lang="uk-UA" sz="16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ru-RU"/>
          </a:p>
        </c:txPr>
        <c:crossAx val="121486336"/>
        <c:crosses val="autoZero"/>
        <c:auto val="1"/>
        <c:lblAlgn val="ctr"/>
        <c:lblOffset val="100"/>
      </c:catAx>
      <c:valAx>
        <c:axId val="121486336"/>
        <c:scaling>
          <c:orientation val="minMax"/>
        </c:scaling>
        <c:delete val="1"/>
        <c:axPos val="b"/>
        <c:numFmt formatCode="General" sourceLinked="1"/>
        <c:majorTickMark val="none"/>
        <c:tickLblPos val="nextTo"/>
        <c:crossAx val="12148480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b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lang="uk-UA" sz="16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ru-RU"/>
        </a:p>
      </c:txPr>
    </c:legend>
    <c:plotVisOnly val="1"/>
    <c:dispBlanksAs val="gap"/>
  </c:chart>
  <c:spPr>
    <a:solidFill>
      <a:schemeClr val="bg1"/>
    </a:solidFill>
    <a:ln w="9525" cap="flat" cmpd="sng" algn="ctr">
      <a:noFill/>
      <a:round/>
    </a:ln>
    <a:effectLst/>
  </c:spPr>
  <c:txPr>
    <a:bodyPr/>
    <a:lstStyle/>
    <a:p>
      <a:pPr>
        <a:defRPr sz="1050"/>
      </a:pPr>
      <a:endParaRPr lang="ru-RU"/>
    </a:p>
  </c:txPr>
  <c:externalData r:id="rId2"/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hart>
    <c:view3D>
      <c:rAngAx val="1"/>
    </c:view3D>
    <c:sideWall>
      <c:spPr>
        <a:noFill/>
        <a:ln w="25400">
          <a:noFill/>
        </a:ln>
      </c:spPr>
    </c:sideWall>
    <c:backWall>
      <c:spPr>
        <a:noFill/>
        <a:ln w="25400">
          <a:noFill/>
        </a:ln>
      </c:spPr>
    </c:backWall>
    <c:plotArea>
      <c:layout/>
      <c:bar3DChart>
        <c:barDir val="bar"/>
        <c:grouping val="clustered"/>
        <c:ser>
          <c:idx val="0"/>
          <c:order val="0"/>
          <c:tx>
            <c:strRef>
              <c:f>Лист1!$B$1</c:f>
              <c:strCache>
                <c:ptCount val="1"/>
                <c:pt idx="0">
                  <c:v>Чоловіки</c:v>
                </c:pt>
              </c:strCache>
            </c:strRef>
          </c:tx>
          <c:spPr>
            <a:solidFill>
              <a:schemeClr val="accent6">
                <a:lumMod val="60000"/>
                <a:lumOff val="40000"/>
              </a:schemeClr>
            </a:solidFill>
          </c:spPr>
          <c:dLbls>
            <c:dLbl>
              <c:idx val="0"/>
              <c:layout>
                <c:manualLayout>
                  <c:x val="1.6628814390530634E-2"/>
                  <c:y val="1.1224133123521584E-2"/>
                </c:manualLayout>
              </c:layout>
              <c:showVal val="1"/>
            </c:dLbl>
            <c:dLbl>
              <c:idx val="1"/>
              <c:layout>
                <c:manualLayout>
                  <c:x val="3.6281049579339808E-2"/>
                  <c:y val="-5.1443349204847453E-17"/>
                </c:manualLayout>
              </c:layout>
              <c:showVal val="1"/>
            </c:dLbl>
            <c:dLbl>
              <c:idx val="2"/>
              <c:layout>
                <c:manualLayout>
                  <c:x val="2.7210787184504856E-2"/>
                  <c:y val="1.1224133123521584E-2"/>
                </c:manualLayout>
              </c:layout>
              <c:showVal val="1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Val val="1"/>
          </c:dLbls>
          <c:cat>
            <c:strRef>
              <c:f>Лист1!$A$2:$A$4</c:f>
              <c:strCache>
                <c:ptCount val="3"/>
                <c:pt idx="0">
                  <c:v>У рекламі занадто часто використовуються сексуальні образи жінок </c:v>
                </c:pt>
                <c:pt idx="1">
                  <c:v>У ЗМІ бракує образів чоловіків, які піклуються про дітей, займаються домашнім господарством</c:v>
                </c:pt>
                <c:pt idx="2">
                  <c:v>У ЗМІ бракує образів жінок, які досягли успіху в політиці, бізнесі…</c:v>
                </c:pt>
              </c:strCache>
            </c:strRef>
          </c:cat>
          <c:val>
            <c:numRef>
              <c:f>Лист1!$B$2:$B$4</c:f>
              <c:numCache>
                <c:formatCode>General</c:formatCode>
                <c:ptCount val="3"/>
                <c:pt idx="0">
                  <c:v>65</c:v>
                </c:pt>
                <c:pt idx="1">
                  <c:v>57</c:v>
                </c:pt>
                <c:pt idx="2">
                  <c:v>41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Жінки</c:v>
                </c:pt>
              </c:strCache>
            </c:strRef>
          </c:tx>
          <c:spPr>
            <a:solidFill>
              <a:srgbClr val="002060"/>
            </a:solidFill>
          </c:spPr>
          <c:dLbls>
            <c:dLbl>
              <c:idx val="0"/>
              <c:layout>
                <c:manualLayout>
                  <c:x val="1.8140524789669796E-2"/>
                  <c:y val="-8.4180998426411895E-3"/>
                </c:manualLayout>
              </c:layout>
              <c:showVal val="1"/>
            </c:dLbl>
            <c:dLbl>
              <c:idx val="1"/>
              <c:layout>
                <c:manualLayout>
                  <c:x val="1.2093683193113266E-2"/>
                  <c:y val="5.6120665617608442E-3"/>
                </c:manualLayout>
              </c:layout>
              <c:showVal val="1"/>
            </c:dLbl>
            <c:dLbl>
              <c:idx val="2"/>
              <c:layout>
                <c:manualLayout>
                  <c:x val="2.4691236512102779E-2"/>
                  <c:y val="-8.4180998426411895E-3"/>
                </c:manualLayout>
              </c:layout>
              <c:showVal val="1"/>
            </c:dLbl>
            <c:txPr>
              <a:bodyPr/>
              <a:lstStyle/>
              <a:p>
                <a:pPr>
                  <a:defRPr b="1"/>
                </a:pPr>
                <a:endParaRPr lang="ru-RU"/>
              </a:p>
            </c:txPr>
            <c:showVal val="1"/>
          </c:dLbls>
          <c:cat>
            <c:strRef>
              <c:f>Лист1!$A$2:$A$4</c:f>
              <c:strCache>
                <c:ptCount val="3"/>
                <c:pt idx="0">
                  <c:v>У рекламі занадто часто використовуються сексуальні образи жінок </c:v>
                </c:pt>
                <c:pt idx="1">
                  <c:v>У ЗМІ бракує образів чоловіків, які піклуються про дітей, займаються домашнім господарством</c:v>
                </c:pt>
                <c:pt idx="2">
                  <c:v>У ЗМІ бракує образів жінок, які досягли успіху в політиці, бізнесі…</c:v>
                </c:pt>
              </c:strCache>
            </c:strRef>
          </c:cat>
          <c:val>
            <c:numRef>
              <c:f>Лист1!$C$2:$C$4</c:f>
              <c:numCache>
                <c:formatCode>General</c:formatCode>
                <c:ptCount val="3"/>
                <c:pt idx="0">
                  <c:v>72</c:v>
                </c:pt>
                <c:pt idx="1">
                  <c:v>77</c:v>
                </c:pt>
                <c:pt idx="2">
                  <c:v>59</c:v>
                </c:pt>
              </c:numCache>
            </c:numRef>
          </c:val>
        </c:ser>
        <c:shape val="box"/>
        <c:axId val="158451584"/>
        <c:axId val="158453120"/>
        <c:axId val="0"/>
      </c:bar3DChart>
      <c:catAx>
        <c:axId val="158451584"/>
        <c:scaling>
          <c:orientation val="minMax"/>
        </c:scaling>
        <c:axPos val="l"/>
        <c:tickLblPos val="nextTo"/>
        <c:txPr>
          <a:bodyPr/>
          <a:lstStyle/>
          <a:p>
            <a:pPr>
              <a:defRPr sz="1600"/>
            </a:pPr>
            <a:endParaRPr lang="ru-RU"/>
          </a:p>
        </c:txPr>
        <c:crossAx val="158453120"/>
        <c:crosses val="autoZero"/>
        <c:auto val="1"/>
        <c:lblAlgn val="ctr"/>
        <c:lblOffset val="100"/>
      </c:catAx>
      <c:valAx>
        <c:axId val="158453120"/>
        <c:scaling>
          <c:orientation val="minMax"/>
        </c:scaling>
        <c:delete val="1"/>
        <c:axPos val="b"/>
        <c:numFmt formatCode="General" sourceLinked="1"/>
        <c:tickLblPos val="nextTo"/>
        <c:crossAx val="158451584"/>
        <c:crosses val="autoZero"/>
        <c:crossBetween val="between"/>
      </c:valAx>
      <c:spPr>
        <a:noFill/>
        <a:ln w="25400">
          <a:noFill/>
        </a:ln>
      </c:spPr>
    </c:plotArea>
    <c:legend>
      <c:legendPos val="b"/>
    </c:legend>
    <c:plotVisOnly val="1"/>
  </c:chart>
  <c:txPr>
    <a:bodyPr/>
    <a:lstStyle/>
    <a:p>
      <a:pPr>
        <a:defRPr sz="1800"/>
      </a:pPr>
      <a:endParaRPr lang="ru-RU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5D5FD96-C2BC-437B-95BA-190BDAF7EE4A}" type="datetimeFigureOut">
              <a:rPr lang="ru-RU" smtClean="0"/>
              <a:t>12.05.2019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AB9E88-3855-4F39-B803-123C633154F6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Прямоугольный треугольник 9"/>
          <p:cNvSpPr/>
          <p:nvPr/>
        </p:nvSpPr>
        <p:spPr>
          <a:xfrm>
            <a:off x="-2" y="4664147"/>
            <a:ext cx="9151089" cy="0"/>
          </a:xfrm>
          <a:prstGeom prst="rtTriangle">
            <a:avLst/>
          </a:prstGeom>
          <a:gradFill flip="none" rotWithShape="1">
            <a:gsLst>
              <a:gs pos="0">
                <a:schemeClr val="accent1">
                  <a:shade val="35000"/>
                  <a:satMod val="170000"/>
                  <a:alpha val="100000"/>
                </a:schemeClr>
              </a:gs>
              <a:gs pos="55000">
                <a:schemeClr val="accent1">
                  <a:tint val="90000"/>
                  <a:satMod val="150000"/>
                  <a:alpha val="100000"/>
                </a:schemeClr>
              </a:gs>
              <a:gs pos="100000">
                <a:schemeClr val="accent1">
                  <a:shade val="35000"/>
                  <a:satMod val="170000"/>
                  <a:alpha val="100000"/>
                </a:schemeClr>
              </a:gs>
            </a:gsLst>
            <a:lin ang="3000000" scaled="1"/>
            <a:tileRect/>
          </a:gradFill>
          <a:ln w="127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685800" y="1752601"/>
            <a:ext cx="7772400" cy="1829761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defRPr sz="4800" b="1">
                <a:solidFill>
                  <a:schemeClr val="tx2"/>
                </a:solidFill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685800" y="3611607"/>
            <a:ext cx="7772400" cy="1199704"/>
          </a:xfrm>
        </p:spPr>
        <p:txBody>
          <a:bodyPr lIns="45720" rIns="45720"/>
          <a:lstStyle>
            <a:lvl1pPr marL="0" marR="64008" indent="0" algn="r">
              <a:buNone/>
              <a:defRPr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grpSp>
        <p:nvGrpSpPr>
          <p:cNvPr id="2" name="Группа 1"/>
          <p:cNvGrpSpPr/>
          <p:nvPr/>
        </p:nvGrpSpPr>
        <p:grpSpPr>
          <a:xfrm>
            <a:off x="-3765" y="4953000"/>
            <a:ext cx="9147765" cy="1912088"/>
            <a:chOff x="-3765" y="4832896"/>
            <a:chExt cx="9147765" cy="2032192"/>
          </a:xfrm>
        </p:grpSpPr>
        <p:sp>
          <p:nvSpPr>
            <p:cNvPr id="7" name="Полилиния 6"/>
            <p:cNvSpPr>
              <a:spLocks/>
            </p:cNvSpPr>
            <p:nvPr/>
          </p:nvSpPr>
          <p:spPr bwMode="auto">
            <a:xfrm>
              <a:off x="1687513" y="4832896"/>
              <a:ext cx="7456487" cy="518816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4697" y="0"/>
                </a:cxn>
                <a:cxn ang="0">
                  <a:pos x="4697" y="367"/>
                </a:cxn>
                <a:cxn ang="0">
                  <a:pos x="0" y="218"/>
                </a:cxn>
                <a:cxn ang="0">
                  <a:pos x="4697" y="0"/>
                </a:cxn>
              </a:cxnLst>
              <a:rect l="0" t="0" r="0" b="0"/>
              <a:pathLst>
                <a:path w="4697" h="367">
                  <a:moveTo>
                    <a:pt x="4697" y="0"/>
                  </a:moveTo>
                  <a:lnTo>
                    <a:pt x="4697" y="367"/>
                  </a:lnTo>
                  <a:lnTo>
                    <a:pt x="0" y="218"/>
                  </a:lnTo>
                  <a:lnTo>
                    <a:pt x="4697" y="0"/>
                  </a:lnTo>
                  <a:close/>
                </a:path>
              </a:pathLst>
            </a:custGeom>
            <a:solidFill>
              <a:schemeClr val="accent1">
                <a:tint val="65000"/>
                <a:satMod val="115000"/>
                <a:alpha val="40000"/>
              </a:scheme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8" name="Полилиния 7"/>
            <p:cNvSpPr>
              <a:spLocks/>
            </p:cNvSpPr>
            <p:nvPr/>
          </p:nvSpPr>
          <p:spPr bwMode="auto">
            <a:xfrm>
              <a:off x="35443" y="5135526"/>
              <a:ext cx="9108557" cy="838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5760" y="0"/>
                </a:cxn>
                <a:cxn ang="0">
                  <a:pos x="5760" y="528"/>
                </a:cxn>
                <a:cxn ang="0">
                  <a:pos x="48" y="0"/>
                </a:cxn>
              </a:cxnLst>
              <a:rect l="0" t="0" r="0" b="0"/>
              <a:pathLst>
                <a:path w="5760" h="528">
                  <a:moveTo>
                    <a:pt x="0" y="0"/>
                  </a:moveTo>
                  <a:lnTo>
                    <a:pt x="5760" y="0"/>
                  </a:lnTo>
                  <a:lnTo>
                    <a:pt x="5760" y="528"/>
                  </a:lnTo>
                  <a:lnTo>
                    <a:pt x="48" y="0"/>
                  </a:lnTo>
                </a:path>
              </a:pathLst>
            </a:custGeom>
            <a:solidFill>
              <a:srgbClr val="000000">
                <a:alpha val="100000"/>
              </a:srgbClr>
            </a:solidFill>
            <a:ln w="9525" cap="flat" cmpd="sng" algn="ctr">
              <a:noFill/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>
              <a:extLst/>
            </a:lstStyle>
            <a:p>
              <a:endParaRPr kumimoji="0" lang="en-US"/>
            </a:p>
          </p:txBody>
        </p:sp>
        <p:sp>
          <p:nvSpPr>
            <p:cNvPr id="11" name="Полилиния 10"/>
            <p:cNvSpPr>
              <a:spLocks/>
            </p:cNvSpPr>
            <p:nvPr/>
          </p:nvSpPr>
          <p:spPr bwMode="auto">
            <a:xfrm>
              <a:off x="0" y="4883888"/>
              <a:ext cx="9144000" cy="1981200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0"/>
                </a:cxn>
                <a:cxn ang="0">
                  <a:pos x="0" y="1248"/>
                </a:cxn>
                <a:cxn ang="0">
                  <a:pos x="5760" y="1248"/>
                </a:cxn>
                <a:cxn ang="0">
                  <a:pos x="5760" y="528"/>
                </a:cxn>
                <a:cxn ang="0">
                  <a:pos x="0" y="0"/>
                </a:cxn>
              </a:cxnLst>
              <a:rect l="0" t="0" r="0" b="0"/>
              <a:pathLst>
                <a:path w="5760" h="1248">
                  <a:moveTo>
                    <a:pt x="0" y="0"/>
                  </a:moveTo>
                  <a:lnTo>
                    <a:pt x="0" y="1248"/>
                  </a:lnTo>
                  <a:lnTo>
                    <a:pt x="5760" y="1248"/>
                  </a:lnTo>
                  <a:lnTo>
                    <a:pt x="5760" y="528"/>
                  </a:lnTo>
                  <a:lnTo>
                    <a:pt x="0" y="0"/>
                  </a:lnTo>
                  <a:close/>
                </a:path>
              </a:pathLst>
            </a:custGeom>
            <a:blipFill>
              <a:blip r:embed="rId2">
                <a:alphaModFix amt="50000"/>
              </a:blip>
              <a:tile tx="0" ty="0" sx="50000" sy="50000" flip="none" algn="t"/>
            </a:blipFill>
            <a:ln w="12700" cap="rnd" cmpd="thickThin" algn="ctr">
              <a:noFill/>
              <a:prstDash val="solid"/>
            </a:ln>
            <a:effectLst>
              <a:fillOverlay blend="mult">
                <a:gradFill flip="none" rotWithShape="1">
                  <a:gsLst>
                    <a:gs pos="0">
                      <a:schemeClr val="accent1">
                        <a:shade val="20000"/>
                        <a:satMod val="176000"/>
                        <a:alpha val="100000"/>
                      </a:schemeClr>
                    </a:gs>
                    <a:gs pos="18000">
                      <a:schemeClr val="accent1">
                        <a:shade val="48000"/>
                        <a:satMod val="153000"/>
                        <a:alpha val="100000"/>
                      </a:schemeClr>
                    </a:gs>
                    <a:gs pos="43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45000">
                      <a:schemeClr val="accent1">
                        <a:tint val="85000"/>
                        <a:satMod val="150000"/>
                        <a:alpha val="100000"/>
                      </a:schemeClr>
                    </a:gs>
                    <a:gs pos="50000">
                      <a:schemeClr val="accent1">
                        <a:tint val="86000"/>
                        <a:satMod val="149000"/>
                        <a:alpha val="100000"/>
                      </a:schemeClr>
                    </a:gs>
                    <a:gs pos="79000">
                      <a:schemeClr val="accent1">
                        <a:shade val="53000"/>
                        <a:satMod val="150000"/>
                        <a:alpha val="100000"/>
                      </a:schemeClr>
                    </a:gs>
                    <a:gs pos="100000">
                      <a:schemeClr val="accent1">
                        <a:shade val="25000"/>
                        <a:satMod val="170000"/>
                        <a:alpha val="100000"/>
                      </a:schemeClr>
                    </a:gs>
                  </a:gsLst>
                  <a:lin ang="450000" scaled="1"/>
                  <a:tileRect/>
                </a:gradFill>
              </a:fillOverlay>
            </a:effectLst>
          </p:spPr>
          <p:style>
            <a:lnRef idx="3">
              <a:schemeClr val="lt1"/>
            </a:lnRef>
            <a:fillRef idx="1">
              <a:schemeClr val="accent1"/>
            </a:fillRef>
            <a:effectRef idx="1">
              <a:schemeClr val="accent1"/>
            </a:effectRef>
            <a:fontRef idx="minor">
              <a:schemeClr val="lt1"/>
            </a:fontRef>
          </p:style>
          <p:txBody>
            <a:bodyPr vert="horz" wrap="square" lIns="91440" tIns="45720" rIns="91440" bIns="45720" anchor="ctr" compatLnSpc="1"/>
            <a:lstStyle>
              <a:extLst/>
            </a:lstStyle>
            <a:p>
              <a:pPr algn="ctr" eaLnBrk="1" latinLnBrk="0" hangingPunct="1"/>
              <a:endParaRPr kumimoji="0" lang="en-US"/>
            </a:p>
          </p:txBody>
        </p:sp>
        <p:cxnSp>
          <p:nvCxnSpPr>
            <p:cNvPr id="12" name="Прямая соединительная линия 11"/>
            <p:cNvCxnSpPr/>
            <p:nvPr/>
          </p:nvCxnSpPr>
          <p:spPr>
            <a:xfrm>
              <a:off x="-3765" y="4880373"/>
              <a:ext cx="9147765" cy="839943"/>
            </a:xfrm>
            <a:prstGeom prst="line">
              <a:avLst/>
            </a:prstGeom>
            <a:noFill/>
            <a:ln w="12065" cap="flat" cmpd="sng" algn="ctr">
              <a:gradFill>
                <a:gsLst>
                  <a:gs pos="45000">
                    <a:schemeClr val="accent1">
                      <a:tint val="70000"/>
                      <a:satMod val="110000"/>
                    </a:schemeClr>
                  </a:gs>
                  <a:gs pos="15000">
                    <a:schemeClr val="accent1">
                      <a:shade val="40000"/>
                      <a:satMod val="110000"/>
                    </a:schemeClr>
                  </a:gs>
                </a:gsLst>
                <a:lin ang="5400000" scaled="1"/>
              </a:gradFill>
              <a:prstDash val="solid"/>
              <a:miter lim="800000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accent1">
                    <a:tint val="20000"/>
                  </a:schemeClr>
                </a:solidFill>
              </a:defRPr>
            </a:lvl1pPr>
            <a:extLst/>
          </a:lstStyle>
          <a:p>
            <a:endParaRPr lang="uk-UA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1481329"/>
            <a:ext cx="8229600" cy="4386071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44013" y="274640"/>
            <a:ext cx="1777470" cy="5592761"/>
          </a:xfrm>
        </p:spPr>
        <p:txBody>
          <a:bodyPr vert="eaVert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41"/>
            <a:ext cx="6324600" cy="5592760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7" name="Заголовок 6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76" y="1059712"/>
            <a:ext cx="7772400" cy="1828800"/>
          </a:xfrm>
        </p:spPr>
        <p:txBody>
          <a:bodyPr vert="horz" anchor="b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lvl1pPr algn="r">
              <a:buNone/>
              <a:defRPr sz="4800" b="1" cap="none" baseline="0">
                <a:effectLst>
                  <a:outerShdw blurRad="31750" dist="25400" dir="540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3922713" y="2931712"/>
            <a:ext cx="4572000" cy="1454888"/>
          </a:xfrm>
        </p:spPr>
        <p:txBody>
          <a:bodyPr lIns="91440" rIns="91440" anchor="t"/>
          <a:lstStyle>
            <a:lvl1pPr marL="0" indent="0" algn="l">
              <a:buNone/>
              <a:defRPr sz="23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7" name="Нашивка 6"/>
          <p:cNvSpPr/>
          <p:nvPr/>
        </p:nvSpPr>
        <p:spPr>
          <a:xfrm>
            <a:off x="3636680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8" name="Нашивка 7"/>
          <p:cNvSpPr/>
          <p:nvPr/>
        </p:nvSpPr>
        <p:spPr>
          <a:xfrm>
            <a:off x="3450264" y="3005472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481328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10200"/>
            <a:ext cx="4040188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6" y="5410200"/>
            <a:ext cx="4041775" cy="762000"/>
          </a:xfrm>
          <a:solidFill>
            <a:schemeClr val="accent1"/>
          </a:solidFill>
          <a:ln w="9652">
            <a:solidFill>
              <a:schemeClr val="accent1"/>
            </a:solidFill>
            <a:miter lim="800000"/>
          </a:ln>
        </p:spPr>
        <p:txBody>
          <a:bodyPr lIns="182880" anchor="ctr"/>
          <a:lstStyle>
            <a:lvl1pPr marL="0" indent="0">
              <a:buNone/>
              <a:defRPr sz="2400" b="0">
                <a:solidFill>
                  <a:schemeClr val="bg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444294"/>
            <a:ext cx="4040188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444294"/>
            <a:ext cx="4041775" cy="3941763"/>
          </a:xfrm>
          <a:ln>
            <a:noFill/>
            <a:prstDash val="sysDash"/>
            <a:miter lim="800000"/>
          </a:ln>
        </p:spPr>
        <p:txBody>
          <a:bodyPr/>
          <a:lstStyle>
            <a:lvl1pPr>
              <a:spcBef>
                <a:spcPts val="0"/>
              </a:spcBef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6" name="Заголовок 5"/>
          <p:cNvSpPr>
            <a:spLocks noGrp="1"/>
          </p:cNvSpPr>
          <p:nvPr>
            <p:ph type="title"/>
          </p:nvPr>
        </p:nvSpPr>
        <p:spPr/>
        <p:txBody>
          <a:bodyPr rtlCol="0"/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14400" y="4876800"/>
            <a:ext cx="7481776" cy="457200"/>
          </a:xfrm>
        </p:spPr>
        <p:txBody>
          <a:bodyPr vert="horz" anchor="t">
            <a:noAutofit/>
            <a:sp3d prstMaterial="softEdge">
              <a:bevelT w="0" h="0"/>
            </a:sp3d>
          </a:bodyPr>
          <a:lstStyle>
            <a:lvl1pPr algn="r">
              <a:buNone/>
              <a:defRPr sz="2500" b="0">
                <a:solidFill>
                  <a:schemeClr val="accent1"/>
                </a:solidFill>
                <a:effectLst/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419600" y="5355102"/>
            <a:ext cx="3974592" cy="914400"/>
          </a:xfrm>
        </p:spPr>
        <p:txBody>
          <a:bodyPr/>
          <a:lstStyle>
            <a:lvl1pPr marL="0" indent="0" algn="r">
              <a:buNone/>
              <a:defRPr sz="16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914400" y="274320"/>
            <a:ext cx="7479792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6727032" y="6407944"/>
            <a:ext cx="1920240" cy="365760"/>
          </a:xfrm>
        </p:spPr>
        <p:txBody>
          <a:bodyPr/>
          <a:lstStyle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141232" y="5443402"/>
            <a:ext cx="7162800" cy="648232"/>
          </a:xfrm>
          <a:noFill/>
        </p:spPr>
        <p:txBody>
          <a:bodyPr lIns="91440" tIns="0" rIns="91440" anchor="t"/>
          <a:lstStyle>
            <a:lvl1pPr marL="0" marR="18288" indent="0" algn="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28600" y="189968"/>
            <a:ext cx="8686800" cy="4389120"/>
          </a:xfrm>
          <a:prstGeom prst="rect">
            <a:avLst/>
          </a:prstGeom>
          <a:solidFill>
            <a:schemeClr val="bg2"/>
          </a:solidFill>
          <a:ln>
            <a:solidFill>
              <a:schemeClr val="bg1"/>
            </a:solidFill>
          </a:ln>
          <a:effectLst>
            <a:innerShdw blurRad="95250">
              <a:srgbClr val="000000"/>
            </a:innerShdw>
          </a:effectLst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>
          <a:xfrm>
            <a:off x="4380072" y="6407944"/>
            <a:ext cx="2350681" cy="365125"/>
          </a:xfrm>
        </p:spPr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endParaRPr lang="uk-UA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28600" y="4865122"/>
            <a:ext cx="8075432" cy="562672"/>
          </a:xfrm>
          <a:noFill/>
        </p:spPr>
        <p:txBody>
          <a:bodyPr anchor="t">
            <a:sp3d prstMaterial="softEdge"/>
          </a:bodyPr>
          <a:lstStyle>
            <a:lvl1pPr marR="0" algn="r">
              <a:buNone/>
              <a:defRPr sz="3000" b="0">
                <a:solidFill>
                  <a:schemeClr val="accent1"/>
                </a:solidFill>
                <a:effectLst>
                  <a:outerShdw blurRad="50800" dist="25000" dir="5400000" algn="t" rotWithShape="0">
                    <a:prstClr val="black">
                      <a:alpha val="45000"/>
                    </a:prstClr>
                  </a:outerShdw>
                </a:effectLst>
              </a:defRPr>
            </a:lvl1pPr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0" name="Прямоугольный треугольник 9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2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1" name="Прямая соединительная линия 10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2" name="Нашивка 11"/>
          <p:cNvSpPr/>
          <p:nvPr/>
        </p:nvSpPr>
        <p:spPr>
          <a:xfrm>
            <a:off x="8664112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  <p:sp>
        <p:nvSpPr>
          <p:cNvPr id="13" name="Нашивка 12"/>
          <p:cNvSpPr/>
          <p:nvPr/>
        </p:nvSpPr>
        <p:spPr>
          <a:xfrm>
            <a:off x="8477696" y="4988440"/>
            <a:ext cx="182880" cy="228600"/>
          </a:xfrm>
          <a:prstGeom prst="chevron">
            <a:avLst>
              <a:gd name="adj" fmla="val 50000"/>
            </a:avLst>
          </a:prstGeom>
          <a:gradFill flip="none" rotWithShape="1">
            <a:gsLst>
              <a:gs pos="0">
                <a:schemeClr val="accent1">
                  <a:shade val="60000"/>
                  <a:satMod val="125000"/>
                </a:schemeClr>
              </a:gs>
              <a:gs pos="72000">
                <a:schemeClr val="accent1">
                  <a:tint val="90000"/>
                  <a:satMod val="138000"/>
                </a:schemeClr>
              </a:gs>
              <a:gs pos="100000">
                <a:schemeClr val="accent1">
                  <a:tint val="76000"/>
                  <a:satMod val="136000"/>
                </a:schemeClr>
              </a:gs>
            </a:gsLst>
            <a:lin ang="16200000" scaled="0"/>
          </a:gradFill>
          <a:ln w="3175" cap="rnd" cmpd="sng" algn="ctr">
            <a:solidFill>
              <a:schemeClr val="accent1">
                <a:shade val="50000"/>
              </a:schemeClr>
            </a:solidFill>
            <a:prstDash val="solid"/>
          </a:ln>
          <a:effectLst>
            <a:outerShdw blurRad="50800" dist="25400" dir="5400000">
              <a:srgbClr val="000000">
                <a:alpha val="46000"/>
              </a:srgbClr>
            </a:outerShdw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l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Полилиния 12"/>
          <p:cNvSpPr>
            <a:spLocks/>
          </p:cNvSpPr>
          <p:nvPr/>
        </p:nvSpPr>
        <p:spPr bwMode="auto">
          <a:xfrm>
            <a:off x="716436" y="5001993"/>
            <a:ext cx="3802003" cy="144311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-329" y="347"/>
                </a:moveTo>
                <a:lnTo>
                  <a:pt x="7156" y="682"/>
                </a:lnTo>
                <a:lnTo>
                  <a:pt x="5229" y="682"/>
                </a:lnTo>
                <a:lnTo>
                  <a:pt x="-328" y="345"/>
                </a:lnTo>
              </a:path>
            </a:pathLst>
          </a:custGeom>
          <a:solidFill>
            <a:schemeClr val="accent1">
              <a:tint val="65000"/>
              <a:satMod val="115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Полилиния 11"/>
          <p:cNvSpPr>
            <a:spLocks/>
          </p:cNvSpPr>
          <p:nvPr/>
        </p:nvSpPr>
        <p:spPr bwMode="auto">
          <a:xfrm>
            <a:off x="-53561" y="5785023"/>
            <a:ext cx="3802003" cy="838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5760" y="0"/>
              </a:cxn>
              <a:cxn ang="0">
                <a:pos x="5760" y="528"/>
              </a:cxn>
              <a:cxn ang="0">
                <a:pos x="48" y="0"/>
              </a:cxn>
            </a:cxnLst>
            <a:rect l="0" t="0" r="0" b="0"/>
            <a:pathLst>
              <a:path w="5760" h="528">
                <a:moveTo>
                  <a:pt x="817" y="97"/>
                </a:moveTo>
                <a:lnTo>
                  <a:pt x="6408" y="682"/>
                </a:lnTo>
                <a:lnTo>
                  <a:pt x="5232" y="685"/>
                </a:lnTo>
                <a:lnTo>
                  <a:pt x="829" y="101"/>
                </a:lnTo>
              </a:path>
            </a:pathLst>
          </a:custGeom>
          <a:solidFill>
            <a:srgbClr val="000000">
              <a:alpha val="100000"/>
            </a:srgb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4" name="Прямоугольный треугольник 13"/>
          <p:cNvSpPr>
            <a:spLocks/>
          </p:cNvSpPr>
          <p:nvPr/>
        </p:nvSpPr>
        <p:spPr bwMode="auto">
          <a:xfrm>
            <a:off x="-6042" y="5791253"/>
            <a:ext cx="3402314" cy="1080868"/>
          </a:xfrm>
          <a:prstGeom prst="rtTriangle">
            <a:avLst/>
          </a:prstGeom>
          <a:blipFill>
            <a:blip r:embed="rId13">
              <a:alphaModFix amt="50000"/>
            </a:blip>
            <a:tile tx="0" ty="0" sx="50000" sy="50000" flip="none" algn="t"/>
          </a:blipFill>
          <a:ln w="12700" cap="rnd" cmpd="thickThin" algn="ctr">
            <a:noFill/>
            <a:prstDash val="solid"/>
          </a:ln>
          <a:effectLst>
            <a:fillOverlay blend="mult">
              <a:gradFill flip="none" rotWithShape="1">
                <a:gsLst>
                  <a:gs pos="0">
                    <a:schemeClr val="accent1">
                      <a:shade val="20000"/>
                      <a:satMod val="176000"/>
                      <a:alpha val="100000"/>
                    </a:schemeClr>
                  </a:gs>
                  <a:gs pos="18000">
                    <a:schemeClr val="accent1">
                      <a:shade val="48000"/>
                      <a:satMod val="153000"/>
                      <a:alpha val="100000"/>
                    </a:schemeClr>
                  </a:gs>
                  <a:gs pos="43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45000">
                    <a:schemeClr val="accent1">
                      <a:tint val="85000"/>
                      <a:satMod val="150000"/>
                      <a:alpha val="100000"/>
                    </a:schemeClr>
                  </a:gs>
                  <a:gs pos="50000">
                    <a:schemeClr val="accent1">
                      <a:tint val="86000"/>
                      <a:satMod val="149000"/>
                      <a:alpha val="100000"/>
                    </a:schemeClr>
                  </a:gs>
                  <a:gs pos="79000">
                    <a:schemeClr val="accent1">
                      <a:shade val="53000"/>
                      <a:satMod val="150000"/>
                      <a:alpha val="100000"/>
                    </a:schemeClr>
                  </a:gs>
                  <a:gs pos="100000">
                    <a:schemeClr val="accent1">
                      <a:shade val="25000"/>
                      <a:satMod val="170000"/>
                      <a:alpha val="100000"/>
                    </a:schemeClr>
                  </a:gs>
                </a:gsLst>
                <a:lin ang="450000" scaled="1"/>
                <a:tileRect/>
              </a:gradFill>
            </a:fillOverlay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vert="horz" wrap="square" lIns="91440" tIns="45720" rIns="91440" bIns="45720" anchor="ctr" compatLnSpc="1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15" name="Прямая соединительная линия 14"/>
          <p:cNvCxnSpPr/>
          <p:nvPr/>
        </p:nvCxnSpPr>
        <p:spPr>
          <a:xfrm>
            <a:off x="-9237" y="5787738"/>
            <a:ext cx="3405509" cy="1084383"/>
          </a:xfrm>
          <a:prstGeom prst="line">
            <a:avLst/>
          </a:prstGeom>
          <a:noFill/>
          <a:ln w="12065" cap="flat" cmpd="sng" algn="ctr">
            <a:gradFill>
              <a:gsLst>
                <a:gs pos="45000">
                  <a:schemeClr val="accent1">
                    <a:tint val="70000"/>
                    <a:satMod val="110000"/>
                  </a:schemeClr>
                </a:gs>
                <a:gs pos="15000">
                  <a:schemeClr val="accent1">
                    <a:shade val="40000"/>
                    <a:satMod val="110000"/>
                  </a:schemeClr>
                </a:gs>
              </a:gsLst>
              <a:lin ang="5400000" scaled="1"/>
            </a:gra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/>
            </a:scene3d>
            <a:sp3d prstMaterial="softEdge">
              <a:bevelT w="25400" h="25400"/>
            </a:sp3d>
          </a:bodyPr>
          <a:lstStyle>
            <a:extLst/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481328"/>
            <a:ext cx="8229600" cy="4525963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6727032" y="6407944"/>
            <a:ext cx="1920240" cy="365760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fld id="{BE5138D1-A19C-4DE9-8DEB-D6118824D69B}" type="datetimeFigureOut">
              <a:rPr lang="uk-UA" smtClean="0"/>
              <a:pPr/>
              <a:t>12.05.2019</a:t>
            </a:fld>
            <a:endParaRPr lang="uk-UA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4380072" y="6407944"/>
            <a:ext cx="2350681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>
                <a:solidFill>
                  <a:schemeClr val="tx1"/>
                </a:solidFill>
              </a:defRPr>
            </a:lvl1pPr>
            <a:extLst/>
          </a:lstStyle>
          <a:p>
            <a:endParaRPr lang="uk-UA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647272" y="6407944"/>
            <a:ext cx="36576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000" b="0">
                <a:solidFill>
                  <a:schemeClr val="tx1"/>
                </a:solidFill>
              </a:defRPr>
            </a:lvl1pPr>
            <a:extLst/>
          </a:lstStyle>
          <a:p>
            <a:fld id="{B8E34679-2F07-4181-9701-6F9394E635E8}" type="slidenum">
              <a:rPr lang="uk-UA" smtClean="0"/>
              <a:pPr/>
              <a:t>‹#›</a:t>
            </a:fld>
            <a:endParaRPr lang="uk-UA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4100" b="1" kern="1200">
          <a:solidFill>
            <a:schemeClr val="tx2"/>
          </a:solidFill>
          <a:effectLst>
            <a:outerShdw blurRad="31750" dist="25400" dir="5400000" algn="tl" rotWithShape="0">
              <a:srgbClr val="000000">
                <a:alpha val="25000"/>
              </a:srgbClr>
            </a:outerShdw>
          </a:effectLst>
          <a:latin typeface="+mj-lt"/>
          <a:ea typeface="+mj-ea"/>
          <a:cs typeface="+mj-cs"/>
        </a:defRPr>
      </a:lvl1pPr>
      <a:extLst/>
    </p:titleStyle>
    <p:bodyStyle>
      <a:lvl1pPr marL="365760" indent="-256032" algn="l" rtl="0" eaLnBrk="1" latinLnBrk="0" hangingPunct="1">
        <a:spcBef>
          <a:spcPts val="400"/>
        </a:spcBef>
        <a:spcAft>
          <a:spcPts val="0"/>
        </a:spcAft>
        <a:buClr>
          <a:schemeClr val="accent1"/>
        </a:buClr>
        <a:buSzPct val="68000"/>
        <a:buFont typeface="Wingdings 3"/>
        <a:buChar char=""/>
        <a:defRPr kumimoji="0" sz="2700" kern="1200">
          <a:solidFill>
            <a:schemeClr val="tx1"/>
          </a:solidFill>
          <a:latin typeface="+mn-lt"/>
          <a:ea typeface="+mn-ea"/>
          <a:cs typeface="+mn-cs"/>
        </a:defRPr>
      </a:lvl1pPr>
      <a:lvl2pPr marL="621792" indent="-228600" algn="l" rtl="0" eaLnBrk="1" latinLnBrk="0" hangingPunct="1">
        <a:spcBef>
          <a:spcPts val="324"/>
        </a:spcBef>
        <a:buClr>
          <a:schemeClr val="accent1"/>
        </a:buClr>
        <a:buFont typeface="Verdana"/>
        <a:buChar char="◦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2pPr>
      <a:lvl3pPr marL="859536" indent="-228600" algn="l" rtl="0" eaLnBrk="1" latinLnBrk="0" hangingPunct="1">
        <a:spcBef>
          <a:spcPts val="350"/>
        </a:spcBef>
        <a:buClr>
          <a:schemeClr val="accent2"/>
        </a:buClr>
        <a:buSzPct val="100000"/>
        <a:buFont typeface="Wingdings 2"/>
        <a:buChar char="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430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9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indent="-228600" algn="l" rtl="0" eaLnBrk="1" latinLnBrk="0" hangingPunct="1">
        <a:spcBef>
          <a:spcPts val="350"/>
        </a:spcBef>
        <a:buClr>
          <a:schemeClr val="accent2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6002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574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228600" algn="l" rtl="0" eaLnBrk="1" latinLnBrk="0" hangingPunct="1">
        <a:spcBef>
          <a:spcPts val="350"/>
        </a:spcBef>
        <a:buClr>
          <a:schemeClr val="accent3"/>
        </a:buClr>
        <a:buFont typeface="Wingdings 2"/>
        <a:buChar char="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28596" y="642918"/>
            <a:ext cx="8029604" cy="2939445"/>
          </a:xfrm>
        </p:spPr>
        <p:txBody>
          <a:bodyPr>
            <a:noAutofit/>
          </a:bodyPr>
          <a:lstStyle/>
          <a:p>
            <a:pPr algn="ctr"/>
            <a:r>
              <a:rPr lang="uk-UA" sz="3000" dirty="0" smtClean="0"/>
              <a:t/>
            </a:r>
            <a:br>
              <a:rPr lang="uk-UA" sz="3000" dirty="0" smtClean="0"/>
            </a:br>
            <a:r>
              <a:rPr lang="uk-UA" sz="3600" dirty="0" smtClean="0"/>
              <a:t>БАЗОВЕ ОПИТУВАННЯ З ПИТАНЬ ГРОМАДСЬКОГО СПРИЙНЯТТЯ ТА СТАВЛЕННЯ ДО ҐЕНДЕРНО</a:t>
            </a:r>
            <a:r>
              <a:rPr lang="ru-RU" sz="3600" dirty="0" smtClean="0"/>
              <a:t>-</a:t>
            </a:r>
            <a:r>
              <a:rPr lang="uk-UA" sz="3600" dirty="0" smtClean="0"/>
              <a:t>ЗУМОВЛЕНОГО НАСИЛЬСТВА В ДОНЕЦЬКІЙ, ЛУГАНСЬКІЙ ТА ЗАПОРІЗЬКІЙ ОБЛАСТЯХ</a:t>
            </a:r>
            <a:endParaRPr lang="uk-UA" sz="36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5800" y="3857628"/>
            <a:ext cx="7772400" cy="1143007"/>
          </a:xfrm>
        </p:spPr>
        <p:txBody>
          <a:bodyPr>
            <a:normAutofit/>
          </a:bodyPr>
          <a:lstStyle/>
          <a:p>
            <a:pPr marL="3673475" indent="-3224213" algn="just"/>
            <a:r>
              <a:rPr lang="uk-UA" sz="29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Ірина Демченко, канд. </a:t>
            </a:r>
            <a:r>
              <a:rPr lang="uk-UA" sz="29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ек</a:t>
            </a:r>
            <a:r>
              <a:rPr lang="uk-UA" sz="29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. наук,</a:t>
            </a:r>
          </a:p>
          <a:p>
            <a:pPr marL="3673475" indent="-3224213" algn="just"/>
            <a:r>
              <a:rPr lang="uk-UA" sz="29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Директор АЦ </a:t>
            </a:r>
            <a:r>
              <a:rPr lang="uk-UA" sz="29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“Соціоконсалтинг”</a:t>
            </a:r>
            <a:endParaRPr lang="uk-UA" sz="29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indent="0" algn="ctr">
              <a:spcBef>
                <a:spcPts val="600"/>
              </a:spcBef>
              <a:spcAft>
                <a:spcPts val="600"/>
              </a:spcAft>
              <a:buNone/>
            </a:pPr>
            <a:r>
              <a:rPr lang="ru-RU" sz="3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СТАВЛЕННЯ СУСПІЛЬСТВА</a:t>
            </a:r>
          </a:p>
          <a:p>
            <a:pPr indent="0" algn="ctr">
              <a:spcBef>
                <a:spcPts val="600"/>
              </a:spcBef>
              <a:spcAft>
                <a:spcPts val="600"/>
              </a:spcAft>
              <a:buNone/>
            </a:pPr>
            <a:r>
              <a:rPr lang="ru-RU" sz="3600" b="1" dirty="0" smtClean="0">
                <a:solidFill>
                  <a:srgbClr val="00206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ДО НАСИЛЬСТВА ПО ВІДНОШЕННЮ ДО ЖІНОК</a:t>
            </a:r>
            <a:endParaRPr lang="ru-RU" sz="3600" b="1" dirty="0">
              <a:solidFill>
                <a:srgbClr val="00206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357298"/>
          <a:ext cx="8229600" cy="521497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uk-UA" sz="3200" dirty="0" smtClean="0"/>
              <a:t>Поширеними є настанови на контролюючу поведінку у шлюбі, %</a:t>
            </a:r>
            <a:endParaRPr lang="uk-UA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4525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uk-UA" dirty="0" smtClean="0"/>
              <a:t>Контроль над економічними ресурсами в подружжі, %</a:t>
            </a: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4525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uk-UA" dirty="0" smtClean="0"/>
              <a:t>Раціоналізація насильства у шлюбі</a:t>
            </a: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71472" y="714356"/>
          <a:ext cx="8258204" cy="52730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215106"/>
                <a:gridCol w="1143008"/>
                <a:gridCol w="900090"/>
              </a:tblGrid>
              <a:tr h="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</a:pPr>
                      <a:endParaRPr lang="uk-UA" sz="1800" dirty="0">
                        <a:solidFill>
                          <a:schemeClr val="bg1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Чоловіки</a:t>
                      </a:r>
                      <a:endParaRPr lang="uk-UA" sz="18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Жінки</a:t>
                      </a:r>
                      <a:endParaRPr lang="uk-UA" sz="18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 gridSpan="3"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Чоловік має право вдарити власну дружину, якщо: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незадоволений тим, як вона виконує власні обов'язки по господарству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вона його не послухалася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0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вона відмовляє йому в інтимних стосунках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0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підозрює її в зраді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5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дізнався, що вона йому зрадила</a:t>
                      </a:r>
                      <a:endParaRPr lang="uk-UA" sz="1800" b="1" i="1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17</a:t>
                      </a:r>
                      <a:endParaRPr lang="uk-UA" sz="1800" b="1" i="1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6</a:t>
                      </a:r>
                      <a:endParaRPr lang="uk-UA" sz="1800" b="1" i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 gridSpan="3"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Дружина має право вдарити власного чоловіка, якщо: 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зловживає алкоголем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10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14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проводить забагато часу з друзями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5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заробляє надто мало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4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образив/ударив дитину</a:t>
                      </a:r>
                      <a:endParaRPr lang="uk-UA" sz="1800" b="1" i="1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20</a:t>
                      </a:r>
                      <a:endParaRPr lang="uk-UA" sz="1800" b="1" i="1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32</a:t>
                      </a:r>
                      <a:endParaRPr lang="uk-UA" sz="1800" b="1" i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вона підозрює його в зраді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5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8</a:t>
                      </a:r>
                      <a:endParaRPr lang="uk-UA" sz="18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вона дізналася, що він її зрадив</a:t>
                      </a:r>
                      <a:endParaRPr lang="uk-UA" sz="1800" b="1" i="1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19</a:t>
                      </a:r>
                      <a:endParaRPr lang="uk-UA" sz="1800" b="1" i="1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20</a:t>
                      </a:r>
                      <a:endParaRPr lang="uk-UA" sz="1800" b="1" i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28596" y="214290"/>
            <a:ext cx="8229600" cy="714380"/>
          </a:xfrm>
        </p:spPr>
        <p:txBody>
          <a:bodyPr>
            <a:normAutofit/>
          </a:bodyPr>
          <a:lstStyle/>
          <a:p>
            <a:pPr algn="ctr"/>
            <a:r>
              <a:rPr lang="uk-UA" sz="3200" dirty="0" smtClean="0">
                <a:solidFill>
                  <a:srgbClr val="FF3B21"/>
                </a:solidFill>
              </a:rPr>
              <a:t>Раціоналізація фізичного насильства, %</a:t>
            </a:r>
            <a:endParaRPr lang="uk-UA" sz="3200" dirty="0">
              <a:solidFill>
                <a:srgbClr val="FF3B2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571472" y="1214422"/>
          <a:ext cx="8258204" cy="487399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6215106"/>
                <a:gridCol w="1143008"/>
                <a:gridCol w="900090"/>
              </a:tblGrid>
              <a:tr h="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</a:pPr>
                      <a:endParaRPr lang="uk-UA" sz="1800" dirty="0">
                        <a:solidFill>
                          <a:schemeClr val="bg1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Чоловіки</a:t>
                      </a:r>
                      <a:endParaRPr lang="uk-UA" sz="18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Жінки</a:t>
                      </a:r>
                      <a:endParaRPr lang="uk-UA" sz="18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 gridSpan="3"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kumimoji="0" lang="uk-UA" sz="18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Чоловік має право кричати на власну дружину, ображати її, використовувати нецензурну лексику, якщо</a:t>
                      </a:r>
                      <a:r>
                        <a:rPr lang="uk-UA" sz="1800" b="1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: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незадоволений тим, як вона виконує власні обов'язки по господарству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14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uk-UA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200036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вона його не послухалася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15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4</a:t>
                      </a:r>
                      <a:endParaRPr lang="uk-UA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282906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вона відмовляє йому в інтимних стосунках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8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3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28575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підозрює її в зраді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29</a:t>
                      </a:r>
                      <a:endParaRPr lang="uk-UA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13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28575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дізнався, що вона йому зрадила</a:t>
                      </a:r>
                      <a:endParaRPr lang="uk-UA" sz="1800" b="1" i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52</a:t>
                      </a:r>
                      <a:endParaRPr lang="uk-UA" sz="1800" b="1" i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31</a:t>
                      </a:r>
                      <a:endParaRPr lang="uk-UA" sz="1800" b="1" i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 gridSpan="3"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kumimoji="0" lang="uk-UA" sz="18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Дружина має право кричати на власного чоловіка, ображати його, використовувати нецензурну лексику:</a:t>
                      </a:r>
                      <a:r>
                        <a:rPr kumimoji="0" lang="uk-UA" sz="1800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 </a:t>
                      </a:r>
                      <a:r>
                        <a:rPr lang="uk-UA" sz="1800" b="1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якщо: 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uk-UA"/>
                    </a:p>
                  </a:txBody>
                  <a:tcPr/>
                </a:tc>
              </a:tr>
              <a:tr h="311176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зловживає алкоголем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37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46</a:t>
                      </a:r>
                      <a:endParaRPr lang="uk-UA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28575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проводить забагато часу з друзями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17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28</a:t>
                      </a:r>
                      <a:endParaRPr lang="uk-UA" sz="1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28575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заробляє надто мало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12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18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28575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він образив/ударив дитину</a:t>
                      </a:r>
                      <a:endParaRPr lang="uk-UA" sz="1800" b="1" i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46</a:t>
                      </a:r>
                      <a:endParaRPr lang="uk-UA" sz="1800" b="1" i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61</a:t>
                      </a:r>
                      <a:endParaRPr lang="uk-UA" sz="1800" b="1" i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28575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вона підозрює його в зраді</a:t>
                      </a:r>
                      <a:endParaRPr lang="uk-UA" sz="18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25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27</a:t>
                      </a:r>
                      <a:endParaRPr lang="uk-UA" sz="1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вона дізналася, що він її зрадив</a:t>
                      </a:r>
                      <a:endParaRPr lang="uk-UA" sz="1800" b="1" i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47</a:t>
                      </a:r>
                      <a:endParaRPr lang="uk-UA" sz="1800" b="1" i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i="1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45</a:t>
                      </a:r>
                      <a:endParaRPr lang="uk-UA" sz="1800" b="1" i="1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b"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285720" y="274638"/>
            <a:ext cx="8572560" cy="796908"/>
          </a:xfrm>
        </p:spPr>
        <p:txBody>
          <a:bodyPr>
            <a:normAutofit fontScale="90000"/>
          </a:bodyPr>
          <a:lstStyle/>
          <a:p>
            <a:pPr algn="ctr"/>
            <a:r>
              <a:rPr lang="uk-UA" sz="3200" dirty="0" smtClean="0"/>
              <a:t>Раціоналізація психологічного насильства, %</a:t>
            </a:r>
            <a:endParaRPr lang="uk-UA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7972452" cy="48869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043758"/>
                <a:gridCol w="928694"/>
              </a:tblGrid>
              <a:tr h="370840"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b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Причини</a:t>
                      </a:r>
                      <a:endParaRPr lang="uk-UA" sz="19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</a:pPr>
                      <a:r>
                        <a:rPr lang="uk-UA" sz="1900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cs typeface="Times New Roman" pitchFamily="18" charset="0"/>
                        </a:rPr>
                        <a:t>%</a:t>
                      </a:r>
                      <a:endParaRPr lang="uk-UA" sz="1900" dirty="0">
                        <a:solidFill>
                          <a:schemeClr val="bg1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>
                          <a:solidFill>
                            <a:srgbClr val="00000A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Погані звички або залежності членів родини (алкоголізм, наркоманія, ігрова залежність)</a:t>
                      </a:r>
                      <a:endParaRPr lang="uk-UA" sz="19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71</a:t>
                      </a:r>
                      <a:endParaRPr lang="uk-UA" sz="1900" b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>
                          <a:solidFill>
                            <a:srgbClr val="00000A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Непорозуміння в особистих стосунках подружжя або членів родини (ревнощі, надмірний контроль, відсутність спільних інтересів)</a:t>
                      </a:r>
                      <a:endParaRPr lang="uk-UA" sz="19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55</a:t>
                      </a:r>
                      <a:endParaRPr lang="uk-UA" sz="1900" b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>
                          <a:solidFill>
                            <a:srgbClr val="00000A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Матеріальні негаразди (безробіття, низькі заробітки, відсутність власного житла)</a:t>
                      </a:r>
                      <a:endParaRPr lang="uk-UA" sz="19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39</a:t>
                      </a:r>
                      <a:endParaRPr lang="uk-UA" sz="1900" b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>
                          <a:solidFill>
                            <a:srgbClr val="00000A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Особливості виховання, рівень культури</a:t>
                      </a:r>
                      <a:endParaRPr lang="uk-UA" sz="19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36</a:t>
                      </a:r>
                      <a:endParaRPr lang="uk-UA" sz="1900" b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>
                          <a:solidFill>
                            <a:srgbClr val="00000A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Те, що один з партнерів (чоловік чи дружина) вважає, що в нього/неї є більше влади над іншим</a:t>
                      </a:r>
                      <a:endParaRPr lang="uk-UA" sz="19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24</a:t>
                      </a:r>
                      <a:endParaRPr lang="uk-UA" sz="1900" b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i="1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Чоловіки вважаються більш владні, авторитетні в сім'ї і суспільстві </a:t>
                      </a:r>
                      <a:endParaRPr lang="uk-UA" sz="1900" i="1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b="1" i="1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11</a:t>
                      </a:r>
                      <a:endParaRPr lang="uk-UA" sz="1900" b="1" i="1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i="1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Жінки піддаються дискримінації (вважаються другорядними) в сім’ї та суспільстві</a:t>
                      </a:r>
                      <a:endParaRPr lang="uk-UA" sz="1900" i="1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b="1" i="1" dirty="0">
                          <a:solidFill>
                            <a:schemeClr val="tx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8</a:t>
                      </a:r>
                      <a:endParaRPr lang="uk-UA" sz="1900" b="1" i="1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i="1" dirty="0">
                          <a:solidFill>
                            <a:srgbClr val="00000A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Важко відповісти</a:t>
                      </a:r>
                      <a:endParaRPr lang="uk-UA" sz="19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9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</a:t>
                      </a:r>
                      <a:endParaRPr lang="uk-UA" sz="1900" b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uk-UA" dirty="0" smtClean="0"/>
              <a:t>Причини домашнього насильства розглядаються поверхово</a:t>
            </a: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46888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258072"/>
                <a:gridCol w="971528"/>
              </a:tblGrid>
              <a:tr h="370840"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 smtClean="0">
                          <a:solidFill>
                            <a:schemeClr val="bg1">
                              <a:lumMod val="95000"/>
                            </a:schemeClr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Установи, заклади </a:t>
                      </a:r>
                      <a:r>
                        <a:rPr lang="uk-UA" sz="2000" b="1" dirty="0">
                          <a:solidFill>
                            <a:schemeClr val="bg1">
                              <a:lumMod val="95000"/>
                            </a:schemeClr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та організації</a:t>
                      </a:r>
                      <a:endParaRPr lang="uk-UA" sz="2000" dirty="0">
                        <a:solidFill>
                          <a:schemeClr val="bg1">
                            <a:lumMod val="95000"/>
                          </a:schemeClr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%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Правоохоронні органи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66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Медпрацівники / судово-медична експертиза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34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Соціальні служби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31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Юридичні консультації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23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Кризові центри / психологи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19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Громадські організації, які надають підтримку постраждалим від насильства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17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Мобільні бригади соціально-психологічної допомоги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16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Притулки/центри для постраждалих від насильства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9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ЗМІ/журналісти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5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i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Інше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70840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i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Нікуди не звертатимусь</a:t>
                      </a:r>
                      <a:endParaRPr lang="uk-UA" sz="2000" i="1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i="1" dirty="0" smtClean="0">
                          <a:solidFill>
                            <a:schemeClr val="tx1"/>
                          </a:solidFill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21</a:t>
                      </a:r>
                      <a:endParaRPr lang="uk-UA" sz="2000" i="1" dirty="0">
                        <a:solidFill>
                          <a:schemeClr val="tx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Потенційна готовність звертатися за допомогою є високою</a:t>
            </a: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115328" cy="489471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614998"/>
                <a:gridCol w="1241561"/>
                <a:gridCol w="1258769"/>
              </a:tblGrid>
              <a:tr h="416635"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Ситуації</a:t>
                      </a:r>
                      <a:endParaRPr lang="uk-UA" sz="18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Чоловіки</a:t>
                      </a:r>
                      <a:endParaRPr lang="uk-UA" sz="18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1800" b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Жінки</a:t>
                      </a:r>
                      <a:endParaRPr lang="uk-UA" sz="18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1639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Один або кілька незнайомих людей б’ють знайому людину (</a:t>
                      </a:r>
                      <a:r>
                        <a:rPr lang="uk-UA" sz="20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родича, подругу</a:t>
                      </a: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)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78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84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1639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Один або кілька незнайомих людей б’ють незнайому людину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68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73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69881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Чоловік/жінка б’є власну дружину/чоловіка 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53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65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416635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Незнайому людину кудись </a:t>
                      </a:r>
                      <a:r>
                        <a:rPr lang="uk-UA" sz="20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ведуть </a:t>
                      </a:r>
                      <a:r>
                        <a:rPr lang="uk-UA" sz="2000" baseline="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, </a:t>
                      </a:r>
                      <a:r>
                        <a:rPr lang="uk-UA" sz="20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тягнуть </a:t>
                      </a: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проти її волі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55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61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1639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Сексуальне домагання (“приставання”) в громадському місці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40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44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1639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Чоловік</a:t>
                      </a:r>
                      <a:r>
                        <a:rPr lang="uk-UA" sz="2000" baseline="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 або </a:t>
                      </a:r>
                      <a:r>
                        <a:rPr lang="uk-UA" sz="2000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жінка </a:t>
                      </a: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кричить та погрожує своїй дружині/чоловіку (партнеру/партнерці)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19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22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416635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i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Інше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4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i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3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16392">
                <a:tc>
                  <a:txBody>
                    <a:bodyPr/>
                    <a:lstStyle/>
                    <a:p>
                      <a:pPr indent="0"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У жодному із </a:t>
                      </a:r>
                      <a:r>
                        <a:rPr lang="uk-UA" sz="2000" b="1" dirty="0" smtClean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випадків </a:t>
                      </a: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не буду викликати поліцію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b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10</a:t>
                      </a:r>
                      <a:endParaRPr lang="uk-UA" sz="200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5</a:t>
                      </a:r>
                      <a:endParaRPr lang="uk-UA" sz="2000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uk-UA" dirty="0" smtClean="0"/>
              <a:t>Готовність викликати поліцію у ситуаціях насильства, %</a:t>
            </a: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uk-UA" dirty="0" smtClean="0"/>
              <a:t>Відсутня концепція системної роботи</a:t>
            </a:r>
          </a:p>
          <a:p>
            <a:r>
              <a:rPr lang="uk-UA" dirty="0" smtClean="0"/>
              <a:t>Брак кадрових і фінансових ресурсів</a:t>
            </a:r>
          </a:p>
          <a:p>
            <a:r>
              <a:rPr lang="uk-UA" dirty="0" smtClean="0"/>
              <a:t>Територіальні перешкоди для клієнток, які мешкають поза межами великих міст</a:t>
            </a:r>
          </a:p>
          <a:p>
            <a:r>
              <a:rPr lang="uk-UA" dirty="0" smtClean="0"/>
              <a:t>Проблеми у роботі з кривдниками</a:t>
            </a:r>
          </a:p>
          <a:p>
            <a:pPr lvl="1"/>
            <a:r>
              <a:rPr lang="uk-UA" dirty="0" smtClean="0"/>
              <a:t>Неефективність штрафу як способу покарання</a:t>
            </a:r>
          </a:p>
          <a:p>
            <a:pPr lvl="1"/>
            <a:r>
              <a:rPr lang="uk-UA" dirty="0" smtClean="0"/>
              <a:t>Механізм застосування заборонних приписів, коли кривдник є власником житла, не працює</a:t>
            </a:r>
          </a:p>
          <a:p>
            <a:pPr lvl="1"/>
            <a:r>
              <a:rPr lang="uk-UA" dirty="0" smtClean="0"/>
              <a:t>Відсутність тимчасового житла для кривдників</a:t>
            </a:r>
          </a:p>
          <a:p>
            <a:pPr lvl="1"/>
            <a:r>
              <a:rPr lang="uk-UA" dirty="0" smtClean="0"/>
              <a:t>Впровадження </a:t>
            </a:r>
            <a:r>
              <a:rPr lang="uk-UA" dirty="0" err="1" smtClean="0"/>
              <a:t>корекційних</a:t>
            </a:r>
            <a:r>
              <a:rPr lang="uk-UA" dirty="0" smtClean="0"/>
              <a:t> програм…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uk-UA" dirty="0" smtClean="0"/>
              <a:t>Експерти стосовно доступності послуг з протидії насильству 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428736"/>
            <a:ext cx="8229600" cy="4728224"/>
          </a:xfrm>
        </p:spPr>
        <p:txBody>
          <a:bodyPr/>
          <a:lstStyle/>
          <a:p>
            <a:endParaRPr lang="uk-UA" dirty="0" smtClean="0"/>
          </a:p>
          <a:p>
            <a:pPr marL="273050" indent="-6350" algn="just">
              <a:buNone/>
            </a:pPr>
            <a:r>
              <a:rPr lang="uk-UA" dirty="0" smtClean="0"/>
              <a:t>«Розбудова мирного, демократичного та </a:t>
            </a:r>
            <a:r>
              <a:rPr lang="uk-UA" dirty="0" err="1" smtClean="0"/>
              <a:t>ґендерно-рівноправного</a:t>
            </a:r>
            <a:r>
              <a:rPr lang="uk-UA" dirty="0" smtClean="0"/>
              <a:t> суспільства в Україні» та «</a:t>
            </a:r>
            <a:r>
              <a:rPr lang="uk-UA" dirty="0" err="1" smtClean="0"/>
              <a:t>Ґендерна</a:t>
            </a:r>
            <a:r>
              <a:rPr lang="uk-UA" dirty="0" smtClean="0"/>
              <a:t> рівність у процесах децентралізації та реформи правоохоронної</a:t>
            </a:r>
            <a:r>
              <a:rPr lang="en-US" dirty="0" smtClean="0"/>
              <a:t> </a:t>
            </a:r>
            <a:r>
              <a:rPr lang="uk-UA" dirty="0" smtClean="0"/>
              <a:t>системи», які фінансуються Міністерством іноземних справ Норвегії та Данії відповідно</a:t>
            </a:r>
          </a:p>
          <a:p>
            <a:pPr algn="just"/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419212"/>
          </a:xfrm>
        </p:spPr>
        <p:txBody>
          <a:bodyPr>
            <a:normAutofit/>
          </a:bodyPr>
          <a:lstStyle/>
          <a:p>
            <a:r>
              <a:rPr lang="uk-UA" b="1" dirty="0" smtClean="0"/>
              <a:t>Виконується в рамках проектів </a:t>
            </a:r>
            <a:r>
              <a:rPr lang="en-US" b="1" dirty="0" smtClean="0"/>
              <a:t/>
            </a:r>
            <a:br>
              <a:rPr lang="en-US" b="1" dirty="0" smtClean="0"/>
            </a:br>
            <a:r>
              <a:rPr lang="uk-UA" b="1" dirty="0" smtClean="0"/>
              <a:t>структури ООН Жінки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48768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142852"/>
            <a:ext cx="8229600" cy="1571636"/>
          </a:xfrm>
        </p:spPr>
        <p:txBody>
          <a:bodyPr>
            <a:noAutofit/>
          </a:bodyPr>
          <a:lstStyle/>
          <a:p>
            <a:pPr algn="ctr"/>
            <a:r>
              <a:rPr lang="uk-UA" sz="2700" dirty="0" smtClean="0"/>
              <a:t>Відсутнє адекватне розуміння форм сексуального насильства</a:t>
            </a:r>
            <a:br>
              <a:rPr lang="uk-UA" sz="2700" dirty="0" smtClean="0"/>
            </a:br>
            <a:r>
              <a:rPr lang="uk-UA" sz="2700" i="1" u="sng" dirty="0" smtClean="0"/>
              <a:t>Насильством можна вважати…</a:t>
            </a:r>
            <a:endParaRPr lang="uk-UA" sz="2700" i="1" u="sng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357298"/>
          <a:ext cx="8229600" cy="50006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uk-UA" dirty="0" smtClean="0"/>
              <a:t>Виправдання сексуального насильства, %</a:t>
            </a: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Содержимое 4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401080" cy="4525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uk-UA" sz="3600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ЗМІ допомагають зберігати </a:t>
            </a:r>
            <a:r>
              <a:rPr lang="ru-RU" sz="3600" dirty="0" err="1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ґ</a:t>
            </a:r>
            <a:r>
              <a:rPr lang="uk-UA" sz="3600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ендерні стереотипи, %</a:t>
            </a:r>
            <a:endParaRPr lang="ru-RU" sz="3600" dirty="0">
              <a:solidFill>
                <a:schemeClr val="accent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>
          <a:xfrm>
            <a:off x="457200" y="2000240"/>
            <a:ext cx="8229600" cy="4007051"/>
          </a:xfrm>
        </p:spPr>
        <p:txBody>
          <a:bodyPr>
            <a:normAutofit/>
          </a:bodyPr>
          <a:lstStyle/>
          <a:p>
            <a:r>
              <a:rPr lang="uk-UA" dirty="0" smtClean="0"/>
              <a:t>Система освіти відіграє певну роль у транслюванні ґендерних стереотипів учням</a:t>
            </a:r>
          </a:p>
          <a:p>
            <a:r>
              <a:rPr lang="uk-UA" dirty="0" smtClean="0"/>
              <a:t>Виховання, у т.ч. з питань ґендерної рівності, тепер не входить до завдань Нової української школи</a:t>
            </a:r>
          </a:p>
          <a:p>
            <a:pPr>
              <a:buNone/>
            </a:pPr>
            <a:r>
              <a:rPr lang="uk-UA" i="1" dirty="0" smtClean="0"/>
              <a:t>Проте педагоги</a:t>
            </a:r>
          </a:p>
          <a:p>
            <a:r>
              <a:rPr lang="uk-UA" dirty="0" smtClean="0"/>
              <a:t>Підтримують ґендерну рівність </a:t>
            </a:r>
          </a:p>
          <a:p>
            <a:r>
              <a:rPr lang="uk-UA" dirty="0" smtClean="0"/>
              <a:t>Зацікавлені в навчанні з цих питань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797040"/>
          </a:xfrm>
        </p:spPr>
        <p:txBody>
          <a:bodyPr>
            <a:normAutofit fontScale="90000"/>
          </a:bodyPr>
          <a:lstStyle/>
          <a:p>
            <a:r>
              <a:rPr lang="uk-U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Система освіти: збереження чи подолання </a:t>
            </a:r>
            <a:r>
              <a:rPr lang="uk-UA" dirty="0" smtClean="0"/>
              <a:t>ґ</a:t>
            </a:r>
            <a:r>
              <a:rPr lang="uk-UA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ендерних стереотипів у суспільстві?</a:t>
            </a:r>
            <a:endParaRPr lang="ru-RU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Содержимое 1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uk-UA" dirty="0" smtClean="0"/>
          </a:p>
          <a:p>
            <a:pPr>
              <a:buNone/>
            </a:pPr>
            <a:r>
              <a:rPr lang="uk-UA" altLang="uk-UA" sz="6600" b="1" i="1" dirty="0" smtClean="0">
                <a:solidFill>
                  <a:srgbClr val="7030A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Trebuchet MS" pitchFamily="34" charset="0"/>
              </a:rPr>
              <a:t>Дякую за увагу!</a:t>
            </a:r>
          </a:p>
          <a:p>
            <a:pPr>
              <a:buNone/>
            </a:pPr>
            <a:endParaRPr lang="uk-UA" altLang="uk-UA" sz="6600" b="1" i="1" dirty="0" smtClean="0">
              <a:solidFill>
                <a:srgbClr val="7030A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ebuchet MS" pitchFamily="34" charset="0"/>
            </a:endParaRPr>
          </a:p>
          <a:p>
            <a:pPr marL="355600" indent="0" algn="just">
              <a:buNone/>
            </a:pPr>
            <a:r>
              <a:rPr lang="uk-UA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Ірина Демченко</a:t>
            </a:r>
          </a:p>
          <a:p>
            <a:pPr marL="355600" indent="0" algn="just">
              <a:buNone/>
            </a:pPr>
            <a:r>
              <a:rPr lang="uk-UA" sz="36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Директор АЦ </a:t>
            </a:r>
            <a:r>
              <a:rPr lang="uk-UA" sz="3600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“Соціоконсалтинг”</a:t>
            </a:r>
            <a:endParaRPr lang="uk-UA" sz="3600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355600" indent="0" algn="just">
              <a:buNone/>
            </a:pPr>
            <a:endParaRPr lang="uk-UA" altLang="uk-UA" sz="6600" b="1" i="1" dirty="0" smtClean="0">
              <a:solidFill>
                <a:srgbClr val="7030A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Trebuchet MS" pitchFamily="34" charset="0"/>
            </a:endParaRPr>
          </a:p>
          <a:p>
            <a:pPr>
              <a:buNone/>
            </a:pPr>
            <a:endParaRPr lang="uk-UA" altLang="uk-UA" sz="3200" dirty="0" smtClean="0">
              <a:solidFill>
                <a:schemeClr val="bg1">
                  <a:lumMod val="50000"/>
                </a:schemeClr>
              </a:solidFill>
              <a:latin typeface="Trebuchet MS" pitchFamily="34" charset="0"/>
            </a:endParaRPr>
          </a:p>
          <a:p>
            <a:pPr>
              <a:buNone/>
            </a:pPr>
            <a:endParaRPr lang="uk-UA" altLang="uk-UA" sz="3200" dirty="0" smtClean="0">
              <a:solidFill>
                <a:schemeClr val="bg1">
                  <a:lumMod val="50000"/>
                </a:schemeClr>
              </a:solidFill>
              <a:latin typeface="Trebuchet MS" pitchFamily="34" charset="0"/>
            </a:endParaRPr>
          </a:p>
          <a:p>
            <a:pPr>
              <a:buNone/>
            </a:pP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428605"/>
            <a:ext cx="7772400" cy="500065"/>
          </a:xfrm>
        </p:spPr>
        <p:txBody>
          <a:bodyPr>
            <a:noAutofit/>
          </a:bodyPr>
          <a:lstStyle/>
          <a:p>
            <a:pPr algn="ctr"/>
            <a:r>
              <a:rPr lang="uk-UA" sz="3200" dirty="0" smtClean="0"/>
              <a:t>МЕТОДИ ЗБОРУ ДАНИХ</a:t>
            </a:r>
            <a:endParaRPr lang="uk-UA" sz="3200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685800" y="1071546"/>
            <a:ext cx="7772400" cy="4143404"/>
          </a:xfrm>
        </p:spPr>
        <p:txBody>
          <a:bodyPr>
            <a:noAutofit/>
          </a:bodyPr>
          <a:lstStyle/>
          <a:p>
            <a:pPr algn="just"/>
            <a:r>
              <a:rPr lang="uk-UA" sz="1800" b="1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ОПИТУВАННЯ населення</a:t>
            </a:r>
            <a:r>
              <a:rPr lang="uk-UA" sz="1800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віком 14-70 років шляхом проведення структурованих інтерв’ю віч-на-віч</a:t>
            </a:r>
          </a:p>
          <a:p>
            <a:pPr algn="just"/>
            <a:endParaRPr lang="uk-UA" sz="1800" cap="all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/>
            <a:r>
              <a:rPr lang="uk-UA" sz="1800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Вибірка репрезентативна для кожної із областей</a:t>
            </a:r>
          </a:p>
          <a:p>
            <a:pPr algn="just"/>
            <a:r>
              <a:rPr lang="uk-UA" sz="1800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Обсяг вибірки </a:t>
            </a:r>
            <a:r>
              <a:rPr lang="uk-UA" sz="1800" b="1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3000 респондентів</a:t>
            </a:r>
            <a:endParaRPr lang="uk-UA" sz="1800" cap="all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>
              <a:lnSpc>
                <a:spcPct val="50000"/>
              </a:lnSpc>
            </a:pPr>
            <a:endParaRPr lang="uk-UA" sz="1800" cap="all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/>
            <a:r>
              <a:rPr lang="uk-UA" sz="1800" b="1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21</a:t>
            </a:r>
            <a:r>
              <a:rPr lang="uk-UA" sz="1800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uk-UA" sz="1800" b="1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гнучке </a:t>
            </a:r>
            <a:r>
              <a:rPr lang="uk-UA" sz="1800" b="1" cap="all" dirty="0" err="1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інтерв</a:t>
            </a:r>
            <a:r>
              <a:rPr lang="en-US" sz="1800" b="1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’</a:t>
            </a:r>
            <a:r>
              <a:rPr lang="uk-UA" sz="1800" b="1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ю</a:t>
            </a:r>
            <a:r>
              <a:rPr lang="en-US" sz="1800" b="1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uk-UA" sz="1800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з експертами</a:t>
            </a:r>
          </a:p>
          <a:p>
            <a:pPr algn="just">
              <a:lnSpc>
                <a:spcPct val="50000"/>
              </a:lnSpc>
            </a:pPr>
            <a:endParaRPr lang="uk-UA" sz="1800" cap="all" dirty="0" smtClean="0"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just"/>
            <a:r>
              <a:rPr lang="uk-UA" sz="1800" b="1" u="sng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9 фокус-груп</a:t>
            </a:r>
            <a:r>
              <a:rPr lang="uk-UA" sz="1800" u="sng" cap="all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:</a:t>
            </a:r>
          </a:p>
          <a:p>
            <a:pPr lvl="0" algn="l">
              <a:buFont typeface="Wingdings" pitchFamily="2" charset="2"/>
              <a:buChar char="Ø"/>
            </a:pPr>
            <a:r>
              <a:rPr lang="uk-UA" sz="1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вчителі та шкільні психологи  2 ФГД </a:t>
            </a:r>
          </a:p>
          <a:p>
            <a:pPr lvl="0" algn="l">
              <a:buFont typeface="Wingdings" pitchFamily="2" charset="2"/>
              <a:buChar char="Ø"/>
            </a:pPr>
            <a:r>
              <a:rPr lang="uk-UA" sz="1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жінки, які пережили досвід насильства, 1 ФГД</a:t>
            </a:r>
          </a:p>
          <a:p>
            <a:pPr lvl="0" algn="l">
              <a:buFont typeface="Wingdings" pitchFamily="2" charset="2"/>
              <a:buChar char="Ø"/>
            </a:pPr>
            <a:r>
              <a:rPr lang="uk-UA" sz="1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жінки-представниці </a:t>
            </a:r>
            <a:r>
              <a:rPr lang="uk-UA" sz="1800" dirty="0" err="1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маргіналізованих</a:t>
            </a:r>
            <a:r>
              <a:rPr lang="uk-UA" sz="1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груп 3 ФГД</a:t>
            </a:r>
          </a:p>
          <a:p>
            <a:pPr lvl="0" algn="l">
              <a:buFont typeface="Wingdings" pitchFamily="2" charset="2"/>
              <a:buChar char="Ø"/>
            </a:pPr>
            <a:r>
              <a:rPr lang="uk-UA" sz="1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чоловіки-представники </a:t>
            </a:r>
            <a:r>
              <a:rPr lang="uk-UA" sz="1800" dirty="0" err="1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маргіналізованих</a:t>
            </a:r>
            <a:r>
              <a:rPr lang="uk-UA" sz="1800" dirty="0" smtClean="0">
                <a:solidFill>
                  <a:schemeClr val="tx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груп 3 ФГД</a:t>
            </a:r>
          </a:p>
          <a:p>
            <a:pPr algn="just"/>
            <a:endParaRPr lang="uk-UA" sz="1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642910" y="1214422"/>
          <a:ext cx="7758138" cy="520415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14932"/>
                <a:gridCol w="2643206"/>
              </a:tblGrid>
              <a:tr h="388311">
                <a:tc>
                  <a:txBody>
                    <a:bodyPr/>
                    <a:lstStyle/>
                    <a:p>
                      <a:pPr marL="0" indent="0" algn="l">
                        <a:lnSpc>
                          <a:spcPct val="15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uk-UA" sz="1800" dirty="0" smtClean="0">
                          <a:latin typeface="+mn-lt"/>
                          <a:ea typeface="Calibri"/>
                          <a:cs typeface="Times New Roman"/>
                        </a:rPr>
                        <a:t>Населені пункти</a:t>
                      </a:r>
                      <a:endParaRPr lang="ru-RU" sz="1800" dirty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uk-UA" dirty="0" smtClean="0"/>
                        <a:t>Респондентів</a:t>
                      </a:r>
                      <a:endParaRPr lang="ru-RU" dirty="0"/>
                    </a:p>
                  </a:txBody>
                  <a:tcPr/>
                </a:tc>
              </a:tr>
              <a:tr h="388311">
                <a:tc>
                  <a:txBody>
                    <a:bodyPr/>
                    <a:lstStyle/>
                    <a:p>
                      <a:pPr marL="0" indent="0" algn="l">
                        <a:lnSpc>
                          <a:spcPct val="15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uk-UA" sz="2000" dirty="0" smtClean="0">
                          <a:latin typeface="+mn-lt"/>
                          <a:ea typeface="Calibri"/>
                          <a:cs typeface="Times New Roman"/>
                        </a:rPr>
                        <a:t>м. Запоріжжя</a:t>
                      </a:r>
                      <a:endParaRPr lang="ru-RU" sz="2000" dirty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400" dirty="0" smtClean="0"/>
                        <a:t>430</a:t>
                      </a:r>
                      <a:endParaRPr lang="ru-RU" sz="2400" dirty="0"/>
                    </a:p>
                  </a:txBody>
                  <a:tcPr/>
                </a:tc>
              </a:tr>
              <a:tr h="345166">
                <a:tc>
                  <a:txBody>
                    <a:bodyPr/>
                    <a:lstStyle/>
                    <a:p>
                      <a:pPr algn="l"/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мм. Бердянськ, Мелітополь</a:t>
                      </a:r>
                      <a:endParaRPr lang="uk-UA" sz="2000" dirty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400" dirty="0" smtClean="0"/>
                        <a:t>150</a:t>
                      </a:r>
                      <a:endParaRPr lang="ru-RU" sz="2400" dirty="0"/>
                    </a:p>
                  </a:txBody>
                  <a:tcPr/>
                </a:tc>
              </a:tr>
              <a:tr h="388311">
                <a:tc>
                  <a:txBody>
                    <a:bodyPr/>
                    <a:lstStyle/>
                    <a:p>
                      <a:pPr marL="0" indent="0" algn="l">
                        <a:lnSpc>
                          <a:spcPct val="150000"/>
                        </a:lnSpc>
                        <a:spcBef>
                          <a:spcPts val="100"/>
                        </a:spcBef>
                        <a:spcAft>
                          <a:spcPts val="100"/>
                        </a:spcAft>
                      </a:pPr>
                      <a:r>
                        <a:rPr lang="uk-UA" sz="2000" dirty="0" smtClean="0">
                          <a:latin typeface="+mn-lt"/>
                          <a:ea typeface="Calibri"/>
                          <a:cs typeface="Times New Roman"/>
                        </a:rPr>
                        <a:t>мм. Енергодар, Токмак</a:t>
                      </a:r>
                      <a:endParaRPr lang="ru-RU" sz="2000" dirty="0">
                        <a:latin typeface="+mn-lt"/>
                        <a:ea typeface="Calibri"/>
                        <a:cs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400" dirty="0" smtClean="0"/>
                        <a:t>90</a:t>
                      </a:r>
                      <a:endParaRPr lang="ru-RU" sz="2400" dirty="0"/>
                    </a:p>
                  </a:txBody>
                  <a:tcPr/>
                </a:tc>
              </a:tr>
              <a:tr h="345166">
                <a:tc>
                  <a:txBody>
                    <a:bodyPr/>
                    <a:lstStyle/>
                    <a:p>
                      <a:pPr algn="l"/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мм.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Оріхів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Пологи</a:t>
                      </a:r>
                      <a:endParaRPr lang="ru-RU" sz="20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400" dirty="0" smtClean="0"/>
                        <a:t>50</a:t>
                      </a:r>
                      <a:endParaRPr lang="ru-RU" sz="2400" dirty="0"/>
                    </a:p>
                  </a:txBody>
                  <a:tcPr/>
                </a:tc>
              </a:tr>
              <a:tr h="345166">
                <a:tc>
                  <a:txBody>
                    <a:bodyPr/>
                    <a:lstStyle/>
                    <a:p>
                      <a:pPr algn="l"/>
                      <a:r>
                        <a:rPr lang="uk-UA" sz="2000" dirty="0" err="1" smtClean="0">
                          <a:latin typeface="+mn-lt"/>
                        </a:rPr>
                        <a:t>смт</a:t>
                      </a:r>
                      <a:r>
                        <a:rPr lang="uk-UA" sz="2000" dirty="0" smtClean="0">
                          <a:latin typeface="+mn-lt"/>
                        </a:rPr>
                        <a:t>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Комишуваха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 Комиш-Зоря</a:t>
                      </a:r>
                      <a:endParaRPr lang="ru-RU" sz="20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uk-UA" sz="2400" dirty="0" smtClean="0"/>
                        <a:t>60</a:t>
                      </a:r>
                      <a:endParaRPr lang="ru-RU" sz="2400" dirty="0"/>
                    </a:p>
                  </a:txBody>
                  <a:tcPr/>
                </a:tc>
              </a:tr>
              <a:tr h="2258716">
                <a:tc>
                  <a:txBody>
                    <a:bodyPr/>
                    <a:lstStyle/>
                    <a:p>
                      <a:pPr algn="l"/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с. Біленьке Запорізького р-ну, </a:t>
                      </a:r>
                    </a:p>
                    <a:p>
                      <a:pPr algn="l"/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с.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Остриківка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Токмаського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р-ну, </a:t>
                      </a:r>
                      <a:endParaRPr kumimoji="0" lang="ru-RU" sz="20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l"/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с.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Гірсівка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Приазовського р-ну,</a:t>
                      </a:r>
                    </a:p>
                    <a:p>
                      <a:pPr algn="l"/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с.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Осипенко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Бердянського р-ну,</a:t>
                      </a:r>
                    </a:p>
                    <a:p>
                      <a:pPr algn="l"/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с. Костянтинівка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Мелітопольськ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. р-ну, </a:t>
                      </a:r>
                    </a:p>
                    <a:p>
                      <a:pPr algn="l"/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с.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Нестернянка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Оріхівського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р-ну, </a:t>
                      </a:r>
                    </a:p>
                    <a:p>
                      <a:pPr algn="l"/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с. Пологи </a:t>
                      </a:r>
                      <a:r>
                        <a:rPr kumimoji="0" lang="uk-UA" sz="2000" kern="1200" dirty="0" err="1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Пологівського</a:t>
                      </a: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 р-ну</a:t>
                      </a:r>
                      <a:endParaRPr kumimoji="0" lang="ru-RU" sz="2000" kern="1200" dirty="0" smtClean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  <a:p>
                      <a:pPr algn="l"/>
                      <a:endParaRPr lang="ru-RU" sz="2000" dirty="0">
                        <a:latin typeface="+mn-lt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endParaRPr lang="uk-UA" sz="2400" dirty="0" smtClean="0"/>
                    </a:p>
                    <a:p>
                      <a:pPr algn="ctr"/>
                      <a:endParaRPr lang="uk-UA" sz="2400" dirty="0" smtClean="0"/>
                    </a:p>
                    <a:p>
                      <a:pPr algn="ctr"/>
                      <a:r>
                        <a:rPr lang="uk-UA" sz="2400" dirty="0" smtClean="0"/>
                        <a:t>220</a:t>
                      </a:r>
                      <a:endParaRPr lang="ru-RU" sz="2400" dirty="0"/>
                    </a:p>
                  </a:txBody>
                  <a:tcPr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500034" y="285728"/>
            <a:ext cx="8229600" cy="1143000"/>
          </a:xfrm>
        </p:spPr>
        <p:txBody>
          <a:bodyPr/>
          <a:lstStyle/>
          <a:p>
            <a:r>
              <a:rPr lang="uk-UA" dirty="0" smtClean="0"/>
              <a:t>Запорізька область: вибірка</a:t>
            </a:r>
            <a:endParaRPr lang="ru-RU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785786" y="1928802"/>
            <a:ext cx="7500990" cy="175432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600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ОСОБЛИВОСТІ СПРИЙНЯТТЯ  СУСПІЛЬСТВОМ</a:t>
            </a:r>
          </a:p>
          <a:p>
            <a:r>
              <a:rPr lang="ru-RU" sz="3600" b="1" dirty="0" smtClean="0">
                <a:solidFill>
                  <a:schemeClr val="accent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ҐЕНДЕРНИХ НОРМ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43586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3494"/>
                <a:gridCol w="1571636"/>
                <a:gridCol w="1614470"/>
              </a:tblGrid>
              <a:tr h="661037">
                <a:tc>
                  <a:txBody>
                    <a:bodyPr/>
                    <a:lstStyle/>
                    <a:p>
                      <a:pPr indent="0" algn="just">
                        <a:lnSpc>
                          <a:spcPct val="110000"/>
                        </a:lnSpc>
                      </a:pP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Чол.</a:t>
                      </a: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(</a:t>
                      </a:r>
                      <a:r>
                        <a:rPr lang="en-US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n=1380</a:t>
                      </a:r>
                      <a:r>
                        <a:rPr lang="uk-UA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)</a:t>
                      </a: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Жін.</a:t>
                      </a: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(</a:t>
                      </a:r>
                      <a:r>
                        <a:rPr lang="en-US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n=1620</a:t>
                      </a:r>
                      <a:r>
                        <a:rPr lang="uk-UA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)</a:t>
                      </a: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61037">
                <a:tc>
                  <a:txBody>
                    <a:bodyPr/>
                    <a:lstStyle/>
                    <a:p>
                      <a:pPr indent="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kumimoji="0" lang="uk-UA" sz="2000" kern="1200" dirty="0" smtClean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Чоловіки та жінки мають рівні права та можливості в Україні</a:t>
                      </a:r>
                      <a:endParaRPr lang="uk-UA" sz="2000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 smtClean="0">
                          <a:latin typeface="+mn-lt"/>
                          <a:ea typeface="Calibri"/>
                          <a:cs typeface="Times New Roman" pitchFamily="18" charset="0"/>
                        </a:rPr>
                        <a:t>80</a:t>
                      </a:r>
                      <a:endParaRPr lang="uk-UA" sz="2000" b="1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 smtClean="0">
                          <a:latin typeface="+mn-lt"/>
                          <a:ea typeface="Calibri"/>
                          <a:cs typeface="Times New Roman" pitchFamily="18" charset="0"/>
                        </a:rPr>
                        <a:t>72</a:t>
                      </a:r>
                      <a:endParaRPr lang="uk-UA" sz="2000" b="1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61037">
                <a:tc>
                  <a:txBody>
                    <a:bodyPr/>
                    <a:lstStyle/>
                    <a:p>
                      <a:pPr indent="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A"/>
                          </a:solidFill>
                          <a:latin typeface="+mn-lt"/>
                          <a:ea typeface="Times New Roman"/>
                          <a:cs typeface="Times New Roman" pitchFamily="18" charset="0"/>
                        </a:rPr>
                        <a:t>Жінки можуть бути такими ж успішними лідерами місцевих громад, як і чоловіки</a:t>
                      </a:r>
                      <a:endParaRPr lang="uk-UA" sz="2000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+mn-lt"/>
                          <a:ea typeface="Calibri"/>
                          <a:cs typeface="Times New Roman" pitchFamily="18" charset="0"/>
                        </a:rPr>
                        <a:t>85</a:t>
                      </a:r>
                      <a:endParaRPr lang="uk-UA" sz="2000" b="1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+mn-lt"/>
                          <a:ea typeface="Calibri"/>
                          <a:cs typeface="Times New Roman" pitchFamily="18" charset="0"/>
                        </a:rPr>
                        <a:t>93</a:t>
                      </a:r>
                      <a:endParaRPr lang="uk-UA" sz="2000" b="1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61037">
                <a:tc>
                  <a:txBody>
                    <a:bodyPr/>
                    <a:lstStyle/>
                    <a:p>
                      <a:pPr indent="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A"/>
                          </a:solidFill>
                          <a:latin typeface="+mn-lt"/>
                          <a:ea typeface="Times New Roman"/>
                          <a:cs typeface="Times New Roman" pitchFamily="18" charset="0"/>
                        </a:rPr>
                        <a:t> Жінки можуть бути такими ж успішними політичними лідерами, як і чоловіки</a:t>
                      </a:r>
                      <a:endParaRPr lang="uk-UA" sz="2000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+mn-lt"/>
                          <a:ea typeface="Calibri"/>
                          <a:cs typeface="Times New Roman" pitchFamily="18" charset="0"/>
                        </a:rPr>
                        <a:t>79</a:t>
                      </a:r>
                      <a:endParaRPr lang="uk-UA" sz="2000" b="1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+mn-lt"/>
                          <a:ea typeface="Calibri"/>
                          <a:cs typeface="Times New Roman" pitchFamily="18" charset="0"/>
                        </a:rPr>
                        <a:t>88</a:t>
                      </a:r>
                      <a:endParaRPr lang="uk-UA" sz="2000" b="1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61037">
                <a:tc>
                  <a:txBody>
                    <a:bodyPr/>
                    <a:lstStyle/>
                    <a:p>
                      <a:pPr indent="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A"/>
                          </a:solidFill>
                          <a:latin typeface="+mn-lt"/>
                          <a:ea typeface="Times New Roman"/>
                          <a:cs typeface="Times New Roman" pitchFamily="18" charset="0"/>
                        </a:rPr>
                        <a:t>Жінки можуть так само успішно працювати на вищих керівних посадах, як і чоловіки</a:t>
                      </a:r>
                      <a:endParaRPr lang="uk-UA" sz="200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solidFill>
                            <a:srgbClr val="000000"/>
                          </a:solidFill>
                          <a:latin typeface="+mn-lt"/>
                          <a:ea typeface="Calibri"/>
                          <a:cs typeface="Times New Roman" pitchFamily="18" charset="0"/>
                        </a:rPr>
                        <a:t>83</a:t>
                      </a:r>
                      <a:endParaRPr lang="uk-UA" sz="2000" b="1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+mn-lt"/>
                          <a:ea typeface="Calibri"/>
                          <a:cs typeface="Times New Roman" pitchFamily="18" charset="0"/>
                        </a:rPr>
                        <a:t>93</a:t>
                      </a:r>
                      <a:endParaRPr lang="uk-UA" sz="2000" b="1" dirty="0">
                        <a:latin typeface="+mn-lt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uk-UA" sz="3200" dirty="0" smtClean="0"/>
              <a:t>Стан ґендерної рівності громадська думка оцінює оптимістично, %</a:t>
            </a:r>
            <a:endParaRPr lang="ru-RU" sz="32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599" cy="418765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00749"/>
                <a:gridCol w="1143008"/>
                <a:gridCol w="1185842"/>
              </a:tblGrid>
              <a:tr h="1078991">
                <a:tc>
                  <a:txBody>
                    <a:bodyPr/>
                    <a:lstStyle/>
                    <a:p>
                      <a:pPr indent="0" algn="just">
                        <a:lnSpc>
                          <a:spcPct val="110000"/>
                        </a:lnSpc>
                      </a:pP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Чол.</a:t>
                      </a: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(</a:t>
                      </a:r>
                      <a:r>
                        <a:rPr lang="en-US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n=1380</a:t>
                      </a:r>
                      <a:r>
                        <a:rPr lang="uk-UA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)</a:t>
                      </a: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 smtClean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Жін.</a:t>
                      </a: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(</a:t>
                      </a:r>
                      <a:r>
                        <a:rPr lang="en-US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n=1620</a:t>
                      </a:r>
                      <a:r>
                        <a:rPr lang="uk-UA" sz="2000" i="1" dirty="0">
                          <a:solidFill>
                            <a:schemeClr val="bg1"/>
                          </a:solidFill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)</a:t>
                      </a:r>
                      <a:endParaRPr lang="uk-UA" sz="2000" dirty="0">
                        <a:solidFill>
                          <a:schemeClr val="bg1"/>
                        </a:solidFill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868871">
                <a:tc>
                  <a:txBody>
                    <a:bodyPr/>
                    <a:lstStyle/>
                    <a:p>
                      <a:pPr indent="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A"/>
                          </a:solidFill>
                          <a:latin typeface="Lucida Sans Unicode" pitchFamily="34" charset="0"/>
                          <a:ea typeface="Times New Roman"/>
                          <a:cs typeface="Lucida Sans Unicode" pitchFamily="34" charset="0"/>
                        </a:rPr>
                        <a:t>Хлопчики більш здібні до точних наук, ніж дівчатка</a:t>
                      </a:r>
                      <a:endParaRPr lang="uk-UA" sz="2000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Lucida Sans Unicode" pitchFamily="34" charset="0"/>
                          <a:ea typeface="Calibri"/>
                          <a:cs typeface="Lucida Sans Unicode" pitchFamily="34" charset="0"/>
                        </a:rPr>
                        <a:t>44</a:t>
                      </a:r>
                      <a:endParaRPr lang="uk-UA" sz="2000" b="1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Lucida Sans Unicode" pitchFamily="34" charset="0"/>
                          <a:ea typeface="Calibri"/>
                          <a:cs typeface="Lucida Sans Unicode" pitchFamily="34" charset="0"/>
                        </a:rPr>
                        <a:t>31</a:t>
                      </a:r>
                      <a:endParaRPr lang="uk-UA" sz="2000" b="1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 anchor="ctr"/>
                </a:tc>
              </a:tr>
              <a:tr h="857256">
                <a:tc>
                  <a:txBody>
                    <a:bodyPr/>
                    <a:lstStyle/>
                    <a:p>
                      <a:pPr indent="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A"/>
                          </a:solidFill>
                          <a:latin typeface="Lucida Sans Unicode" pitchFamily="34" charset="0"/>
                          <a:ea typeface="Times New Roman"/>
                          <a:cs typeface="Lucida Sans Unicode" pitchFamily="34" charset="0"/>
                        </a:rPr>
                        <a:t>Дівчатка більш здібні до гуманітарних наук, ніж хлопчики</a:t>
                      </a:r>
                      <a:endParaRPr lang="uk-UA" sz="2000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Lucida Sans Unicode" pitchFamily="34" charset="0"/>
                          <a:ea typeface="Calibri"/>
                          <a:cs typeface="Lucida Sans Unicode" pitchFamily="34" charset="0"/>
                        </a:rPr>
                        <a:t>47</a:t>
                      </a:r>
                      <a:endParaRPr lang="uk-UA" sz="2000" b="1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Lucida Sans Unicode" pitchFamily="34" charset="0"/>
                          <a:ea typeface="Calibri"/>
                          <a:cs typeface="Lucida Sans Unicode" pitchFamily="34" charset="0"/>
                        </a:rPr>
                        <a:t>44</a:t>
                      </a:r>
                      <a:endParaRPr lang="uk-UA" sz="2000" b="1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 anchor="ctr"/>
                </a:tc>
              </a:tr>
              <a:tr h="785818">
                <a:tc>
                  <a:txBody>
                    <a:bodyPr/>
                    <a:lstStyle/>
                    <a:p>
                      <a:pPr indent="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dirty="0">
                          <a:solidFill>
                            <a:srgbClr val="00000A"/>
                          </a:solidFill>
                          <a:latin typeface="Lucida Sans Unicode" pitchFamily="34" charset="0"/>
                          <a:ea typeface="Times New Roman"/>
                          <a:cs typeface="Lucida Sans Unicode" pitchFamily="34" charset="0"/>
                        </a:rPr>
                        <a:t>Чоловіки не можуть робити кілька справ водночас</a:t>
                      </a:r>
                      <a:endParaRPr lang="uk-UA" sz="2000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Lucida Sans Unicode" pitchFamily="34" charset="0"/>
                          <a:ea typeface="Calibri"/>
                          <a:cs typeface="Lucida Sans Unicode" pitchFamily="34" charset="0"/>
                        </a:rPr>
                        <a:t>36</a:t>
                      </a:r>
                      <a:endParaRPr lang="uk-UA" sz="2000" b="1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Lucida Sans Unicode" pitchFamily="34" charset="0"/>
                          <a:ea typeface="Calibri"/>
                          <a:cs typeface="Lucida Sans Unicode" pitchFamily="34" charset="0"/>
                        </a:rPr>
                        <a:t>55</a:t>
                      </a:r>
                      <a:endParaRPr lang="uk-UA" sz="2000" b="1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 anchor="ctr"/>
                </a:tc>
              </a:tr>
              <a:tr h="596715">
                <a:tc>
                  <a:txBody>
                    <a:bodyPr/>
                    <a:lstStyle/>
                    <a:p>
                      <a:pPr indent="0" algn="l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>
                          <a:solidFill>
                            <a:srgbClr val="00000A"/>
                          </a:solidFill>
                          <a:latin typeface="Lucida Sans Unicode" pitchFamily="34" charset="0"/>
                          <a:ea typeface="Times New Roman"/>
                          <a:cs typeface="Lucida Sans Unicode" pitchFamily="34" charset="0"/>
                        </a:rPr>
                        <a:t>Чоловіки – кращі бізнесмени, ніж жінки</a:t>
                      </a:r>
                      <a:endParaRPr lang="uk-UA" sz="200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>
                          <a:solidFill>
                            <a:srgbClr val="000000"/>
                          </a:solidFill>
                          <a:latin typeface="Lucida Sans Unicode" pitchFamily="34" charset="0"/>
                          <a:ea typeface="Calibri"/>
                          <a:cs typeface="Lucida Sans Unicode" pitchFamily="34" charset="0"/>
                        </a:rPr>
                        <a:t>44</a:t>
                      </a:r>
                      <a:endParaRPr lang="uk-UA" sz="2000" b="1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indent="0" algn="ctr">
                        <a:lnSpc>
                          <a:spcPct val="110000"/>
                        </a:lnSpc>
                        <a:spcAft>
                          <a:spcPts val="0"/>
                        </a:spcAft>
                      </a:pPr>
                      <a:r>
                        <a:rPr lang="uk-UA" sz="2000" b="1" dirty="0">
                          <a:solidFill>
                            <a:srgbClr val="000000"/>
                          </a:solidFill>
                          <a:latin typeface="Lucida Sans Unicode" pitchFamily="34" charset="0"/>
                          <a:ea typeface="Calibri"/>
                          <a:cs typeface="Lucida Sans Unicode" pitchFamily="34" charset="0"/>
                        </a:rPr>
                        <a:t>27</a:t>
                      </a:r>
                      <a:endParaRPr lang="uk-UA" sz="2000" b="1" dirty="0">
                        <a:latin typeface="Lucida Sans Unicode" pitchFamily="34" charset="0"/>
                        <a:ea typeface="Calibri"/>
                        <a:cs typeface="Lucida Sans Unicode" pitchFamily="34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uk-UA" dirty="0" err="1" smtClean="0"/>
              <a:t>Ґендерні</a:t>
            </a:r>
            <a:r>
              <a:rPr lang="uk-UA" dirty="0" smtClean="0"/>
              <a:t> стереотипи залишаються поширеними, %</a:t>
            </a:r>
            <a:endParaRPr lang="uk-UA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44481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algn="ctr"/>
            <a:r>
              <a:rPr lang="uk-UA" sz="3000" dirty="0" smtClean="0"/>
              <a:t>Уявлення про розподіл ролей у подружжі залишаються патріархальними, %</a:t>
            </a:r>
            <a:endParaRPr lang="uk-UA" sz="3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Заголовок 2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939784"/>
          </a:xfrm>
        </p:spPr>
        <p:txBody>
          <a:bodyPr>
            <a:noAutofit/>
          </a:bodyPr>
          <a:lstStyle/>
          <a:p>
            <a:pPr algn="ctr"/>
            <a:r>
              <a:rPr lang="uk-UA" sz="3200" dirty="0" smtClean="0"/>
              <a:t>Уявлення про розподіл ролей щодо догляду і виховання дітей, %</a:t>
            </a:r>
            <a:endParaRPr lang="uk-UA" sz="3200" dirty="0"/>
          </a:p>
        </p:txBody>
      </p:sp>
      <p:graphicFrame>
        <p:nvGraphicFramePr>
          <p:cNvPr id="6" name="Содержимое 5"/>
          <p:cNvGraphicFramePr>
            <a:graphicFrameLocks noGrp="1"/>
          </p:cNvGraphicFramePr>
          <p:nvPr>
            <p:ph idx="1"/>
          </p:nvPr>
        </p:nvGraphicFramePr>
        <p:xfrm>
          <a:off x="457200" y="1481138"/>
          <a:ext cx="8229600" cy="452596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Открытая">
  <a:themeElements>
    <a:clrScheme name="Городская">
      <a:dk1>
        <a:sysClr val="windowText" lastClr="000000"/>
      </a:dk1>
      <a:lt1>
        <a:sysClr val="window" lastClr="FFFFFF"/>
      </a:lt1>
      <a:dk2>
        <a:srgbClr val="424456"/>
      </a:dk2>
      <a:lt2>
        <a:srgbClr val="DEDEDE"/>
      </a:lt2>
      <a:accent1>
        <a:srgbClr val="53548A"/>
      </a:accent1>
      <a:accent2>
        <a:srgbClr val="438086"/>
      </a:accent2>
      <a:accent3>
        <a:srgbClr val="A04DA3"/>
      </a:accent3>
      <a:accent4>
        <a:srgbClr val="C4652D"/>
      </a:accent4>
      <a:accent5>
        <a:srgbClr val="8B5D3D"/>
      </a:accent5>
      <a:accent6>
        <a:srgbClr val="5C92B5"/>
      </a:accent6>
      <a:hlink>
        <a:srgbClr val="67AFBD"/>
      </a:hlink>
      <a:folHlink>
        <a:srgbClr val="C2A874"/>
      </a:folHlink>
    </a:clrScheme>
    <a:fontScheme name="Открытая">
      <a:maj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ajorFont>
      <a:minorFont>
        <a:latin typeface="Lucida Sans Unicode"/>
        <a:ea typeface=""/>
        <a:cs typeface=""/>
        <a:font script="Jpan" typeface="ＭＳ Ｐゴシック"/>
        <a:font script="Hang" typeface="맑은 고딕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Uigh" typeface="Microsoft Uighur"/>
      </a:minorFont>
    </a:fontScheme>
    <a:fmtScheme name="Открытая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satMod val="180000"/>
              </a:schemeClr>
            </a:gs>
            <a:gs pos="65000">
              <a:schemeClr val="phClr">
                <a:tint val="32000"/>
                <a:satMod val="250000"/>
              </a:schemeClr>
            </a:gs>
            <a:gs pos="100000">
              <a:schemeClr val="phClr">
                <a:tint val="23000"/>
                <a:satMod val="300000"/>
              </a:schemeClr>
            </a:gs>
          </a:gsLst>
          <a:lin ang="16200000" scaled="0"/>
        </a:gradFill>
        <a:gradFill rotWithShape="1">
          <a:gsLst>
            <a:gs pos="0">
              <a:schemeClr val="phClr">
                <a:shade val="15000"/>
                <a:satMod val="180000"/>
              </a:schemeClr>
            </a:gs>
            <a:gs pos="50000">
              <a:schemeClr val="phClr">
                <a:shade val="45000"/>
                <a:satMod val="170000"/>
              </a:schemeClr>
            </a:gs>
            <a:gs pos="70000">
              <a:schemeClr val="phClr">
                <a:tint val="99000"/>
                <a:shade val="65000"/>
                <a:satMod val="155000"/>
              </a:schemeClr>
            </a:gs>
            <a:gs pos="100000">
              <a:schemeClr val="phClr">
                <a:tint val="95500"/>
                <a:shade val="100000"/>
                <a:satMod val="15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55000" cap="flat" cmpd="thickThin" algn="ctr">
          <a:solidFill>
            <a:schemeClr val="phClr"/>
          </a:solidFill>
          <a:prstDash val="solid"/>
        </a:ln>
        <a:ln w="63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45000"/>
              </a:srgbClr>
            </a:outerShdw>
          </a:effectLst>
          <a:scene3d>
            <a:camera prst="orthographicFront" fov="0">
              <a:rot lat="0" lon="0" rev="0"/>
            </a:camera>
            <a:lightRig rig="glow" dir="t">
              <a:rot lat="0" lon="0" rev="6360000"/>
            </a:lightRig>
          </a:scene3d>
          <a:sp3d contourW="1000" prstMaterial="flat">
            <a:bevelT w="95250" h="101600"/>
            <a:contourClr>
              <a:schemeClr val="phClr">
                <a:satMod val="3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5000"/>
                <a:satMod val="300000"/>
              </a:schemeClr>
            </a:gs>
            <a:gs pos="40000">
              <a:schemeClr val="phClr">
                <a:tint val="65000"/>
                <a:satMod val="300000"/>
              </a:schemeClr>
            </a:gs>
            <a:gs pos="100000">
              <a:schemeClr val="phClr">
                <a:shade val="65000"/>
                <a:satMod val="300000"/>
              </a:schemeClr>
            </a:gs>
          </a:gsLst>
          <a:path path="circle">
            <a:fillToRect l="95000" t="-106500" r="5000" b="2065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10000"/>
              </a:schemeClr>
              <a:schemeClr val="phClr">
                <a:tint val="95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2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3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4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5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ppt/theme/themeOverride6.xml><?xml version="1.0" encoding="utf-8"?>
<a:themeOverride xmlns:a="http://schemas.openxmlformats.org/drawingml/2006/main">
  <a:clrScheme name="Стандартная">
    <a:dk1>
      <a:sysClr val="windowText" lastClr="000000"/>
    </a:dk1>
    <a:lt1>
      <a:sysClr val="window" lastClr="FFFFFF"/>
    </a:lt1>
    <a:dk2>
      <a:srgbClr val="1F497D"/>
    </a:dk2>
    <a:lt2>
      <a:srgbClr val="EEECE1"/>
    </a:lt2>
    <a:accent1>
      <a:srgbClr val="4F81BD"/>
    </a:accent1>
    <a:accent2>
      <a:srgbClr val="C0504D"/>
    </a:accent2>
    <a:accent3>
      <a:srgbClr val="9BBB59"/>
    </a:accent3>
    <a:accent4>
      <a:srgbClr val="8064A2"/>
    </a:accent4>
    <a:accent5>
      <a:srgbClr val="4BACC6"/>
    </a:accent5>
    <a:accent6>
      <a:srgbClr val="F79646"/>
    </a:accent6>
    <a:hlink>
      <a:srgbClr val="0000FF"/>
    </a:hlink>
    <a:folHlink>
      <a:srgbClr val="800080"/>
    </a:folHlink>
  </a:clrScheme>
  <a:fontScheme name="Стандартная">
    <a:majorFont>
      <a:latin typeface="Cambria"/>
      <a:ea typeface=""/>
      <a:cs typeface=""/>
      <a:font script="Jpan" typeface="ＭＳ ゴシック"/>
      <a:font script="Hang" typeface="맑은 고딕"/>
      <a:font script="Hans" typeface="宋体"/>
      <a:font script="Hant" typeface="新細明體"/>
      <a:font script="Arab" typeface="Times New Roman"/>
      <a:font script="Hebr" typeface="Times New Roman"/>
      <a:font script="Thai" typeface="Angsan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ajorFont>
    <a:minorFont>
      <a:latin typeface="Calibri"/>
      <a:ea typeface=""/>
      <a:cs typeface=""/>
      <a:font script="Jpan" typeface="ＭＳ 明朝"/>
      <a:font script="Hang" typeface="맑은 고딕"/>
      <a:font script="Hans" typeface="宋体"/>
      <a:font script="Hant" typeface="新細明體"/>
      <a:font script="Arab" typeface="Arial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inorFont>
  </a:fontScheme>
  <a:fmtScheme name="Стандартная">
    <a:fillStyleLst>
      <a:solidFill>
        <a:schemeClr val="phClr"/>
      </a:solidFill>
      <a:gradFill rotWithShape="1">
        <a:gsLst>
          <a:gs pos="0">
            <a:schemeClr val="phClr">
              <a:tint val="50000"/>
              <a:satMod val="300000"/>
            </a:schemeClr>
          </a:gs>
          <a:gs pos="35000">
            <a:schemeClr val="phClr">
              <a:tint val="37000"/>
              <a:satMod val="300000"/>
            </a:schemeClr>
          </a:gs>
          <a:gs pos="100000">
            <a:schemeClr val="phClr">
              <a:tint val="15000"/>
              <a:satMod val="350000"/>
            </a:schemeClr>
          </a:gs>
        </a:gsLst>
        <a:lin ang="16200000" scaled="1"/>
      </a:gradFill>
      <a:gradFill rotWithShape="1">
        <a:gsLst>
          <a:gs pos="0">
            <a:schemeClr val="phClr">
              <a:shade val="51000"/>
              <a:satMod val="130000"/>
            </a:schemeClr>
          </a:gs>
          <a:gs pos="80000">
            <a:schemeClr val="phClr">
              <a:shade val="93000"/>
              <a:satMod val="130000"/>
            </a:schemeClr>
          </a:gs>
          <a:gs pos="100000">
            <a:schemeClr val="phClr">
              <a:shade val="94000"/>
              <a:satMod val="135000"/>
            </a:schemeClr>
          </a:gs>
        </a:gsLst>
        <a:lin ang="16200000" scaled="0"/>
      </a:gradFill>
    </a:fillStyleLst>
    <a:lnStyleLst>
      <a:ln w="9525" cap="flat" cmpd="sng" algn="ctr">
        <a:solidFill>
          <a:schemeClr val="phClr">
            <a:shade val="95000"/>
            <a:satMod val="105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40000" dist="20000" dir="5400000" rotWithShape="0">
            <a:srgbClr val="000000">
              <a:alpha val="38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</a:effectStyle>
      <a:effectStyle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40000"/>
              <a:satMod val="350000"/>
            </a:schemeClr>
          </a:gs>
          <a:gs pos="40000">
            <a:schemeClr val="phClr">
              <a:tint val="45000"/>
              <a:shade val="99000"/>
              <a:satMod val="350000"/>
            </a:schemeClr>
          </a:gs>
          <a:gs pos="100000">
            <a:schemeClr val="phClr">
              <a:shade val="20000"/>
              <a:satMod val="255000"/>
            </a:schemeClr>
          </a:gs>
        </a:gsLst>
        <a:path path="circle">
          <a:fillToRect l="50000" t="-80000" r="50000" b="180000"/>
        </a:path>
      </a:gradFill>
      <a:gradFill rotWithShape="1">
        <a:gsLst>
          <a:gs pos="0">
            <a:schemeClr val="phClr">
              <a:tint val="80000"/>
              <a:satMod val="300000"/>
            </a:schemeClr>
          </a:gs>
          <a:gs pos="100000">
            <a:schemeClr val="phClr">
              <a:shade val="30000"/>
              <a:satMod val="200000"/>
            </a:schemeClr>
          </a:gs>
        </a:gsLst>
        <a:path path="circle">
          <a:fillToRect l="50000" t="50000" r="50000" b="50000"/>
        </a:path>
      </a:grad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Concourse</Template>
  <TotalTime>316</TotalTime>
  <Words>1023</Words>
  <Application>Microsoft Office PowerPoint</Application>
  <PresentationFormat>Экран (4:3)</PresentationFormat>
  <Paragraphs>272</Paragraphs>
  <Slides>24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24</vt:i4>
      </vt:variant>
    </vt:vector>
  </HeadingPairs>
  <TitlesOfParts>
    <vt:vector size="25" baseType="lpstr">
      <vt:lpstr>Открытая</vt:lpstr>
      <vt:lpstr> БАЗОВЕ ОПИТУВАННЯ З ПИТАНЬ ГРОМАДСЬКОГО СПРИЙНЯТТЯ ТА СТАВЛЕННЯ ДО ҐЕНДЕРНО-ЗУМОВЛЕНОГО НАСИЛЬСТВА В ДОНЕЦЬКІЙ, ЛУГАНСЬКІЙ ТА ЗАПОРІЗЬКІЙ ОБЛАСТЯХ</vt:lpstr>
      <vt:lpstr>Виконується в рамках проектів  структури ООН Жінки</vt:lpstr>
      <vt:lpstr>МЕТОДИ ЗБОРУ ДАНИХ</vt:lpstr>
      <vt:lpstr>Запорізька область: вибірка</vt:lpstr>
      <vt:lpstr>Слайд 5</vt:lpstr>
      <vt:lpstr>Стан ґендерної рівності громадська думка оцінює оптимістично, %</vt:lpstr>
      <vt:lpstr>Ґендерні стереотипи залишаються поширеними, %</vt:lpstr>
      <vt:lpstr>Уявлення про розподіл ролей у подружжі залишаються патріархальними, %</vt:lpstr>
      <vt:lpstr>Уявлення про розподіл ролей щодо догляду і виховання дітей, %</vt:lpstr>
      <vt:lpstr>Слайд 10</vt:lpstr>
      <vt:lpstr>Поширеними є настанови на контролюючу поведінку у шлюбі, %</vt:lpstr>
      <vt:lpstr>Контроль над економічними ресурсами в подружжі, %</vt:lpstr>
      <vt:lpstr>Раціоналізація насильства у шлюбі</vt:lpstr>
      <vt:lpstr>Раціоналізація фізичного насильства, %</vt:lpstr>
      <vt:lpstr>Раціоналізація психологічного насильства, %</vt:lpstr>
      <vt:lpstr>Причини домашнього насильства розглядаються поверхово</vt:lpstr>
      <vt:lpstr>Потенційна готовність звертатися за допомогою є високою</vt:lpstr>
      <vt:lpstr>Готовність викликати поліцію у ситуаціях насильства, %</vt:lpstr>
      <vt:lpstr>Експерти стосовно доступності послуг з протидії насильству </vt:lpstr>
      <vt:lpstr>Відсутнє адекватне розуміння форм сексуального насильства Насильством можна вважати…</vt:lpstr>
      <vt:lpstr>Виправдання сексуального насильства, %</vt:lpstr>
      <vt:lpstr>ЗМІ допомагають зберігати ґендерні стереотипи, %</vt:lpstr>
      <vt:lpstr>Система освіти: збереження чи подолання ґендерних стереотипів у суспільстві?</vt:lpstr>
      <vt:lpstr>Слайд 24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Natasha</dc:creator>
  <cp:lastModifiedBy>Microsoft</cp:lastModifiedBy>
  <cp:revision>40</cp:revision>
  <dcterms:created xsi:type="dcterms:W3CDTF">2019-05-10T12:03:02Z</dcterms:created>
  <dcterms:modified xsi:type="dcterms:W3CDTF">2019-05-12T13:31:31Z</dcterms:modified>
</cp:coreProperties>
</file>

<file path=docProps/thumbnail.jpeg>
</file>