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slideLayouts/slideLayout24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slideLayouts/slideLayout25.xml" ContentType="application/vnd.openxmlformats-officedocument.presentationml.slideLayout+xml"/>
  <Override PartName="/ppt/tags/tag68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slideLayouts/slideLayout21.xml" ContentType="application/vnd.openxmlformats-officedocument.presentationml.slideLayout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slideLayouts/slideLayout22.xml" ContentType="application/vnd.openxmlformats-officedocument.presentationml.slideLayout+xml"/>
  <Override PartName="/ppt/tags/tag47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59.xml" ContentType="application/vnd.openxmlformats-officedocument.presentationml.tags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slideLayouts/slideLayout23.xml" ContentType="application/vnd.openxmlformats-officedocument.presentationml.slideLayout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slideLayouts/slideLayout30.xml" ContentType="application/vnd.openxmlformats-officedocument.presentationml.slideLayout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0" r:id="rId2"/>
    <p:sldMasterId id="2147483732" r:id="rId3"/>
    <p:sldMasterId id="2147483744" r:id="rId4"/>
  </p:sldMasterIdLst>
  <p:notesMasterIdLst>
    <p:notesMasterId r:id="rId29"/>
  </p:notesMasterIdLst>
  <p:sldIdLst>
    <p:sldId id="311" r:id="rId5"/>
    <p:sldId id="312" r:id="rId6"/>
    <p:sldId id="344" r:id="rId7"/>
    <p:sldId id="314" r:id="rId8"/>
    <p:sldId id="345" r:id="rId9"/>
    <p:sldId id="316" r:id="rId10"/>
    <p:sldId id="317" r:id="rId11"/>
    <p:sldId id="346" r:id="rId12"/>
    <p:sldId id="319" r:id="rId13"/>
    <p:sldId id="350" r:id="rId14"/>
    <p:sldId id="347" r:id="rId15"/>
    <p:sldId id="348" r:id="rId16"/>
    <p:sldId id="321" r:id="rId17"/>
    <p:sldId id="349" r:id="rId18"/>
    <p:sldId id="301" r:id="rId19"/>
    <p:sldId id="351" r:id="rId20"/>
    <p:sldId id="306" r:id="rId21"/>
    <p:sldId id="307" r:id="rId22"/>
    <p:sldId id="308" r:id="rId23"/>
    <p:sldId id="309" r:id="rId24"/>
    <p:sldId id="333" r:id="rId25"/>
    <p:sldId id="335" r:id="rId26"/>
    <p:sldId id="337" r:id="rId27"/>
    <p:sldId id="339" r:id="rId28"/>
  </p:sldIdLst>
  <p:sldSz cx="9144000" cy="6858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F32EE"/>
    <a:srgbClr val="F8F8F8"/>
    <a:srgbClr val="FFFFCC"/>
    <a:srgbClr val="9CDCCD"/>
    <a:srgbClr val="A3C9D5"/>
    <a:srgbClr val="3FA2CF"/>
    <a:srgbClr val="3668EE"/>
    <a:srgbClr val="CDCA50"/>
    <a:srgbClr val="595DB5"/>
    <a:srgbClr val="1668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8" autoAdjust="0"/>
  </p:normalViewPr>
  <p:slideViewPr>
    <p:cSldViewPr>
      <p:cViewPr>
        <p:scale>
          <a:sx n="75" d="100"/>
          <a:sy n="75" d="100"/>
        </p:scale>
        <p:origin x="-2628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86E500-CB5F-40BA-98EE-6B1CC72EB6F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FF33E7C-6F4F-48C4-946E-87F91C89ADB7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В</a:t>
          </a:r>
          <a:r>
            <a:rPr lang="uk-UA" sz="25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артість</a:t>
          </a:r>
          <a:r>
            <a:rPr lang="uk-UA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закупівлі </a:t>
          </a:r>
          <a:r>
            <a:rPr lang="en-US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              </a:t>
          </a:r>
          <a:r>
            <a:rPr lang="en-US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&lt;</a:t>
          </a:r>
          <a:r>
            <a:rPr lang="uk-UA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50 тис. грн</a:t>
          </a:r>
        </a:p>
      </dgm:t>
    </dgm:pt>
    <dgm:pt modelId="{1D5CC965-85A0-4039-99FA-7080CA09C52E}" type="parTrans" cxnId="{0951E0ED-7577-4672-9620-94FB4F54B060}">
      <dgm:prSet/>
      <dgm:spPr/>
      <dgm:t>
        <a:bodyPr/>
        <a:lstStyle/>
        <a:p>
          <a:endParaRPr lang="uk-UA"/>
        </a:p>
      </dgm:t>
    </dgm:pt>
    <dgm:pt modelId="{AEC1B7BB-1BB1-490B-8AB2-2EA1F05D4051}" type="sibTrans" cxnId="{0951E0ED-7577-4672-9620-94FB4F54B060}">
      <dgm:prSet/>
      <dgm:spPr/>
      <dgm:t>
        <a:bodyPr/>
        <a:lstStyle/>
        <a:p>
          <a:endParaRPr lang="uk-UA"/>
        </a:p>
      </dgm:t>
    </dgm:pt>
    <dgm:pt modelId="{A1223505-C858-4559-8901-3829D5F12B82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Прямий договір  + звіт в Прозорро </a:t>
          </a:r>
        </a:p>
      </dgm:t>
    </dgm:pt>
    <dgm:pt modelId="{07E96495-B549-4C5C-AB43-2C16AC1492F7}" type="parTrans" cxnId="{DC566161-0341-450C-9B28-46D8DDF734BF}">
      <dgm:prSet/>
      <dgm:spPr/>
      <dgm:t>
        <a:bodyPr/>
        <a:lstStyle/>
        <a:p>
          <a:endParaRPr lang="uk-UA"/>
        </a:p>
      </dgm:t>
    </dgm:pt>
    <dgm:pt modelId="{312F1B0B-AE21-4440-A577-25C7F248515B}" type="sibTrans" cxnId="{DC566161-0341-450C-9B28-46D8DDF734BF}">
      <dgm:prSet/>
      <dgm:spPr/>
      <dgm:t>
        <a:bodyPr/>
        <a:lstStyle/>
        <a:p>
          <a:endParaRPr lang="uk-UA"/>
        </a:p>
      </dgm:t>
    </dgm:pt>
    <dgm:pt modelId="{070301C6-9987-4B3C-87FE-BD2C70801C54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Спрощена закупівля в Прозорро за бажанням</a:t>
          </a:r>
        </a:p>
      </dgm:t>
    </dgm:pt>
    <dgm:pt modelId="{9682969D-3B65-4B38-96C9-F02061D5F8BD}" type="parTrans" cxnId="{2ADE5410-47E7-410F-B090-29482AAEE745}">
      <dgm:prSet/>
      <dgm:spPr/>
      <dgm:t>
        <a:bodyPr/>
        <a:lstStyle/>
        <a:p>
          <a:endParaRPr lang="uk-UA"/>
        </a:p>
      </dgm:t>
    </dgm:pt>
    <dgm:pt modelId="{833039B6-CDDA-4A9C-9810-B4057E7BF8FB}" type="sibTrans" cxnId="{2ADE5410-47E7-410F-B090-29482AAEE745}">
      <dgm:prSet/>
      <dgm:spPr/>
      <dgm:t>
        <a:bodyPr/>
        <a:lstStyle/>
        <a:p>
          <a:endParaRPr lang="uk-UA"/>
        </a:p>
      </dgm:t>
    </dgm:pt>
    <dgm:pt modelId="{B5E1F444-FFBE-4563-BD7E-C57E8E9388DA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В</a:t>
          </a:r>
          <a:r>
            <a:rPr lang="uk-UA" sz="25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артість</a:t>
          </a:r>
          <a:r>
            <a:rPr lang="uk-UA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закупівлі                 </a:t>
          </a:r>
          <a:r>
            <a:rPr lang="en-US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&gt;</a:t>
          </a:r>
          <a:r>
            <a:rPr lang="uk-UA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50 тис. грн, але</a:t>
          </a:r>
          <a:r>
            <a:rPr lang="en-US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              </a:t>
          </a:r>
          <a:r>
            <a:rPr lang="en-US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&lt;</a:t>
          </a:r>
          <a:r>
            <a:rPr lang="uk-UA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200 тис. грн (1500 тис. грн)</a:t>
          </a:r>
        </a:p>
      </dgm:t>
    </dgm:pt>
    <dgm:pt modelId="{230F8970-8813-4F96-AAF5-124E394DCA2A}" type="parTrans" cxnId="{40C9BBEE-0A48-42A8-B88D-A233000BD828}">
      <dgm:prSet/>
      <dgm:spPr/>
      <dgm:t>
        <a:bodyPr/>
        <a:lstStyle/>
        <a:p>
          <a:endParaRPr lang="uk-UA"/>
        </a:p>
      </dgm:t>
    </dgm:pt>
    <dgm:pt modelId="{A70CD71C-0DAA-461C-8C3F-29CFFA606BC5}" type="sibTrans" cxnId="{40C9BBEE-0A48-42A8-B88D-A233000BD828}">
      <dgm:prSet/>
      <dgm:spPr/>
      <dgm:t>
        <a:bodyPr/>
        <a:lstStyle/>
        <a:p>
          <a:endParaRPr lang="uk-UA"/>
        </a:p>
      </dgm:t>
    </dgm:pt>
    <dgm:pt modelId="{5A47CAC7-892A-427F-812D-19C0D8A5D23A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Спрощена закупівля в Прозорро за бажанням</a:t>
          </a:r>
        </a:p>
      </dgm:t>
    </dgm:pt>
    <dgm:pt modelId="{3B111A10-7D7E-4418-94F3-B20C7A61E1A9}" type="parTrans" cxnId="{BF270AF2-6BA4-4D4C-8CBB-13C84BD9DB2A}">
      <dgm:prSet/>
      <dgm:spPr/>
      <dgm:t>
        <a:bodyPr/>
        <a:lstStyle/>
        <a:p>
          <a:endParaRPr lang="uk-UA"/>
        </a:p>
      </dgm:t>
    </dgm:pt>
    <dgm:pt modelId="{0299EEB5-62FE-4EA3-A484-806E1E96ECC5}" type="sibTrans" cxnId="{BF270AF2-6BA4-4D4C-8CBB-13C84BD9DB2A}">
      <dgm:prSet/>
      <dgm:spPr/>
      <dgm:t>
        <a:bodyPr/>
        <a:lstStyle/>
        <a:p>
          <a:endParaRPr lang="uk-UA"/>
        </a:p>
      </dgm:t>
    </dgm:pt>
    <dgm:pt modelId="{7BACEF60-2693-48D5-8BF8-8AFC4B8C7AB4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Запропоновані випадки недоцільності спрощених = Прямий договір  + звіт в </a:t>
          </a:r>
          <a:r>
            <a:rPr lang="uk-UA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Прозорро </a:t>
          </a:r>
        </a:p>
      </dgm:t>
    </dgm:pt>
    <dgm:pt modelId="{4433A9BE-4DBF-4BD9-89A1-10FE833E8E3C}" type="parTrans" cxnId="{23761953-79B2-42C4-AD16-06B27EA8506A}">
      <dgm:prSet/>
      <dgm:spPr/>
      <dgm:t>
        <a:bodyPr/>
        <a:lstStyle/>
        <a:p>
          <a:endParaRPr lang="uk-UA"/>
        </a:p>
      </dgm:t>
    </dgm:pt>
    <dgm:pt modelId="{D63E36F4-F742-44BC-A796-FC30FD6C1D79}" type="sibTrans" cxnId="{23761953-79B2-42C4-AD16-06B27EA8506A}">
      <dgm:prSet/>
      <dgm:spPr/>
      <dgm:t>
        <a:bodyPr/>
        <a:lstStyle/>
        <a:p>
          <a:endParaRPr lang="uk-UA"/>
        </a:p>
      </dgm:t>
    </dgm:pt>
    <dgm:pt modelId="{72B48E69-50FF-47C3-8B65-A0EF0AA8F54C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Прямий договір  + звіт в Прозорро </a:t>
          </a:r>
        </a:p>
      </dgm:t>
    </dgm:pt>
    <dgm:pt modelId="{66FBF254-B216-42A9-BD1A-4EC3236E0167}" type="parTrans" cxnId="{672E2940-90B2-4280-9E6E-A0953F55073A}">
      <dgm:prSet/>
      <dgm:spPr/>
      <dgm:t>
        <a:bodyPr/>
        <a:lstStyle/>
        <a:p>
          <a:endParaRPr lang="ru-RU"/>
        </a:p>
      </dgm:t>
    </dgm:pt>
    <dgm:pt modelId="{901D3991-E1B5-4FB0-99B9-E7380D2D2C81}" type="sibTrans" cxnId="{672E2940-90B2-4280-9E6E-A0953F55073A}">
      <dgm:prSet/>
      <dgm:spPr/>
      <dgm:t>
        <a:bodyPr/>
        <a:lstStyle/>
        <a:p>
          <a:endParaRPr lang="ru-RU"/>
        </a:p>
      </dgm:t>
    </dgm:pt>
    <dgm:pt modelId="{433070D3-FC90-4A09-8E9D-116DE29BD671}" type="pres">
      <dgm:prSet presAssocID="{C886E500-CB5F-40BA-98EE-6B1CC72EB6F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4F2115-6C90-45D2-8E6D-3382AEEB261B}" type="pres">
      <dgm:prSet presAssocID="{1FF33E7C-6F4F-48C4-946E-87F91C89ADB7}" presName="linNode" presStyleCnt="0"/>
      <dgm:spPr/>
    </dgm:pt>
    <dgm:pt modelId="{5043FD4C-4D6D-4A73-B67C-3A4644F896E3}" type="pres">
      <dgm:prSet presAssocID="{1FF33E7C-6F4F-48C4-946E-87F91C89ADB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07443-8F89-4E76-AF6B-75C9A7459FEA}" type="pres">
      <dgm:prSet presAssocID="{1FF33E7C-6F4F-48C4-946E-87F91C89ADB7}" presName="childShp" presStyleLbl="bgAccFollowNode1" presStyleIdx="0" presStyleCnt="2" custScaleY="93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E3A42-8BC3-4B56-894C-E10510D0CE6A}" type="pres">
      <dgm:prSet presAssocID="{AEC1B7BB-1BB1-490B-8AB2-2EA1F05D4051}" presName="spacing" presStyleCnt="0"/>
      <dgm:spPr/>
    </dgm:pt>
    <dgm:pt modelId="{103C7C29-804B-4968-AD0F-CD33C9F90A95}" type="pres">
      <dgm:prSet presAssocID="{B5E1F444-FFBE-4563-BD7E-C57E8E9388DA}" presName="linNode" presStyleCnt="0"/>
      <dgm:spPr/>
    </dgm:pt>
    <dgm:pt modelId="{54C01D8C-4E41-400B-B7CD-EBC167B89274}" type="pres">
      <dgm:prSet presAssocID="{B5E1F444-FFBE-4563-BD7E-C57E8E9388D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D5CA6-A725-4F50-BDBF-2877EFE5B259}" type="pres">
      <dgm:prSet presAssocID="{B5E1F444-FFBE-4563-BD7E-C57E8E9388DA}" presName="childShp" presStyleLbl="bgAccFollowNode1" presStyleIdx="1" presStyleCnt="2" custScaleY="121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2E2940-90B2-4280-9E6E-A0953F55073A}" srcId="{B5E1F444-FFBE-4563-BD7E-C57E8E9388DA}" destId="{72B48E69-50FF-47C3-8B65-A0EF0AA8F54C}" srcOrd="1" destOrd="0" parTransId="{66FBF254-B216-42A9-BD1A-4EC3236E0167}" sibTransId="{901D3991-E1B5-4FB0-99B9-E7380D2D2C81}"/>
    <dgm:cxn modelId="{23761953-79B2-42C4-AD16-06B27EA8506A}" srcId="{B5E1F444-FFBE-4563-BD7E-C57E8E9388DA}" destId="{7BACEF60-2693-48D5-8BF8-8AFC4B8C7AB4}" srcOrd="2" destOrd="0" parTransId="{4433A9BE-4DBF-4BD9-89A1-10FE833E8E3C}" sibTransId="{D63E36F4-F742-44BC-A796-FC30FD6C1D79}"/>
    <dgm:cxn modelId="{F1E77F4B-1C44-4F4D-860D-8C7B6BB8FCB2}" type="presOf" srcId="{C886E500-CB5F-40BA-98EE-6B1CC72EB6F5}" destId="{433070D3-FC90-4A09-8E9D-116DE29BD671}" srcOrd="0" destOrd="0" presId="urn:microsoft.com/office/officeart/2005/8/layout/vList6"/>
    <dgm:cxn modelId="{474CE533-FD44-41F2-B186-91F7A7A47394}" type="presOf" srcId="{72B48E69-50FF-47C3-8B65-A0EF0AA8F54C}" destId="{2BDD5CA6-A725-4F50-BDBF-2877EFE5B259}" srcOrd="0" destOrd="1" presId="urn:microsoft.com/office/officeart/2005/8/layout/vList6"/>
    <dgm:cxn modelId="{F5CB7F81-72CE-4C14-9CC1-D8EAE9AB8508}" type="presOf" srcId="{070301C6-9987-4B3C-87FE-BD2C70801C54}" destId="{A1107443-8F89-4E76-AF6B-75C9A7459FEA}" srcOrd="0" destOrd="1" presId="urn:microsoft.com/office/officeart/2005/8/layout/vList6"/>
    <dgm:cxn modelId="{0D7EB198-FCF1-4A54-8FBF-CF1621CAF76A}" type="presOf" srcId="{7BACEF60-2693-48D5-8BF8-8AFC4B8C7AB4}" destId="{2BDD5CA6-A725-4F50-BDBF-2877EFE5B259}" srcOrd="0" destOrd="2" presId="urn:microsoft.com/office/officeart/2005/8/layout/vList6"/>
    <dgm:cxn modelId="{BF270AF2-6BA4-4D4C-8CBB-13C84BD9DB2A}" srcId="{B5E1F444-FFBE-4563-BD7E-C57E8E9388DA}" destId="{5A47CAC7-892A-427F-812D-19C0D8A5D23A}" srcOrd="0" destOrd="0" parTransId="{3B111A10-7D7E-4418-94F3-B20C7A61E1A9}" sibTransId="{0299EEB5-62FE-4EA3-A484-806E1E96ECC5}"/>
    <dgm:cxn modelId="{96BB5A20-19CD-4394-B8D2-5EB446F83FF0}" type="presOf" srcId="{5A47CAC7-892A-427F-812D-19C0D8A5D23A}" destId="{2BDD5CA6-A725-4F50-BDBF-2877EFE5B259}" srcOrd="0" destOrd="0" presId="urn:microsoft.com/office/officeart/2005/8/layout/vList6"/>
    <dgm:cxn modelId="{FDFB2117-5773-4620-82A8-EE87AA19CF25}" type="presOf" srcId="{B5E1F444-FFBE-4563-BD7E-C57E8E9388DA}" destId="{54C01D8C-4E41-400B-B7CD-EBC167B89274}" srcOrd="0" destOrd="0" presId="urn:microsoft.com/office/officeart/2005/8/layout/vList6"/>
    <dgm:cxn modelId="{40C9BBEE-0A48-42A8-B88D-A233000BD828}" srcId="{C886E500-CB5F-40BA-98EE-6B1CC72EB6F5}" destId="{B5E1F444-FFBE-4563-BD7E-C57E8E9388DA}" srcOrd="1" destOrd="0" parTransId="{230F8970-8813-4F96-AAF5-124E394DCA2A}" sibTransId="{A70CD71C-0DAA-461C-8C3F-29CFFA606BC5}"/>
    <dgm:cxn modelId="{1097B281-3EE4-41BE-938D-5D6A5AEFF559}" type="presOf" srcId="{1FF33E7C-6F4F-48C4-946E-87F91C89ADB7}" destId="{5043FD4C-4D6D-4A73-B67C-3A4644F896E3}" srcOrd="0" destOrd="0" presId="urn:microsoft.com/office/officeart/2005/8/layout/vList6"/>
    <dgm:cxn modelId="{DC566161-0341-450C-9B28-46D8DDF734BF}" srcId="{1FF33E7C-6F4F-48C4-946E-87F91C89ADB7}" destId="{A1223505-C858-4559-8901-3829D5F12B82}" srcOrd="0" destOrd="0" parTransId="{07E96495-B549-4C5C-AB43-2C16AC1492F7}" sibTransId="{312F1B0B-AE21-4440-A577-25C7F248515B}"/>
    <dgm:cxn modelId="{0951E0ED-7577-4672-9620-94FB4F54B060}" srcId="{C886E500-CB5F-40BA-98EE-6B1CC72EB6F5}" destId="{1FF33E7C-6F4F-48C4-946E-87F91C89ADB7}" srcOrd="0" destOrd="0" parTransId="{1D5CC965-85A0-4039-99FA-7080CA09C52E}" sibTransId="{AEC1B7BB-1BB1-490B-8AB2-2EA1F05D4051}"/>
    <dgm:cxn modelId="{2ADE5410-47E7-410F-B090-29482AAEE745}" srcId="{1FF33E7C-6F4F-48C4-946E-87F91C89ADB7}" destId="{070301C6-9987-4B3C-87FE-BD2C70801C54}" srcOrd="1" destOrd="0" parTransId="{9682969D-3B65-4B38-96C9-F02061D5F8BD}" sibTransId="{833039B6-CDDA-4A9C-9810-B4057E7BF8FB}"/>
    <dgm:cxn modelId="{89B32DD1-8BF2-4F8B-B8E3-0DB766B2B657}" type="presOf" srcId="{A1223505-C858-4559-8901-3829D5F12B82}" destId="{A1107443-8F89-4E76-AF6B-75C9A7459FEA}" srcOrd="0" destOrd="0" presId="urn:microsoft.com/office/officeart/2005/8/layout/vList6"/>
    <dgm:cxn modelId="{BFA13A41-410D-4A15-A366-2BB77DCAEAC3}" type="presParOf" srcId="{433070D3-FC90-4A09-8E9D-116DE29BD671}" destId="{964F2115-6C90-45D2-8E6D-3382AEEB261B}" srcOrd="0" destOrd="0" presId="urn:microsoft.com/office/officeart/2005/8/layout/vList6"/>
    <dgm:cxn modelId="{F76C9E76-A140-440E-A248-4035973666AD}" type="presParOf" srcId="{964F2115-6C90-45D2-8E6D-3382AEEB261B}" destId="{5043FD4C-4D6D-4A73-B67C-3A4644F896E3}" srcOrd="0" destOrd="0" presId="urn:microsoft.com/office/officeart/2005/8/layout/vList6"/>
    <dgm:cxn modelId="{09010447-0E25-42C7-96EC-8A44092431B7}" type="presParOf" srcId="{964F2115-6C90-45D2-8E6D-3382AEEB261B}" destId="{A1107443-8F89-4E76-AF6B-75C9A7459FEA}" srcOrd="1" destOrd="0" presId="urn:microsoft.com/office/officeart/2005/8/layout/vList6"/>
    <dgm:cxn modelId="{B74A352A-AD01-4AD0-B353-999C802DBAA2}" type="presParOf" srcId="{433070D3-FC90-4A09-8E9D-116DE29BD671}" destId="{4A3E3A42-8BC3-4B56-894C-E10510D0CE6A}" srcOrd="1" destOrd="0" presId="urn:microsoft.com/office/officeart/2005/8/layout/vList6"/>
    <dgm:cxn modelId="{7928DDF9-F3A4-4E04-A83D-E01DE2619FBA}" type="presParOf" srcId="{433070D3-FC90-4A09-8E9D-116DE29BD671}" destId="{103C7C29-804B-4968-AD0F-CD33C9F90A95}" srcOrd="2" destOrd="0" presId="urn:microsoft.com/office/officeart/2005/8/layout/vList6"/>
    <dgm:cxn modelId="{FC79139F-5005-4756-ABED-463381258B84}" type="presParOf" srcId="{103C7C29-804B-4968-AD0F-CD33C9F90A95}" destId="{54C01D8C-4E41-400B-B7CD-EBC167B89274}" srcOrd="0" destOrd="0" presId="urn:microsoft.com/office/officeart/2005/8/layout/vList6"/>
    <dgm:cxn modelId="{84E6EE11-77F5-4095-B22B-E91A8A7039F7}" type="presParOf" srcId="{103C7C29-804B-4968-AD0F-CD33C9F90A95}" destId="{2BDD5CA6-A725-4F50-BDBF-2877EFE5B25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07443-8F89-4E76-AF6B-75C9A7459FEA}">
      <dsp:nvSpPr>
        <dsp:cNvPr id="0" name=""/>
        <dsp:cNvSpPr/>
      </dsp:nvSpPr>
      <dsp:spPr>
        <a:xfrm>
          <a:off x="3616784" y="62348"/>
          <a:ext cx="5425177" cy="1801762"/>
        </a:xfrm>
        <a:prstGeom prst="rightArrow">
          <a:avLst>
            <a:gd name="adj1" fmla="val 75000"/>
            <a:gd name="adj2" fmla="val 50000"/>
          </a:avLst>
        </a:prstGeom>
        <a:solidFill>
          <a:srgbClr val="00B0F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Прямий договір  + звіт в Прозорро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Спрощена закупівля в Прозорро за бажанням</a:t>
          </a:r>
        </a:p>
      </dsp:txBody>
      <dsp:txXfrm>
        <a:off x="3616784" y="287568"/>
        <a:ext cx="4749516" cy="1351322"/>
      </dsp:txXfrm>
    </dsp:sp>
    <dsp:sp modelId="{5043FD4C-4D6D-4A73-B67C-3A4644F896E3}">
      <dsp:nvSpPr>
        <dsp:cNvPr id="0" name=""/>
        <dsp:cNvSpPr/>
      </dsp:nvSpPr>
      <dsp:spPr>
        <a:xfrm>
          <a:off x="0" y="1725"/>
          <a:ext cx="3616784" cy="1923008"/>
        </a:xfrm>
        <a:prstGeom prst="round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В</a:t>
          </a:r>
          <a:r>
            <a:rPr lang="uk-UA" sz="25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артість</a:t>
          </a:r>
          <a:r>
            <a:rPr lang="uk-UA" sz="25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закупівлі </a:t>
          </a:r>
          <a:r>
            <a:rPr lang="en-US" sz="25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5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              </a:t>
          </a:r>
          <a:r>
            <a:rPr lang="en-US" sz="25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&lt;</a:t>
          </a:r>
          <a:r>
            <a:rPr lang="uk-UA" sz="25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50 тис. грн</a:t>
          </a:r>
        </a:p>
      </dsp:txBody>
      <dsp:txXfrm>
        <a:off x="93874" y="95599"/>
        <a:ext cx="3429036" cy="1735260"/>
      </dsp:txXfrm>
    </dsp:sp>
    <dsp:sp modelId="{2BDD5CA6-A725-4F50-BDBF-2877EFE5B259}">
      <dsp:nvSpPr>
        <dsp:cNvPr id="0" name=""/>
        <dsp:cNvSpPr/>
      </dsp:nvSpPr>
      <dsp:spPr>
        <a:xfrm>
          <a:off x="3617667" y="2117034"/>
          <a:ext cx="5419879" cy="2331320"/>
        </a:xfrm>
        <a:prstGeom prst="rightArrow">
          <a:avLst>
            <a:gd name="adj1" fmla="val 75000"/>
            <a:gd name="adj2" fmla="val 50000"/>
          </a:avLst>
        </a:prstGeom>
        <a:solidFill>
          <a:srgbClr val="00B0F0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Спрощена закупівля в Прозорро за бажанням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Прямий договір  + звіт в Прозорро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Запропоновані випадки недоцільності спрощених = Прямий договір  + звіт в </a:t>
          </a:r>
          <a:r>
            <a:rPr lang="uk-UA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Прозорро </a:t>
          </a:r>
        </a:p>
      </dsp:txBody>
      <dsp:txXfrm>
        <a:off x="3617667" y="2408449"/>
        <a:ext cx="4545634" cy="1748490"/>
      </dsp:txXfrm>
    </dsp:sp>
    <dsp:sp modelId="{54C01D8C-4E41-400B-B7CD-EBC167B89274}">
      <dsp:nvSpPr>
        <dsp:cNvPr id="0" name=""/>
        <dsp:cNvSpPr/>
      </dsp:nvSpPr>
      <dsp:spPr>
        <a:xfrm>
          <a:off x="4415" y="2321190"/>
          <a:ext cx="3613252" cy="1923008"/>
        </a:xfrm>
        <a:prstGeom prst="round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В</a:t>
          </a:r>
          <a:r>
            <a:rPr lang="uk-UA" sz="25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артість</a:t>
          </a:r>
          <a:r>
            <a:rPr lang="uk-UA" sz="25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закупівлі                 </a:t>
          </a:r>
          <a:r>
            <a:rPr lang="en-US" sz="25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&gt;</a:t>
          </a:r>
          <a:r>
            <a:rPr lang="uk-UA" sz="25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50 тис. грн, але</a:t>
          </a:r>
          <a:r>
            <a:rPr lang="en-US" sz="25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5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              </a:t>
          </a:r>
          <a:r>
            <a:rPr lang="en-US" sz="25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&lt;</a:t>
          </a:r>
          <a:r>
            <a:rPr lang="uk-UA" sz="25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200 тис. грн (1500 тис. грн)</a:t>
          </a:r>
        </a:p>
      </dsp:txBody>
      <dsp:txXfrm>
        <a:off x="98289" y="2415064"/>
        <a:ext cx="3425504" cy="1735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6D019-4400-4F17-900C-51F1E4ABB094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4400"/>
            <a:ext cx="5449887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213" y="9447213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0E343-1F65-42E6-B966-ADA5C514C9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525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prstClr val="black"/>
              </a:buClr>
              <a:buSzPts val="1200"/>
              <a:buFont typeface="Calibri"/>
              <a:buNone/>
            </a:pPr>
            <a:fld id="{00000000-1234-1234-1234-123412341234}" type="slidenum">
              <a:rPr lang="ru-RU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prstClr val="black"/>
                </a:buClr>
                <a:buSzPts val="1200"/>
                <a:buFont typeface="Calibri"/>
                <a:buNone/>
              </a:pPr>
              <a:t>1</a:t>
            </a:fld>
            <a:endParaRPr lang="ru-RU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22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1197" y="4786364"/>
            <a:ext cx="5449570" cy="3916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5163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952779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1197" y="4786364"/>
            <a:ext cx="5449570" cy="3916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5163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1197" y="4786364"/>
            <a:ext cx="5449570" cy="3916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5163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1197" y="4786364"/>
            <a:ext cx="5449570" cy="3916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5163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1197" y="4786364"/>
            <a:ext cx="5449570" cy="3916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5163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200"/>
              <a:buFont typeface="Calibri"/>
              <a:buNone/>
            </a:pPr>
            <a:fld id="{00000000-1234-1234-1234-123412341234}" type="slidenum">
              <a:rPr lang="ru-RU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buFont typeface="Calibri"/>
                <a:buNone/>
              </a:pPr>
              <a:t>17</a:t>
            </a:fld>
            <a:endParaRPr lang="ru-RU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817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200"/>
              <a:buFont typeface="Calibri"/>
              <a:buNone/>
            </a:pPr>
            <a:fld id="{00000000-1234-1234-1234-123412341234}" type="slidenum">
              <a:rPr lang="ru-RU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buFont typeface="Calibri"/>
                <a:buNone/>
              </a:pPr>
              <a:t>18</a:t>
            </a:fld>
            <a:endParaRPr lang="ru-RU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498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200"/>
              <a:buFont typeface="Calibri"/>
              <a:buNone/>
            </a:pPr>
            <a:fld id="{00000000-1234-1234-1234-123412341234}" type="slidenum">
              <a:rPr lang="ru-RU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buFont typeface="Calibri"/>
                <a:buNone/>
              </a:pPr>
              <a:t>19</a:t>
            </a:fld>
            <a:endParaRPr lang="ru-RU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191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058FD5-8DBC-403D-A8C2-E14749E4BF58}" type="slidenum">
              <a:rPr lang="uk-UA" altLang="uk-UA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uk-UA" alt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567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0E343-1F65-42E6-B966-ADA5C514C92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2893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681197" y="4786364"/>
            <a:ext cx="5449570" cy="3916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5163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1197" y="4786364"/>
            <a:ext cx="5449570" cy="3916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5163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1197" y="4786364"/>
            <a:ext cx="5449570" cy="3916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5163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1197" y="4786364"/>
            <a:ext cx="5449570" cy="3916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5163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1197" y="4786364"/>
            <a:ext cx="5449570" cy="3916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5163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1197" y="4786364"/>
            <a:ext cx="5449570" cy="3916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5163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1197" y="4786364"/>
            <a:ext cx="5449570" cy="3916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5163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1197" y="4786364"/>
            <a:ext cx="5449570" cy="3916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5163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3.xml"/><Relationship Id="rId7" Type="http://schemas.openxmlformats.org/officeDocument/2006/relationships/oleObject" Target="../embeddings/oleObject8.bin"/><Relationship Id="rId2" Type="http://schemas.openxmlformats.org/officeDocument/2006/relationships/tags" Target="../tags/tag32.xml"/><Relationship Id="rId1" Type="http://schemas.openxmlformats.org/officeDocument/2006/relationships/vmlDrawing" Target="../drawings/vmlDrawing8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7.xml"/><Relationship Id="rId7" Type="http://schemas.openxmlformats.org/officeDocument/2006/relationships/oleObject" Target="../embeddings/oleObject9.bin"/><Relationship Id="rId2" Type="http://schemas.openxmlformats.org/officeDocument/2006/relationships/tags" Target="../tags/tag36.xml"/><Relationship Id="rId1" Type="http://schemas.openxmlformats.org/officeDocument/2006/relationships/vmlDrawing" Target="../drawings/vmlDrawing9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2.xml"/><Relationship Id="rId7" Type="http://schemas.openxmlformats.org/officeDocument/2006/relationships/oleObject" Target="../embeddings/oleObject10.bin"/><Relationship Id="rId2" Type="http://schemas.openxmlformats.org/officeDocument/2006/relationships/tags" Target="../tags/tag41.xml"/><Relationship Id="rId1" Type="http://schemas.openxmlformats.org/officeDocument/2006/relationships/vmlDrawing" Target="../drawings/vmlDrawing10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6.xml"/><Relationship Id="rId7" Type="http://schemas.openxmlformats.org/officeDocument/2006/relationships/oleObject" Target="../embeddings/oleObject11.bin"/><Relationship Id="rId2" Type="http://schemas.openxmlformats.org/officeDocument/2006/relationships/tags" Target="../tags/tag45.xml"/><Relationship Id="rId1" Type="http://schemas.openxmlformats.org/officeDocument/2006/relationships/vmlDrawing" Target="../drawings/vmlDrawing11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.xml"/><Relationship Id="rId7" Type="http://schemas.openxmlformats.org/officeDocument/2006/relationships/oleObject" Target="../embeddings/oleObject2.bin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51.xml"/><Relationship Id="rId7" Type="http://schemas.openxmlformats.org/officeDocument/2006/relationships/oleObject" Target="../embeddings/oleObject12.bin"/><Relationship Id="rId2" Type="http://schemas.openxmlformats.org/officeDocument/2006/relationships/tags" Target="../tags/tag50.xml"/><Relationship Id="rId1" Type="http://schemas.openxmlformats.org/officeDocument/2006/relationships/vmlDrawing" Target="../drawings/vmlDrawing12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55.xml"/><Relationship Id="rId7" Type="http://schemas.openxmlformats.org/officeDocument/2006/relationships/oleObject" Target="../embeddings/oleObject13.bin"/><Relationship Id="rId2" Type="http://schemas.openxmlformats.org/officeDocument/2006/relationships/tags" Target="../tags/tag54.xml"/><Relationship Id="rId1" Type="http://schemas.openxmlformats.org/officeDocument/2006/relationships/vmlDrawing" Target="../drawings/vmlDrawing13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59.xml"/><Relationship Id="rId7" Type="http://schemas.openxmlformats.org/officeDocument/2006/relationships/oleObject" Target="../embeddings/oleObject14.bin"/><Relationship Id="rId2" Type="http://schemas.openxmlformats.org/officeDocument/2006/relationships/tags" Target="../tags/tag58.xml"/><Relationship Id="rId1" Type="http://schemas.openxmlformats.org/officeDocument/2006/relationships/vmlDrawing" Target="../drawings/vmlDrawing14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63.xml"/><Relationship Id="rId7" Type="http://schemas.openxmlformats.org/officeDocument/2006/relationships/oleObject" Target="../embeddings/oleObject15.bin"/><Relationship Id="rId2" Type="http://schemas.openxmlformats.org/officeDocument/2006/relationships/tags" Target="../tags/tag62.xml"/><Relationship Id="rId1" Type="http://schemas.openxmlformats.org/officeDocument/2006/relationships/vmlDrawing" Target="../drawings/vmlDrawing15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7.xml"/><Relationship Id="rId7" Type="http://schemas.openxmlformats.org/officeDocument/2006/relationships/oleObject" Target="../embeddings/oleObject16.bin"/><Relationship Id="rId2" Type="http://schemas.openxmlformats.org/officeDocument/2006/relationships/tags" Target="../tags/tag66.xml"/><Relationship Id="rId1" Type="http://schemas.openxmlformats.org/officeDocument/2006/relationships/vmlDrawing" Target="../drawings/vmlDrawing16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71.xml"/><Relationship Id="rId7" Type="http://schemas.openxmlformats.org/officeDocument/2006/relationships/oleObject" Target="../embeddings/oleObject17.bin"/><Relationship Id="rId2" Type="http://schemas.openxmlformats.org/officeDocument/2006/relationships/tags" Target="../tags/tag70.xml"/><Relationship Id="rId1" Type="http://schemas.openxmlformats.org/officeDocument/2006/relationships/vmlDrawing" Target="../drawings/vmlDrawing17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2.xml"/><Relationship Id="rId7" Type="http://schemas.openxmlformats.org/officeDocument/2006/relationships/oleObject" Target="../embeddings/oleObject3.bin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6.xml"/><Relationship Id="rId7" Type="http://schemas.openxmlformats.org/officeDocument/2006/relationships/oleObject" Target="../embeddings/oleObject4.bin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0.xml"/><Relationship Id="rId7" Type="http://schemas.openxmlformats.org/officeDocument/2006/relationships/oleObject" Target="../embeddings/oleObject5.bin"/><Relationship Id="rId2" Type="http://schemas.openxmlformats.org/officeDocument/2006/relationships/tags" Target="../tags/tag19.xml"/><Relationship Id="rId1" Type="http://schemas.openxmlformats.org/officeDocument/2006/relationships/vmlDrawing" Target="../drawings/vmlDrawing5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4.xml"/><Relationship Id="rId7" Type="http://schemas.openxmlformats.org/officeDocument/2006/relationships/oleObject" Target="../embeddings/oleObject6.bin"/><Relationship Id="rId2" Type="http://schemas.openxmlformats.org/officeDocument/2006/relationships/tags" Target="../tags/tag23.xml"/><Relationship Id="rId1" Type="http://schemas.openxmlformats.org/officeDocument/2006/relationships/vmlDrawing" Target="../drawings/vmlDrawing6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8.xml"/><Relationship Id="rId7" Type="http://schemas.openxmlformats.org/officeDocument/2006/relationships/oleObject" Target="../embeddings/oleObject7.bin"/><Relationship Id="rId2" Type="http://schemas.openxmlformats.org/officeDocument/2006/relationships/tags" Target="../tags/tag27.xml"/><Relationship Id="rId1" Type="http://schemas.openxmlformats.org/officeDocument/2006/relationships/vmlDrawing" Target="../drawings/vmlDrawing7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23" hidden="1"/>
          <p:cNvGraphicFramePr>
            <a:graphicFrameLocks/>
          </p:cNvGraphicFramePr>
          <p:nvPr/>
        </p:nvGraphicFramePr>
        <p:xfrm>
          <a:off x="1" y="0"/>
          <a:ext cx="158262" cy="158750"/>
        </p:xfrm>
        <a:graphic>
          <a:graphicData uri="http://schemas.openxmlformats.org/presentationml/2006/ole">
            <p:oleObj spid="_x0000_s12347" name="think-cell Slide" r:id="rId7" imgW="0" imgH="0" progId="">
              <p:embed/>
            </p:oleObj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61" y="0"/>
            <a:ext cx="9133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239000" y="6357958"/>
            <a:ext cx="1905000" cy="500042"/>
          </a:xfrm>
        </p:spPr>
        <p:txBody>
          <a:bodyPr/>
          <a:lstStyle>
            <a:lvl1pPr>
              <a:defRPr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63629F27-95DF-4F53-95BD-A204EEAC714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5019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7112" tIns="43554" rIns="87112" bIns="4355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35"/>
            <a:ext cx="4038600" cy="4525963"/>
          </a:xfrm>
          <a:prstGeom prst="rect">
            <a:avLst/>
          </a:prstGeom>
        </p:spPr>
        <p:txBody>
          <a:bodyPr lIns="87112" tIns="43554" rIns="87112" bIns="4355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2" y="1600200"/>
            <a:ext cx="4038600" cy="2185988"/>
          </a:xfrm>
          <a:prstGeom prst="rect">
            <a:avLst/>
          </a:prstGeom>
        </p:spPr>
        <p:txBody>
          <a:bodyPr lIns="87112" tIns="43554" rIns="87112" bIns="4355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2" y="3938660"/>
            <a:ext cx="4038600" cy="2187575"/>
          </a:xfrm>
          <a:prstGeom prst="rect">
            <a:avLst/>
          </a:prstGeom>
        </p:spPr>
        <p:txBody>
          <a:bodyPr lIns="87112" tIns="43554" rIns="87112" bIns="4355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79207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79207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930" y="6245810"/>
            <a:ext cx="2133281" cy="475000"/>
          </a:xfrm>
        </p:spPr>
        <p:txBody>
          <a:bodyPr lIns="87097" tIns="43548" rIns="87097" bIns="43548"/>
          <a:lstStyle>
            <a:lvl1pPr defTabSz="79207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8BD75B9D-A339-48BB-90F1-8806F02E3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81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6315" y="274689"/>
            <a:ext cx="8231370" cy="58514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7E4F-8D5C-47CA-BE9F-022CB7AB81DB}" type="datetimeFigureOut">
              <a:rPr lang="ru-RU"/>
              <a:pPr>
                <a:defRPr/>
              </a:pPr>
              <a:t>10.05.2019</a:t>
            </a:fld>
            <a:endParaRPr lang="uk-UA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6099-30D3-4F02-B630-3D6002CAD4FF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399599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9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1718-5525-4CFC-AE8F-4675E4F3699F}" type="datetimeFigureOut">
              <a:rPr lang="ru-RU"/>
              <a:pPr>
                <a:defRPr/>
              </a:pPr>
              <a:t>10.05.2019</a:t>
            </a:fld>
            <a:endParaRPr lang="uk-UA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AB61E-AB66-4938-9962-F6FCCBD1FB68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30220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2000" y="-1"/>
            <a:ext cx="8640000" cy="684000"/>
          </a:xfrm>
        </p:spPr>
        <p:txBody>
          <a:bodyPr>
            <a:noAutofit/>
          </a:bodyPr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9" name="Номер слайда 18"/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3505200" y="6541544"/>
            <a:ext cx="2133600" cy="360000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4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252048" y="836660"/>
            <a:ext cx="8639908" cy="4464595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/>
              <a:t>Текстовый блок</a:t>
            </a:r>
          </a:p>
        </p:txBody>
      </p:sp>
    </p:spTree>
    <p:extLst>
      <p:ext uri="{BB962C8B-B14F-4D97-AF65-F5344CB8AC3E}">
        <p14:creationId xmlns:p14="http://schemas.microsoft.com/office/powerpoint/2010/main" xmlns="" val="93159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9515" name="think-cell Slide" r:id="rId7" imgW="0" imgH="0" progId="">
              <p:embed/>
            </p:oleObj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"/>
          <a:stretch/>
        </p:blipFill>
        <p:spPr bwMode="auto">
          <a:xfrm>
            <a:off x="2" y="-29294"/>
            <a:ext cx="9134475" cy="617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1050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2F92D1E8-88E4-451B-9DD0-A4001FC63C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1713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23" hidden="1"/>
          <p:cNvGraphicFramePr>
            <a:graphicFrameLocks/>
          </p:cNvGraphicFramePr>
          <p:nvPr/>
        </p:nvGraphicFramePr>
        <p:xfrm>
          <a:off x="1" y="0"/>
          <a:ext cx="158262" cy="158750"/>
        </p:xfrm>
        <a:graphic>
          <a:graphicData uri="http://schemas.openxmlformats.org/presentationml/2006/ole">
            <p:oleObj spid="_x0000_s20539" name="think-cell Slide" r:id="rId7" imgW="0" imgH="0" progId="">
              <p:embed/>
            </p:oleObj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61" y="0"/>
            <a:ext cx="91337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0564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570A206C-D74E-4F3A-AC11-46F3596FF3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2251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21563" name="think-cell Slide" r:id="rId7" imgW="0" imgH="0" progId="">
              <p:embed/>
            </p:oleObj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8" b="1413"/>
          <a:stretch>
            <a:fillRect/>
          </a:stretch>
        </p:blipFill>
        <p:spPr bwMode="auto">
          <a:xfrm>
            <a:off x="9527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239000" y="6357938"/>
            <a:ext cx="1905000" cy="500062"/>
          </a:xfrm>
        </p:spPr>
        <p:txBody>
          <a:bodyPr/>
          <a:lstStyle>
            <a:lvl1pPr>
              <a:defRPr b="1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7576C72B-3D68-44DD-8958-DA05FE9B47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452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22587" name="think-cell Slide" r:id="rId7" imgW="0" imgH="0" progId="">
              <p:embed/>
            </p:oleObj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8" b="1413"/>
          <a:stretch>
            <a:fillRect/>
          </a:stretch>
        </p:blipFill>
        <p:spPr bwMode="auto">
          <a:xfrm>
            <a:off x="9527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1050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6B215B30-49FC-4069-BDE8-461E69138B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7840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ЗАКИНУТЬ В БАЗУ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094" y="2546388"/>
            <a:ext cx="1820863" cy="1497013"/>
          </a:xfrm>
          <a:prstGeom prst="rect">
            <a:avLst/>
          </a:prstGeom>
          <a:noFill/>
          <a:ln w="3175">
            <a:solidFill>
              <a:srgbClr val="7F7F7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 bwMode="auto">
          <a:xfrm>
            <a:off x="2281927" y="2544068"/>
            <a:ext cx="5793599" cy="1506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t">
            <a:normAutofit/>
          </a:bodyPr>
          <a:lstStyle>
            <a:lvl1pPr algn="l">
              <a:defRPr sz="2000" b="1" cap="all"/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594338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ЗАКИНУТЬ В БАЗУ\left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83" b="911"/>
          <a:stretch>
            <a:fillRect/>
          </a:stretch>
        </p:blipFill>
        <p:spPr bwMode="auto">
          <a:xfrm>
            <a:off x="-9524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4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153988" y="6453188"/>
            <a:ext cx="1905000" cy="252412"/>
          </a:xfr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202AFBB8-E193-4535-8A91-7BF72356D6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638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23" hidden="1"/>
          <p:cNvGraphicFramePr>
            <a:graphicFrameLocks/>
          </p:cNvGraphicFramePr>
          <p:nvPr/>
        </p:nvGraphicFramePr>
        <p:xfrm>
          <a:off x="1" y="0"/>
          <a:ext cx="158262" cy="158750"/>
        </p:xfrm>
        <a:graphic>
          <a:graphicData uri="http://schemas.openxmlformats.org/presentationml/2006/ole">
            <p:oleObj spid="_x0000_s13371" name="think-cell Slide" r:id="rId7" imgW="0" imgH="0" progId="">
              <p:embed/>
            </p:oleObj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61" y="0"/>
            <a:ext cx="9133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0564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545F1E3A-80B4-4694-A5BA-800C063ACE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9328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5" y="113274"/>
            <a:ext cx="8784976" cy="490066"/>
          </a:xfrm>
        </p:spPr>
        <p:txBody>
          <a:bodyPr>
            <a:normAutofit/>
          </a:bodyPr>
          <a:lstStyle>
            <a:lvl1pPr>
              <a:defRPr sz="20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53226"/>
            <a:ext cx="2133600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6D0AC-87EA-42FF-8305-15D5C361CA5F}" type="datetime1">
              <a:rPr lang="ru-RU"/>
              <a:pPr>
                <a:defRPr/>
              </a:pPr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53226"/>
            <a:ext cx="2895600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53226"/>
            <a:ext cx="2133600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2C9E8-DC87-44C5-9F34-0AEC85202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536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88"/>
            <a:ext cx="2133600" cy="365125"/>
          </a:xfrm>
        </p:spPr>
        <p:txBody>
          <a:bodyPr lIns="87105" tIns="43552" rIns="87105" bIns="43552"/>
          <a:lstStyle>
            <a:lvl1pPr>
              <a:defRPr sz="17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2DF8BBB-11EF-4233-8103-5192787002F0}" type="datetime1">
              <a:rPr lang="ru-RU"/>
              <a:pPr>
                <a:defRPr/>
              </a:pPr>
              <a:t>10.05.2019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88"/>
            <a:ext cx="2895600" cy="365125"/>
          </a:xfrm>
        </p:spPr>
        <p:txBody>
          <a:bodyPr lIns="87105" tIns="43552" rIns="87105" bIns="43552"/>
          <a:lstStyle>
            <a:lvl1pPr>
              <a:defRPr sz="17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75069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23611" name="think-cell Slide" r:id="rId7" imgW="0" imgH="0" progId="">
              <p:embed/>
            </p:oleObj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8" b="1413"/>
          <a:stretch>
            <a:fillRect/>
          </a:stretch>
        </p:blipFill>
        <p:spPr bwMode="auto">
          <a:xfrm>
            <a:off x="9527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1050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8BB689E5-6BF1-4C93-AD9F-0DE8B78E08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2205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24635" name="think-cell Slide" r:id="rId7" imgW="0" imgH="0" progId="">
              <p:embed/>
            </p:oleObj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8" b="1413"/>
          <a:stretch>
            <a:fillRect/>
          </a:stretch>
        </p:blipFill>
        <p:spPr bwMode="auto">
          <a:xfrm>
            <a:off x="9527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1050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87423810-FCB7-4BF8-873A-CDC5B6CBF2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9947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25659" name="think-cell Slide" r:id="rId7" imgW="0" imgH="0" progId="">
              <p:embed/>
            </p:oleObj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8" b="1413"/>
          <a:stretch>
            <a:fillRect/>
          </a:stretch>
        </p:blipFill>
        <p:spPr bwMode="auto">
          <a:xfrm>
            <a:off x="9527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1050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890C69E5-9CC4-4A29-B384-613AD3C33C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5599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26683" name="think-cell Slide" r:id="rId7" imgW="0" imgH="0" progId="">
              <p:embed/>
            </p:oleObj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8" b="1413"/>
          <a:stretch>
            <a:fillRect/>
          </a:stretch>
        </p:blipFill>
        <p:spPr bwMode="auto">
          <a:xfrm>
            <a:off x="9527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1050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B7DC10CC-80B7-4690-8DDD-A451B4E4F9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2448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27707" name="think-cell Slide" r:id="rId7" imgW="0" imgH="0" progId="">
              <p:embed/>
            </p:oleObj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7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1050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F692DFE0-2BA3-4F26-B415-F1FD38FD3B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0360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7133" tIns="43565" rIns="87133" bIns="43565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35"/>
            <a:ext cx="4038600" cy="4525963"/>
          </a:xfrm>
          <a:prstGeom prst="rect">
            <a:avLst/>
          </a:prstGeom>
        </p:spPr>
        <p:txBody>
          <a:bodyPr lIns="87133" tIns="43565" rIns="87133" bIns="4356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2" y="1600200"/>
            <a:ext cx="4038600" cy="2185988"/>
          </a:xfrm>
          <a:prstGeom prst="rect">
            <a:avLst/>
          </a:prstGeom>
        </p:spPr>
        <p:txBody>
          <a:bodyPr lIns="87133" tIns="43565" rIns="87133" bIns="4356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2" y="3938658"/>
            <a:ext cx="4038600" cy="2187575"/>
          </a:xfrm>
          <a:prstGeom prst="rect">
            <a:avLst/>
          </a:prstGeom>
        </p:spPr>
        <p:txBody>
          <a:bodyPr lIns="87133" tIns="43565" rIns="87133" bIns="43565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lIns="87118" tIns="43560" rIns="87118" bIns="43560"/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9521E6D-C280-4952-B2D2-C0AE82B58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7936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28731" name="think-cell Slide" r:id="rId7" imgW="0" imgH="0" progId="">
              <p:embed/>
            </p:oleObj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8" b="1413"/>
          <a:stretch>
            <a:fillRect/>
          </a:stretch>
        </p:blipFill>
        <p:spPr bwMode="auto">
          <a:xfrm>
            <a:off x="9527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1050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01406DA7-55FF-4E6A-A308-2D6B553578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9017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6315" y="274689"/>
            <a:ext cx="8231370" cy="58514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7E4F-8D5C-47CA-BE9F-022CB7AB81DB}" type="datetimeFigureOut">
              <a:rPr lang="ru-RU"/>
              <a:pPr>
                <a:defRPr/>
              </a:pPr>
              <a:t>10.05.2019</a:t>
            </a:fld>
            <a:endParaRPr lang="uk-UA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9843B-F1F9-47B0-A374-9D5220B85D3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08937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ЗАКИНУТЬ В БАЗУ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833" y="2546392"/>
            <a:ext cx="1821474" cy="1497013"/>
          </a:xfrm>
          <a:prstGeom prst="rect">
            <a:avLst/>
          </a:prstGeom>
          <a:noFill/>
          <a:ln w="3175">
            <a:solidFill>
              <a:srgbClr val="7F7F7F"/>
            </a:solidFill>
            <a:prstDash val="sysDot"/>
            <a:miter lim="800000"/>
            <a:headEnd/>
            <a:tailEnd/>
          </a:ln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 bwMode="auto">
          <a:xfrm>
            <a:off x="2281929" y="2544068"/>
            <a:ext cx="5793599" cy="1506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t">
            <a:normAutofit/>
          </a:bodyPr>
          <a:lstStyle>
            <a:lvl1pPr algn="l">
              <a:defRPr sz="2000" b="1" cap="all"/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094894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8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1718-5525-4CFC-AE8F-4675E4F3699F}" type="datetimeFigureOut">
              <a:rPr lang="ru-RU"/>
              <a:pPr>
                <a:defRPr/>
              </a:pPr>
              <a:t>10.05.2019</a:t>
            </a:fld>
            <a:endParaRPr lang="uk-UA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28266-FBC2-49D9-B2BB-C8D6F5476CF2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265490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05200" y="6542126"/>
            <a:ext cx="2133600" cy="35877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4FE65A28-D1F2-4983-9942-D3E8C3B1CDD3}" type="slidenum">
              <a:rPr lang="ru-RU" sz="14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-1"/>
            <a:ext cx="8640000" cy="684000"/>
          </a:xfrm>
        </p:spPr>
        <p:txBody>
          <a:bodyPr>
            <a:noAutofit/>
          </a:bodyPr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252048" y="836658"/>
            <a:ext cx="8639908" cy="4464595"/>
          </a:xfr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5669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E8F7C-2F2E-4042-B659-D08476BA00B1}" type="datetimeFigureOut">
              <a:rPr lang="ru-RU"/>
              <a:pPr>
                <a:defRPr/>
              </a:pPr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CBF63-5B52-4BDD-AE16-E96D80DF3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402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7ACA8-DFCE-4A35-AB61-BD9C4419C184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xmlns="" val="3530110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A1A97-B496-4BE1-BB2D-E7173ADE1D27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xmlns="" val="4147694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C25BB-1A6B-475A-9A4F-420BEC452777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xmlns="" val="3436260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A4B2-1596-4A77-AB61-98FB246C36F8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xmlns="" val="707868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0B5A-04BC-4817-83B5-FA7AB7AC0CB8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xmlns="" val="1076081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11B5C-C87C-4C21-8ED5-837356B4999E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xmlns="" val="2612651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C296-1CCE-4E10-B27F-CC19D9D7B424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xmlns="" val="85222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ЗАКИНУТЬ В БАЗУ\left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791" y="0"/>
            <a:ext cx="91527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4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153866" y="6453188"/>
            <a:ext cx="1905000" cy="252412"/>
          </a:xfr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D2702B33-E5AC-4CAC-AA28-B5DE7572C3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48990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5649-2DE1-44A8-B4F3-283FB1E28F21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xmlns="" val="10895204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77788-D583-4AD5-A0B3-1F9616AF97A4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xmlns="" val="316731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A5D33-46AC-411C-9257-C180457EB776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xmlns="" val="2197297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523A7-77B1-4DBA-96B0-462E32CEDDA6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xmlns="" val="1660125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61166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23102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424289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83813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01384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3465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23" hidden="1"/>
          <p:cNvGraphicFramePr>
            <a:graphicFrameLocks/>
          </p:cNvGraphicFramePr>
          <p:nvPr/>
        </p:nvGraphicFramePr>
        <p:xfrm>
          <a:off x="1" y="0"/>
          <a:ext cx="158262" cy="158750"/>
        </p:xfrm>
        <a:graphic>
          <a:graphicData uri="http://schemas.openxmlformats.org/presentationml/2006/ole">
            <p:oleObj spid="_x0000_s14395" name="think-cell Slide" r:id="rId7" imgW="0" imgH="0" progId="">
              <p:embed/>
            </p:oleObj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61" y="0"/>
            <a:ext cx="91337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0564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570A206C-D74E-4F3A-AC11-46F3596FF3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2953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177763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351184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330363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790381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04044" y="389732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20704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One">
  <p:cSld name="Content: On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533400" y="1752600"/>
            <a:ext cx="80772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11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23" hidden="1"/>
          <p:cNvGraphicFramePr>
            <a:graphicFrameLocks/>
          </p:cNvGraphicFramePr>
          <p:nvPr/>
        </p:nvGraphicFramePr>
        <p:xfrm>
          <a:off x="1" y="0"/>
          <a:ext cx="158262" cy="158750"/>
        </p:xfrm>
        <a:graphic>
          <a:graphicData uri="http://schemas.openxmlformats.org/presentationml/2006/ole">
            <p:oleObj spid="_x0000_s15419" name="think-cell Slide" r:id="rId7" imgW="0" imgH="0" progId="">
              <p:embed/>
            </p:oleObj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61" y="0"/>
            <a:ext cx="91337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0564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570A206C-D74E-4F3A-AC11-46F3596FF3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761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23" hidden="1"/>
          <p:cNvGraphicFramePr>
            <a:graphicFrameLocks/>
          </p:cNvGraphicFramePr>
          <p:nvPr/>
        </p:nvGraphicFramePr>
        <p:xfrm>
          <a:off x="1" y="0"/>
          <a:ext cx="158262" cy="158750"/>
        </p:xfrm>
        <a:graphic>
          <a:graphicData uri="http://schemas.openxmlformats.org/presentationml/2006/ole">
            <p:oleObj spid="_x0000_s16443" name="think-cell Slide" r:id="rId7" imgW="0" imgH="0" progId="">
              <p:embed/>
            </p:oleObj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61" y="0"/>
            <a:ext cx="91337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0564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570A206C-D74E-4F3A-AC11-46F3596FF3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721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23" hidden="1"/>
          <p:cNvGraphicFramePr>
            <a:graphicFrameLocks/>
          </p:cNvGraphicFramePr>
          <p:nvPr/>
        </p:nvGraphicFramePr>
        <p:xfrm>
          <a:off x="1" y="0"/>
          <a:ext cx="158262" cy="158750"/>
        </p:xfrm>
        <a:graphic>
          <a:graphicData uri="http://schemas.openxmlformats.org/presentationml/2006/ole">
            <p:oleObj spid="_x0000_s17467" name="think-cell Slide" r:id="rId7" imgW="0" imgH="0" progId="">
              <p:embed/>
            </p:oleObj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61" y="0"/>
            <a:ext cx="91337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0564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570A206C-D74E-4F3A-AC11-46F3596FF3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737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AutoShape 123" hidden="1"/>
          <p:cNvGraphicFramePr>
            <a:graphicFrameLocks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8491" name="think-cell Slide" r:id="rId7" imgW="0" imgH="0" progId="">
              <p:embed/>
            </p:oleObj>
          </a:graphicData>
        </a:graphic>
      </p:graphicFrame>
      <p:pic>
        <p:nvPicPr>
          <p:cNvPr id="3" name="Picture 2" descr="C:\Users\Пользователь\Desktop\ЗАКИНУТЬ В БАЗУ\right.ti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27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131050" y="6453188"/>
            <a:ext cx="1905000" cy="25241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2192F662-CC23-4796-BB08-D664EDFAF7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106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ags" Target="../tags/tag40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9"/>
            <a:ext cx="914400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53188"/>
            <a:ext cx="19050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 Narrow" pitchFamily="34" charset="0"/>
                <a:cs typeface="+mn-cs"/>
              </a:defRPr>
            </a:lvl1pPr>
          </a:lstStyle>
          <a:p>
            <a:pPr defTabSz="9141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 Narrow" pitchFamily="34" charset="0"/>
                <a:cs typeface="+mn-cs"/>
              </a:defRPr>
            </a:lvl1pPr>
          </a:lstStyle>
          <a:p>
            <a:pPr defTabSz="914174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19050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 Narrow" pitchFamily="34" charset="0"/>
                <a:cs typeface="+mn-cs"/>
              </a:defRPr>
            </a:lvl1pPr>
          </a:lstStyle>
          <a:p>
            <a:pPr defTabSz="914174" fontAlgn="base">
              <a:spcBef>
                <a:spcPct val="0"/>
              </a:spcBef>
              <a:spcAft>
                <a:spcPct val="0"/>
              </a:spcAft>
              <a:defRPr/>
            </a:pPr>
            <a:fld id="{AB167E24-9E82-4B8A-B59E-EC6BF27FBF33}" type="slidenum">
              <a:rPr lang="ru-RU"/>
              <a:pPr defTabSz="91417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2" descr="C:\Users\Пользователь\Desktop\ЗАКИНУТЬ В БАЗУ\right.tif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61" y="0"/>
            <a:ext cx="9133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3037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5pPr>
      <a:lvl6pPr marL="45708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17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26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34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814" indent="-34281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767" indent="-28568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 Narrow" pitchFamily="34" charset="0"/>
        </a:defRPr>
      </a:lvl2pPr>
      <a:lvl3pPr marL="1142718" indent="-22854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 Narrow" pitchFamily="34" charset="0"/>
        </a:defRPr>
      </a:lvl3pPr>
      <a:lvl4pPr marL="1599804" indent="-22854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Narrow" pitchFamily="34" charset="0"/>
        </a:defRPr>
      </a:lvl4pPr>
      <a:lvl5pPr marL="2056892" indent="-22854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Narrow" pitchFamily="34" charset="0"/>
        </a:defRPr>
      </a:lvl5pPr>
      <a:lvl6pPr marL="2513978" indent="-22854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65" indent="-22854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52" indent="-22854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39" indent="-22854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8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53188"/>
            <a:ext cx="19050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 Narrow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 Narrow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19050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 Narrow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156C5F-1140-44A6-A9A9-57DE13C1C5F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pic>
        <p:nvPicPr>
          <p:cNvPr id="2055" name="Picture 2" descr="C:\Users\Пользователь\Desktop\ЗАКИНУТЬ В БАЗУ\right.tif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8" b="1413"/>
          <a:stretch>
            <a:fillRect/>
          </a:stretch>
        </p:blipFill>
        <p:spPr bwMode="auto">
          <a:xfrm>
            <a:off x="9527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034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 Narrow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 Narrow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Narrow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Narrow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  <a:endParaRPr lang="en-US" altLang="uk-UA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  <a:endParaRPr lang="en-US" altLang="uk-U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62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BC927D-B7DB-46CC-8756-9ABC123805DF}" type="slidenum">
              <a:rPr lang="en-US" alt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xmlns="" val="185496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UltraLight" pitchFamily="1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xmlns="" val="12624348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6.png"/><Relationship Id="rId4" Type="http://schemas.openxmlformats.org/officeDocument/2006/relationships/hyperlink" Target="http://zakon5.rada.gov.ua/laws/show/va327609-10/paran5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9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8280920" cy="2520280"/>
          </a:xfrm>
        </p:spPr>
        <p:txBody>
          <a:bodyPr>
            <a:noAutofit/>
          </a:bodyPr>
          <a:lstStyle/>
          <a:p>
            <a:r>
              <a:rPr lang="uk-UA" sz="3200" dirty="0"/>
              <a:t/>
            </a:r>
            <a:br>
              <a:rPr lang="uk-UA" sz="3200" dirty="0"/>
            </a:br>
            <a:r>
              <a:rPr lang="en-US" sz="2400" b="1" i="1" dirty="0"/>
              <a:t/>
            </a:r>
            <a:br>
              <a:rPr lang="en-US" sz="2400" b="1" i="1" dirty="0"/>
            </a:br>
            <a:r>
              <a:rPr lang="en-US" sz="2400" b="1" i="1" dirty="0"/>
              <a:t/>
            </a:r>
            <a:br>
              <a:rPr lang="en-US" sz="2400" b="1" i="1" dirty="0"/>
            </a:br>
            <a:r>
              <a:rPr lang="en-US" sz="2400" b="1" i="1" dirty="0"/>
              <a:t/>
            </a:r>
            <a:br>
              <a:rPr lang="en-US" sz="2400" b="1" i="1" dirty="0"/>
            </a:br>
            <a:r>
              <a:rPr lang="en-US" sz="2400" b="1" i="1" dirty="0"/>
              <a:t/>
            </a:r>
            <a:br>
              <a:rPr lang="en-US" sz="2400" b="1" i="1" dirty="0"/>
            </a:br>
            <a:r>
              <a:rPr lang="uk-UA" sz="2400" b="1" dirty="0">
                <a:solidFill>
                  <a:srgbClr val="002060"/>
                </a:solidFill>
              </a:rPr>
              <a:t>ПІД</a:t>
            </a:r>
            <a:r>
              <a:rPr lang="ru-RU" sz="2400" b="1" dirty="0">
                <a:solidFill>
                  <a:srgbClr val="002060"/>
                </a:solidFill>
              </a:rPr>
              <a:t>Т</a:t>
            </a:r>
            <a:r>
              <a:rPr lang="uk-UA" sz="2400" b="1" dirty="0">
                <a:solidFill>
                  <a:srgbClr val="002060"/>
                </a:solidFill>
              </a:rPr>
              <a:t>РИМКА ВПРОВАДЖЕННЯ СТРАТЕГІЇ РЕФОРМУВАННЯ ПУБЛІЧНИХ ЗАКУПІВЕЛЬ/ДОРОЖНЬОЇ КАРТИ ДЛЯ ГАРМОНІЗАЦІЇ В УКРАЇНІ</a:t>
            </a:r>
            <a:br>
              <a:rPr lang="uk-UA" sz="2400" b="1" dirty="0">
                <a:solidFill>
                  <a:srgbClr val="002060"/>
                </a:solidFill>
              </a:rPr>
            </a:br>
            <a:r>
              <a:rPr lang="uk-UA" sz="2400" dirty="0">
                <a:solidFill>
                  <a:srgbClr val="7030A0"/>
                </a:solidFill>
              </a:rPr>
              <a:t/>
            </a:r>
            <a:br>
              <a:rPr lang="uk-UA" sz="2400" dirty="0">
                <a:solidFill>
                  <a:srgbClr val="7030A0"/>
                </a:solidFill>
              </a:rPr>
            </a:br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 редакція Закону </a:t>
            </a:r>
            <a:b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публічні закупівлі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9949" y="4945511"/>
            <a:ext cx="4404101" cy="1129680"/>
          </a:xfrm>
        </p:spPr>
        <p:txBody>
          <a:bodyPr>
            <a:normAutofit fontScale="92500" lnSpcReduction="10000"/>
          </a:bodyPr>
          <a:lstStyle/>
          <a:p>
            <a:endParaRPr lang="en-US" sz="2200" b="1" dirty="0"/>
          </a:p>
          <a:p>
            <a:pPr marL="6350" indent="-6350"/>
            <a:r>
              <a:rPr lang="en-US" sz="2200" b="1" dirty="0"/>
              <a:t>Project funded by the European Union  and implemented by LINPICO </a:t>
            </a:r>
            <a:r>
              <a:rPr lang="en-US" sz="2200" b="1" dirty="0" err="1"/>
              <a:t>Sarl</a:t>
            </a:r>
            <a:r>
              <a:rPr lang="en-US" sz="2200" dirty="0"/>
              <a:t>.</a:t>
            </a:r>
            <a:endParaRPr lang="uk-UA" sz="2200" dirty="0"/>
          </a:p>
          <a:p>
            <a:endParaRPr lang="uk-UA" dirty="0"/>
          </a:p>
        </p:txBody>
      </p:sp>
      <p:pic>
        <p:nvPicPr>
          <p:cNvPr id="4" name="Picture 3" descr="eu-flag-small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32691" y="4866278"/>
            <a:ext cx="817245" cy="476250"/>
          </a:xfrm>
          <a:prstGeom prst="rect">
            <a:avLst/>
          </a:prstGeom>
          <a:noFill/>
          <a:ln w="6345">
            <a:solidFill>
              <a:srgbClr val="FFFFFF"/>
            </a:solidFill>
            <a:prstDash val="solid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30">
            <a:extLst>
              <a:ext uri="{FF2B5EF4-FFF2-40B4-BE49-F238E27FC236}">
                <a16:creationId xmlns:a16="http://schemas.microsoft.com/office/drawing/2014/main" xmlns="" id="{15983B57-F384-4266-89A4-50DE6149D42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85831" y="6075191"/>
            <a:ext cx="4772338" cy="76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8340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179512" y="722"/>
            <a:ext cx="8712968" cy="504056"/>
          </a:xfrm>
          <a:prstGeom prst="rect">
            <a:avLst/>
          </a:prstGeom>
          <a:solidFill>
            <a:srgbClr val="1CAE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 algn="ctr">
              <a:tabLst>
                <a:tab pos="541338" algn="l"/>
              </a:tabLst>
            </a:pPr>
            <a:r>
              <a:rPr lang="ru-RU" sz="3200" dirty="0">
                <a:solidFill>
                  <a:schemeClr val="lt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ОНОВЛЕНІ ПРАИВЛА ОСКАРЖЕННЯ</a:t>
            </a:r>
            <a:r>
              <a:rPr lang="ru-RU" sz="3200" dirty="0">
                <a:solidFill>
                  <a:srgbClr val="0070C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 </a:t>
            </a:r>
            <a:endParaRPr lang="uk-UA" sz="3200" b="1" dirty="0">
              <a:solidFill>
                <a:schemeClr val="tx2"/>
              </a:solidFill>
            </a:endParaRP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0" y="404664"/>
            <a:ext cx="9036496" cy="630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buNone/>
            </a:pPr>
            <a:r>
              <a:rPr lang="ru-RU" sz="2400" dirty="0"/>
              <a:t> </a:t>
            </a:r>
          </a:p>
          <a:p>
            <a:pPr>
              <a:buFont typeface="Wingdings" pitchFamily="2" charset="2"/>
              <a:buChar char="Ø"/>
            </a:pPr>
            <a:endParaRPr lang="ru-RU" sz="2000" dirty="0"/>
          </a:p>
          <a:p>
            <a:pPr marL="342900" indent="-342900" algn="just">
              <a:buFont typeface="Wingdings" pitchFamily="2" charset="2"/>
              <a:buChar char="Ø"/>
              <a:tabLst>
                <a:tab pos="541338" algn="l"/>
              </a:tabLst>
            </a:pPr>
            <a:endParaRPr lang="uk-UA" sz="2000" dirty="0"/>
          </a:p>
          <a:p>
            <a:endParaRPr lang="uk-UA" sz="2000" dirty="0"/>
          </a:p>
          <a:p>
            <a:endParaRPr lang="uk-UA" sz="2000" dirty="0"/>
          </a:p>
          <a:p>
            <a:pPr marL="50800" indent="0">
              <a:buNone/>
            </a:pPr>
            <a:endParaRPr lang="ru-RU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1A52D1C-48A0-4045-9B4B-CC5733192C6F}"/>
              </a:ext>
            </a:extLst>
          </p:cNvPr>
          <p:cNvSpPr/>
          <p:nvPr/>
        </p:nvSpPr>
        <p:spPr>
          <a:xfrm>
            <a:off x="107504" y="908720"/>
            <a:ext cx="8784976" cy="579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159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ru-RU" sz="26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Оплата скарги через систему;</a:t>
            </a:r>
          </a:p>
          <a:p>
            <a:pPr marL="228600" indent="-2159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ru-RU" sz="26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Розмір плати за подання скарги визначається КМУ;</a:t>
            </a:r>
          </a:p>
          <a:p>
            <a:pPr marL="228600" marR="0" lvl="0" indent="-2159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ru-RU" sz="26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Повернення плати у випадку задоволення скарги АБО залишення її без розгляду АМКУ через усунення порушень замовником;</a:t>
            </a:r>
          </a:p>
          <a:p>
            <a:pPr marL="228600" marR="0" lvl="0" indent="-2159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ru-RU" sz="2600" b="1" dirty="0">
                <a:solidFill>
                  <a:srgbClr val="2F5496"/>
                </a:solidFill>
                <a:latin typeface="Calibri"/>
                <a:ea typeface="Calibri"/>
                <a:cs typeface="Calibri"/>
              </a:rPr>
              <a:t>Антитролінг = неможливість відкликати скаргу;</a:t>
            </a:r>
          </a:p>
          <a:p>
            <a:pPr marL="228600" indent="-2159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ru-RU" sz="26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Оскарження окремо лотів у багатолотових закупівлях;</a:t>
            </a:r>
          </a:p>
          <a:p>
            <a:pPr marL="228600" marR="0" lvl="0" indent="-2159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ru-RU" sz="26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Оскарження відміни процедури та відхилення всіх пропозицій;</a:t>
            </a:r>
          </a:p>
          <a:p>
            <a:pPr marL="228600" indent="-2159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ru-RU" sz="26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Відшкодування збитків суб'єкту оскарження;</a:t>
            </a:r>
          </a:p>
          <a:p>
            <a:pPr marL="228600" marR="0" lvl="0" indent="-2159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ru-RU" sz="26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Неможливість відмінити закупівлю у період оскарження;</a:t>
            </a:r>
          </a:p>
          <a:p>
            <a:pPr marL="228600" marR="0" lvl="0" indent="-2159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ru-RU" sz="2600" b="1" dirty="0">
                <a:solidFill>
                  <a:srgbClr val="2F5496"/>
                </a:solidFill>
                <a:latin typeface="Calibri"/>
                <a:ea typeface="Calibri"/>
                <a:cs typeface="Calibri"/>
              </a:rPr>
              <a:t>Відповідальність керівника за невиконання рішення АМКУ.</a:t>
            </a:r>
          </a:p>
        </p:txBody>
      </p:sp>
    </p:spTree>
    <p:extLst>
      <p:ext uri="{BB962C8B-B14F-4D97-AF65-F5344CB8AC3E}">
        <p14:creationId xmlns:p14="http://schemas.microsoft.com/office/powerpoint/2010/main" xmlns="" val="1504357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251520" y="722"/>
            <a:ext cx="8712968" cy="504056"/>
          </a:xfrm>
          <a:prstGeom prst="rect">
            <a:avLst/>
          </a:prstGeom>
          <a:solidFill>
            <a:srgbClr val="1CAE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 algn="ctr">
              <a:tabLst>
                <a:tab pos="541338" algn="l"/>
              </a:tabLst>
            </a:pPr>
            <a:r>
              <a:rPr lang="uk-UA" sz="3200" b="1" dirty="0">
                <a:solidFill>
                  <a:schemeClr val="tx2"/>
                </a:solidFill>
              </a:rPr>
              <a:t>Конкурентний діалог оновлено (ст.34-35)</a:t>
            </a: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0" y="548680"/>
            <a:ext cx="9036496" cy="630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200" dirty="0"/>
              <a:t>Процедура конкурентного </a:t>
            </a:r>
            <a:r>
              <a:rPr lang="ru-RU" sz="2200" dirty="0" err="1"/>
              <a:t>діалогу</a:t>
            </a:r>
            <a:r>
              <a:rPr lang="ru-RU" sz="2200" dirty="0"/>
              <a:t> -- </a:t>
            </a:r>
            <a:r>
              <a:rPr lang="ru-RU" sz="2200" dirty="0" err="1"/>
              <a:t>якщо</a:t>
            </a:r>
            <a:r>
              <a:rPr lang="ru-RU" sz="2200" dirty="0"/>
              <a:t> </a:t>
            </a:r>
            <a:r>
              <a:rPr lang="ru-RU" sz="2200" u="sng" dirty="0" err="1"/>
              <a:t>необхідно</a:t>
            </a:r>
            <a:r>
              <a:rPr lang="ru-RU" sz="2200" u="sng" dirty="0"/>
              <a:t> провести переговори  </a:t>
            </a:r>
            <a:r>
              <a:rPr lang="ru-RU" sz="2200" dirty="0"/>
              <a:t>та за </a:t>
            </a:r>
            <a:r>
              <a:rPr lang="ru-RU" sz="2200" dirty="0" err="1"/>
              <a:t>наявності</a:t>
            </a:r>
            <a:r>
              <a:rPr lang="ru-RU" sz="2200" dirty="0"/>
              <a:t> </a:t>
            </a:r>
            <a:r>
              <a:rPr lang="ru-RU" sz="2200" u="sng" dirty="0" err="1"/>
              <a:t>однієї</a:t>
            </a:r>
            <a:r>
              <a:rPr lang="ru-RU" sz="2200" u="sng" dirty="0"/>
              <a:t> </a:t>
            </a:r>
            <a:r>
              <a:rPr lang="ru-RU" sz="2200" dirty="0"/>
              <a:t>з таких умов: </a:t>
            </a:r>
          </a:p>
          <a:p>
            <a:pPr marL="180975" indent="-130175" algn="just"/>
            <a:r>
              <a:rPr lang="ru-RU" sz="2200" dirty="0" err="1"/>
              <a:t>визначення</a:t>
            </a:r>
            <a:r>
              <a:rPr lang="ru-RU" sz="2200" dirty="0"/>
              <a:t> </a:t>
            </a:r>
            <a:r>
              <a:rPr lang="ru-RU" sz="2200" dirty="0" err="1"/>
              <a:t>вимог</a:t>
            </a:r>
            <a:r>
              <a:rPr lang="ru-RU" sz="2200" dirty="0"/>
              <a:t> до предмета </a:t>
            </a:r>
            <a:r>
              <a:rPr lang="ru-RU" sz="2200" dirty="0" err="1"/>
              <a:t>закупівлі</a:t>
            </a:r>
            <a:r>
              <a:rPr lang="ru-RU" sz="2200" dirty="0"/>
              <a:t> </a:t>
            </a:r>
            <a:r>
              <a:rPr lang="ru-RU" sz="2200" dirty="0" err="1"/>
              <a:t>внаслідок</a:t>
            </a:r>
            <a:r>
              <a:rPr lang="ru-RU" sz="2200" dirty="0"/>
              <a:t>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природи</a:t>
            </a:r>
            <a:r>
              <a:rPr lang="ru-RU" sz="2200" dirty="0"/>
              <a:t>, </a:t>
            </a:r>
            <a:r>
              <a:rPr lang="ru-RU" sz="2200" dirty="0" err="1"/>
              <a:t>складності</a:t>
            </a:r>
            <a:r>
              <a:rPr lang="ru-RU" sz="2200" dirty="0"/>
              <a:t> та </a:t>
            </a:r>
            <a:r>
              <a:rPr lang="ru-RU" sz="2200" dirty="0" err="1"/>
              <a:t>комплексності</a:t>
            </a:r>
            <a:r>
              <a:rPr lang="ru-RU" sz="2200" dirty="0"/>
              <a:t> </a:t>
            </a:r>
            <a:r>
              <a:rPr lang="ru-RU" sz="2200" dirty="0" err="1"/>
              <a:t>потребує</a:t>
            </a:r>
            <a:r>
              <a:rPr lang="ru-RU" sz="2200" dirty="0"/>
              <a:t> </a:t>
            </a:r>
            <a:r>
              <a:rPr lang="ru-RU" sz="2200" dirty="0" err="1"/>
              <a:t>переговорів</a:t>
            </a:r>
            <a:r>
              <a:rPr lang="ru-RU" sz="2200" dirty="0"/>
              <a:t>, </a:t>
            </a:r>
            <a:r>
              <a:rPr lang="ru-RU" sz="2200" u="sng" dirty="0" err="1"/>
              <a:t>наприклад</a:t>
            </a:r>
            <a:r>
              <a:rPr lang="ru-RU" sz="2200" dirty="0"/>
              <a:t>, у </a:t>
            </a:r>
            <a:r>
              <a:rPr lang="ru-RU" sz="2200" dirty="0" err="1"/>
              <a:t>разі</a:t>
            </a:r>
            <a:r>
              <a:rPr lang="ru-RU" sz="2200" dirty="0"/>
              <a:t> </a:t>
            </a:r>
            <a:r>
              <a:rPr lang="ru-RU" sz="2200" dirty="0" err="1"/>
              <a:t>закупівлі</a:t>
            </a:r>
            <a:r>
              <a:rPr lang="ru-RU" sz="2200" dirty="0"/>
              <a:t>  </a:t>
            </a:r>
            <a:r>
              <a:rPr lang="ru-RU" sz="2200" dirty="0" err="1"/>
              <a:t>юридичних</a:t>
            </a:r>
            <a:r>
              <a:rPr lang="ru-RU" sz="2200" dirty="0"/>
              <a:t> </a:t>
            </a:r>
            <a:r>
              <a:rPr lang="ru-RU" sz="2200" dirty="0" err="1"/>
              <a:t>послуг</a:t>
            </a:r>
            <a:r>
              <a:rPr lang="ru-RU" sz="2200" dirty="0"/>
              <a:t>, </a:t>
            </a:r>
            <a:r>
              <a:rPr lang="ru-RU" sz="2200" dirty="0" err="1"/>
              <a:t>розробки</a:t>
            </a:r>
            <a:r>
              <a:rPr lang="ru-RU" sz="2200" dirty="0"/>
              <a:t> і </a:t>
            </a:r>
            <a:r>
              <a:rPr lang="ru-RU" sz="2200" dirty="0" err="1"/>
              <a:t>впровадження</a:t>
            </a:r>
            <a:r>
              <a:rPr lang="ru-RU" sz="2200" dirty="0"/>
              <a:t> </a:t>
            </a:r>
            <a:r>
              <a:rPr lang="ru-RU" sz="2200" dirty="0" err="1"/>
              <a:t>інформаційних</a:t>
            </a:r>
            <a:r>
              <a:rPr lang="ru-RU" sz="2200" dirty="0"/>
              <a:t> систем, </a:t>
            </a:r>
            <a:r>
              <a:rPr lang="ru-RU" sz="2200" dirty="0" err="1"/>
              <a:t>програмних</a:t>
            </a:r>
            <a:r>
              <a:rPr lang="ru-RU" sz="2200" dirty="0"/>
              <a:t> </a:t>
            </a:r>
            <a:r>
              <a:rPr lang="ru-RU" sz="2200" dirty="0" err="1"/>
              <a:t>продуктів</a:t>
            </a:r>
            <a:r>
              <a:rPr lang="ru-RU" sz="2200" dirty="0"/>
              <a:t>, </a:t>
            </a:r>
            <a:r>
              <a:rPr lang="ru-RU" sz="2200" dirty="0" err="1"/>
              <a:t>здійснення</a:t>
            </a:r>
            <a:r>
              <a:rPr lang="ru-RU" sz="2200" dirty="0"/>
              <a:t> </a:t>
            </a:r>
            <a:r>
              <a:rPr lang="ru-RU" sz="2200" dirty="0" err="1"/>
              <a:t>наукових</a:t>
            </a:r>
            <a:r>
              <a:rPr lang="ru-RU" sz="2200" dirty="0"/>
              <a:t> </a:t>
            </a:r>
            <a:r>
              <a:rPr lang="ru-RU" sz="2200" dirty="0" err="1"/>
              <a:t>досліджень</a:t>
            </a:r>
            <a:r>
              <a:rPr lang="ru-RU" sz="2200" dirty="0"/>
              <a:t>, </a:t>
            </a:r>
            <a:r>
              <a:rPr lang="ru-RU" sz="2200" dirty="0" err="1"/>
              <a:t>експериментів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розробок</a:t>
            </a:r>
            <a:r>
              <a:rPr lang="ru-RU" sz="2200" dirty="0"/>
              <a:t>;</a:t>
            </a:r>
          </a:p>
          <a:p>
            <a:pPr marL="180975" indent="-130175" algn="just"/>
            <a:r>
              <a:rPr lang="ru-RU" sz="2200" dirty="0" err="1"/>
              <a:t>виконання</a:t>
            </a:r>
            <a:r>
              <a:rPr lang="ru-RU" sz="2200" dirty="0"/>
              <a:t> договору про </a:t>
            </a:r>
            <a:r>
              <a:rPr lang="ru-RU" sz="2200" dirty="0" err="1"/>
              <a:t>закупівлю</a:t>
            </a:r>
            <a:r>
              <a:rPr lang="ru-RU" sz="2200" dirty="0"/>
              <a:t> </a:t>
            </a:r>
            <a:r>
              <a:rPr lang="ru-RU" sz="2200" dirty="0" err="1"/>
              <a:t>передбачає</a:t>
            </a:r>
            <a:r>
              <a:rPr lang="ru-RU" sz="2200" dirty="0"/>
              <a:t> </a:t>
            </a:r>
            <a:r>
              <a:rPr lang="ru-RU" sz="2200" dirty="0" err="1"/>
              <a:t>розробку</a:t>
            </a:r>
            <a:r>
              <a:rPr lang="ru-RU" sz="2200" dirty="0"/>
              <a:t> проекту </a:t>
            </a:r>
            <a:r>
              <a:rPr lang="ru-RU" sz="2200" dirty="0" err="1"/>
              <a:t>виконання</a:t>
            </a:r>
            <a:r>
              <a:rPr lang="ru-RU" sz="2200" dirty="0"/>
              <a:t> </a:t>
            </a:r>
            <a:r>
              <a:rPr lang="ru-RU" sz="2200" dirty="0" err="1"/>
              <a:t>робіт</a:t>
            </a:r>
            <a:r>
              <a:rPr lang="ru-RU" sz="2200" dirty="0"/>
              <a:t> (</a:t>
            </a:r>
            <a:r>
              <a:rPr lang="ru-RU" sz="2200" dirty="0" err="1"/>
              <a:t>надання</a:t>
            </a:r>
            <a:r>
              <a:rPr lang="ru-RU" sz="2200" dirty="0"/>
              <a:t> </a:t>
            </a:r>
            <a:r>
              <a:rPr lang="ru-RU" sz="2200" dirty="0" err="1"/>
              <a:t>послуг</a:t>
            </a:r>
            <a:r>
              <a:rPr lang="ru-RU" sz="2200" dirty="0"/>
              <a:t>);</a:t>
            </a:r>
          </a:p>
          <a:p>
            <a:pPr marL="180975" indent="-130175" algn="just"/>
            <a:r>
              <a:rPr lang="ru-RU" sz="2200" dirty="0" err="1"/>
              <a:t>замовник</a:t>
            </a:r>
            <a:r>
              <a:rPr lang="ru-RU" sz="2200" dirty="0"/>
              <a:t> не </a:t>
            </a:r>
            <a:r>
              <a:rPr lang="ru-RU" sz="2200" dirty="0" err="1"/>
              <a:t>може</a:t>
            </a:r>
            <a:r>
              <a:rPr lang="ru-RU" sz="2200" dirty="0"/>
              <a:t> </a:t>
            </a:r>
            <a:r>
              <a:rPr lang="ru-RU" sz="2200" dirty="0" err="1"/>
              <a:t>визначити</a:t>
            </a:r>
            <a:r>
              <a:rPr lang="ru-RU" sz="2200" dirty="0"/>
              <a:t> </a:t>
            </a:r>
            <a:r>
              <a:rPr lang="ru-RU" sz="2200" dirty="0" err="1"/>
              <a:t>точну</a:t>
            </a:r>
            <a:r>
              <a:rPr lang="ru-RU" sz="2200" dirty="0"/>
              <a:t> </a:t>
            </a:r>
            <a:r>
              <a:rPr lang="ru-RU" sz="2200" dirty="0" err="1"/>
              <a:t>технічну</a:t>
            </a:r>
            <a:r>
              <a:rPr lang="ru-RU" sz="2200" dirty="0"/>
              <a:t> </a:t>
            </a:r>
            <a:r>
              <a:rPr lang="ru-RU" sz="2200" dirty="0" err="1"/>
              <a:t>специфікацію</a:t>
            </a:r>
            <a:r>
              <a:rPr lang="ru-RU" sz="2200" dirty="0"/>
              <a:t> з </a:t>
            </a:r>
            <a:r>
              <a:rPr lang="ru-RU" sz="2200" dirty="0" err="1"/>
              <a:t>використанням</a:t>
            </a:r>
            <a:r>
              <a:rPr lang="ru-RU" sz="2200" dirty="0"/>
              <a:t> </a:t>
            </a:r>
            <a:r>
              <a:rPr lang="ru-RU" sz="2200" u="sng" dirty="0" err="1"/>
              <a:t>наявних</a:t>
            </a:r>
            <a:r>
              <a:rPr lang="ru-RU" sz="2200" dirty="0"/>
              <a:t> </a:t>
            </a:r>
            <a:r>
              <a:rPr lang="ru-RU" sz="2200" dirty="0" err="1"/>
              <a:t>технічних</a:t>
            </a:r>
            <a:r>
              <a:rPr lang="ru-RU" sz="2200" dirty="0"/>
              <a:t> </a:t>
            </a:r>
            <a:r>
              <a:rPr lang="ru-RU" sz="2200" dirty="0" err="1"/>
              <a:t>стандартів</a:t>
            </a:r>
            <a:r>
              <a:rPr lang="ru-RU" sz="2200" dirty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/>
              <a:t>Процедура конкурентного діалогу </a:t>
            </a:r>
            <a:r>
              <a:rPr lang="ru-RU" sz="2200" b="1" u="sng" dirty="0"/>
              <a:t>НЕ</a:t>
            </a:r>
            <a:r>
              <a:rPr lang="ru-RU" sz="2200" dirty="0"/>
              <a:t> застосовується у разі </a:t>
            </a:r>
            <a:r>
              <a:rPr lang="ru-RU" sz="2200" dirty="0" err="1"/>
              <a:t>закупівлі</a:t>
            </a:r>
            <a:r>
              <a:rPr lang="ru-RU" sz="2200" dirty="0"/>
              <a:t> </a:t>
            </a:r>
            <a:r>
              <a:rPr lang="ru-RU" sz="2200" u="sng" dirty="0" err="1" smtClean="0"/>
              <a:t>робіт</a:t>
            </a:r>
            <a:r>
              <a:rPr lang="ru-RU" sz="2200" u="sng" dirty="0" smtClean="0"/>
              <a:t> </a:t>
            </a:r>
            <a:r>
              <a:rPr lang="ru-RU" sz="2200" u="sng" dirty="0"/>
              <a:t>і послуг з готовим проектом </a:t>
            </a:r>
            <a:r>
              <a:rPr lang="ru-RU" sz="2200" dirty="0"/>
              <a:t>їх виконання або надання.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200" dirty="0"/>
              <a:t>У тендерній документації  першого етапу </a:t>
            </a:r>
            <a:r>
              <a:rPr lang="uk-UA" sz="2200" dirty="0" err="1"/>
              <a:t>обов</a:t>
            </a:r>
            <a:r>
              <a:rPr lang="en-US" sz="2200" dirty="0"/>
              <a:t>’</a:t>
            </a:r>
            <a:r>
              <a:rPr lang="uk-UA" sz="2200" dirty="0" err="1"/>
              <a:t>язково</a:t>
            </a:r>
            <a:r>
              <a:rPr lang="uk-UA" sz="2200" dirty="0"/>
              <a:t> вказуються </a:t>
            </a:r>
            <a:r>
              <a:rPr lang="ru-RU" sz="2200" dirty="0" err="1"/>
              <a:t>критерії</a:t>
            </a:r>
            <a:r>
              <a:rPr lang="ru-RU" sz="2200" dirty="0"/>
              <a:t> </a:t>
            </a:r>
            <a:r>
              <a:rPr lang="ru-RU" sz="2200" dirty="0" err="1"/>
              <a:t>оцінки</a:t>
            </a:r>
            <a:r>
              <a:rPr lang="ru-RU" sz="2200" dirty="0"/>
              <a:t> </a:t>
            </a:r>
            <a:r>
              <a:rPr lang="ru-RU" sz="2200" dirty="0" err="1"/>
              <a:t>тендерних</a:t>
            </a:r>
            <a:r>
              <a:rPr lang="ru-RU" sz="2200" dirty="0"/>
              <a:t> </a:t>
            </a:r>
            <a:r>
              <a:rPr lang="ru-RU" sz="2200" dirty="0" err="1"/>
              <a:t>пропозицій</a:t>
            </a:r>
            <a:r>
              <a:rPr lang="ru-RU" sz="2200" dirty="0"/>
              <a:t> та </a:t>
            </a:r>
            <a:r>
              <a:rPr lang="ru-RU" sz="2200" dirty="0" err="1"/>
              <a:t>мінімальні</a:t>
            </a:r>
            <a:r>
              <a:rPr lang="ru-RU" sz="2200" dirty="0"/>
              <a:t> </a:t>
            </a:r>
            <a:r>
              <a:rPr lang="ru-RU" sz="2200" dirty="0" err="1"/>
              <a:t>вимоги</a:t>
            </a:r>
            <a:r>
              <a:rPr lang="ru-RU" sz="2200" dirty="0"/>
              <a:t> до предмета </a:t>
            </a:r>
            <a:r>
              <a:rPr lang="ru-RU" sz="2200" dirty="0" err="1"/>
              <a:t>закупівлі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не </a:t>
            </a:r>
            <a:r>
              <a:rPr lang="ru-RU" sz="2200" dirty="0" err="1"/>
              <a:t>підлягатимуть</a:t>
            </a:r>
            <a:r>
              <a:rPr lang="ru-RU" sz="2200" dirty="0"/>
              <a:t> переговорам, а </a:t>
            </a:r>
            <a:r>
              <a:rPr lang="ru-RU" sz="2200" dirty="0" err="1"/>
              <a:t>критерії</a:t>
            </a:r>
            <a:r>
              <a:rPr lang="ru-RU" sz="2200" dirty="0"/>
              <a:t> </a:t>
            </a:r>
            <a:r>
              <a:rPr lang="ru-RU" sz="2200" dirty="0" err="1"/>
              <a:t>оцінки</a:t>
            </a:r>
            <a:r>
              <a:rPr lang="ru-RU" sz="2200" dirty="0"/>
              <a:t> не </a:t>
            </a:r>
            <a:r>
              <a:rPr lang="ru-RU" sz="2200" dirty="0" err="1"/>
              <a:t>можуть</a:t>
            </a:r>
            <a:r>
              <a:rPr lang="ru-RU" sz="2200" dirty="0"/>
              <a:t> </a:t>
            </a:r>
            <a:r>
              <a:rPr lang="ru-RU" sz="2200" dirty="0" err="1"/>
              <a:t>потім</a:t>
            </a:r>
            <a:r>
              <a:rPr lang="ru-RU" sz="2200" dirty="0"/>
              <a:t> </a:t>
            </a:r>
            <a:r>
              <a:rPr lang="ru-RU" sz="2200" dirty="0" err="1"/>
              <a:t>змінюватися</a:t>
            </a:r>
            <a:r>
              <a:rPr lang="ru-RU" sz="2200" dirty="0"/>
              <a:t>.</a:t>
            </a:r>
          </a:p>
          <a:p>
            <a:pPr marL="0" indent="0" algn="just">
              <a:buNone/>
              <a:tabLst>
                <a:tab pos="541338" algn="l"/>
              </a:tabLst>
            </a:pPr>
            <a:endParaRPr lang="uk-UA" sz="2000" dirty="0"/>
          </a:p>
          <a:p>
            <a:pPr marL="50800" indent="0">
              <a:buNone/>
            </a:pPr>
            <a:endParaRPr lang="uk-UA" sz="2000" dirty="0"/>
          </a:p>
          <a:p>
            <a:pPr marL="50800" indent="0">
              <a:buNone/>
            </a:pPr>
            <a:endParaRPr lang="uk-UA" sz="2000" dirty="0"/>
          </a:p>
          <a:p>
            <a:pPr marL="5080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618982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251520" y="722"/>
            <a:ext cx="8712968" cy="504056"/>
          </a:xfrm>
          <a:prstGeom prst="rect">
            <a:avLst/>
          </a:prstGeom>
          <a:solidFill>
            <a:srgbClr val="1CAE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 algn="ctr">
              <a:tabLst>
                <a:tab pos="541338" algn="l"/>
              </a:tabLst>
            </a:pPr>
            <a:r>
              <a:rPr lang="uk-UA" sz="3200" b="1" dirty="0">
                <a:solidFill>
                  <a:schemeClr val="tx2"/>
                </a:solidFill>
              </a:rPr>
              <a:t>Торги з обмеженою участю (ЄС повернення)</a:t>
            </a: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0" y="548680"/>
            <a:ext cx="9036496" cy="630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100" dirty="0"/>
              <a:t>Процедура ТЗОУ </a:t>
            </a:r>
            <a:r>
              <a:rPr lang="ru-RU" sz="2100" dirty="0" err="1"/>
              <a:t>може</a:t>
            </a:r>
            <a:r>
              <a:rPr lang="ru-RU" sz="2100" dirty="0"/>
              <a:t> </a:t>
            </a:r>
            <a:r>
              <a:rPr lang="ru-RU" sz="2100" dirty="0" err="1"/>
              <a:t>застосовуватися</a:t>
            </a:r>
            <a:r>
              <a:rPr lang="ru-RU" sz="2100" dirty="0"/>
              <a:t> у </a:t>
            </a:r>
            <a:r>
              <a:rPr lang="ru-RU" sz="2100" dirty="0" err="1"/>
              <a:t>разі</a:t>
            </a:r>
            <a:r>
              <a:rPr lang="ru-RU" sz="2100" dirty="0"/>
              <a:t> потреби </a:t>
            </a:r>
            <a:r>
              <a:rPr lang="ru-RU" sz="2100" u="sng" dirty="0" err="1"/>
              <a:t>попередньої</a:t>
            </a:r>
            <a:r>
              <a:rPr lang="ru-RU" sz="2100" u="sng" dirty="0"/>
              <a:t> </a:t>
            </a:r>
            <a:r>
              <a:rPr lang="ru-RU" sz="2100" u="sng" dirty="0" err="1"/>
              <a:t>перевірки</a:t>
            </a:r>
            <a:r>
              <a:rPr lang="ru-RU" sz="2100" u="sng" dirty="0"/>
              <a:t> </a:t>
            </a:r>
            <a:r>
              <a:rPr lang="ru-RU" sz="2100" u="sng" dirty="0" err="1"/>
              <a:t>кваліфікації</a:t>
            </a:r>
            <a:r>
              <a:rPr lang="ru-RU" sz="2100" u="sng" dirty="0"/>
              <a:t> </a:t>
            </a:r>
            <a:r>
              <a:rPr lang="ru-RU" sz="2100" u="sng" dirty="0" err="1"/>
              <a:t>учасників</a:t>
            </a:r>
            <a:r>
              <a:rPr lang="ru-RU" sz="2100" u="sng" dirty="0"/>
              <a:t> </a:t>
            </a:r>
            <a:r>
              <a:rPr lang="ru-RU" sz="2100" dirty="0"/>
              <a:t>шляхом </a:t>
            </a:r>
            <a:r>
              <a:rPr lang="ru-RU" sz="2100" dirty="0" err="1"/>
              <a:t>проведення</a:t>
            </a:r>
            <a:r>
              <a:rPr lang="ru-RU" sz="2100" dirty="0"/>
              <a:t> </a:t>
            </a:r>
            <a:r>
              <a:rPr lang="ru-RU" sz="2100" dirty="0" err="1"/>
              <a:t>кваліфікаційного</a:t>
            </a:r>
            <a:r>
              <a:rPr lang="ru-RU" sz="2100" dirty="0"/>
              <a:t> </a:t>
            </a:r>
            <a:r>
              <a:rPr lang="ru-RU" sz="2100" dirty="0" err="1"/>
              <a:t>відбору</a:t>
            </a:r>
            <a:r>
              <a:rPr lang="ru-RU" sz="2100" dirty="0"/>
              <a:t> </a:t>
            </a:r>
            <a:r>
              <a:rPr lang="ru-RU" sz="2100" u="sng" dirty="0"/>
              <a:t>та </a:t>
            </a:r>
            <a:r>
              <a:rPr lang="ru-RU" sz="2100" u="sng" dirty="0" err="1"/>
              <a:t>вище</a:t>
            </a:r>
            <a:r>
              <a:rPr lang="ru-RU" sz="2100" u="sng" dirty="0"/>
              <a:t> </a:t>
            </a:r>
            <a:r>
              <a:rPr lang="ru-RU" sz="2100" u="sng" dirty="0" err="1"/>
              <a:t>порогів</a:t>
            </a:r>
            <a:r>
              <a:rPr lang="ru-RU" sz="2100" u="sng" dirty="0"/>
              <a:t> ЄС.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100" dirty="0"/>
              <a:t>В </a:t>
            </a:r>
            <a:r>
              <a:rPr lang="ru-RU" sz="2100" dirty="0" err="1"/>
              <a:t>оголошенні</a:t>
            </a:r>
            <a:r>
              <a:rPr lang="ru-RU" sz="2100" dirty="0"/>
              <a:t> та </a:t>
            </a:r>
            <a:r>
              <a:rPr lang="ru-RU" sz="2100" dirty="0" err="1"/>
              <a:t>документації</a:t>
            </a:r>
            <a:r>
              <a:rPr lang="ru-RU" sz="2100" dirty="0"/>
              <a:t> </a:t>
            </a:r>
            <a:r>
              <a:rPr lang="ru-RU" sz="2100" dirty="0" err="1"/>
              <a:t>обовязково</a:t>
            </a:r>
            <a:r>
              <a:rPr lang="ru-RU" sz="2100" dirty="0"/>
              <a:t> </a:t>
            </a:r>
            <a:r>
              <a:rPr lang="ru-RU" sz="2100" dirty="0" err="1"/>
              <a:t>оприлюднються</a:t>
            </a:r>
            <a:r>
              <a:rPr lang="ru-RU" sz="2100" dirty="0"/>
              <a:t>:</a:t>
            </a:r>
          </a:p>
          <a:p>
            <a:pPr marL="180975" indent="-130175" algn="just"/>
            <a:r>
              <a:rPr lang="ru-RU" sz="2100" b="1" u="sng" dirty="0"/>
              <a:t>ВСІ</a:t>
            </a:r>
            <a:r>
              <a:rPr lang="ru-RU" sz="2100" dirty="0"/>
              <a:t> </a:t>
            </a:r>
            <a:r>
              <a:rPr lang="ru-RU" sz="2100" dirty="0" err="1"/>
              <a:t>кваліфікаційні</a:t>
            </a:r>
            <a:r>
              <a:rPr lang="ru-RU" sz="2100" dirty="0"/>
              <a:t> </a:t>
            </a:r>
            <a:r>
              <a:rPr lang="ru-RU" sz="2100" dirty="0" err="1"/>
              <a:t>критерії</a:t>
            </a:r>
            <a:r>
              <a:rPr lang="ru-RU" sz="2100" dirty="0"/>
              <a:t> </a:t>
            </a:r>
            <a:r>
              <a:rPr lang="ru-RU" sz="2100" dirty="0" err="1"/>
              <a:t>відповідно</a:t>
            </a:r>
            <a:r>
              <a:rPr lang="ru-RU" sz="2100" dirty="0"/>
              <a:t> до </a:t>
            </a:r>
            <a:r>
              <a:rPr lang="ru-RU" sz="2100" dirty="0" err="1"/>
              <a:t>статті</a:t>
            </a:r>
            <a:r>
              <a:rPr lang="ru-RU" sz="2100" dirty="0"/>
              <a:t> 16 Закону, </a:t>
            </a:r>
          </a:p>
          <a:p>
            <a:pPr marL="180975" indent="-130175" algn="just"/>
            <a:r>
              <a:rPr lang="ru-RU" sz="2100" dirty="0" err="1"/>
              <a:t>мінімальні</a:t>
            </a:r>
            <a:r>
              <a:rPr lang="ru-RU" sz="2100" dirty="0"/>
              <a:t> </a:t>
            </a:r>
            <a:r>
              <a:rPr lang="ru-RU" sz="2100" dirty="0" err="1"/>
              <a:t>допустимі</a:t>
            </a:r>
            <a:r>
              <a:rPr lang="ru-RU" sz="2100" dirty="0"/>
              <a:t> </a:t>
            </a:r>
            <a:r>
              <a:rPr lang="ru-RU" sz="2100" dirty="0" err="1"/>
              <a:t>значення</a:t>
            </a:r>
            <a:r>
              <a:rPr lang="ru-RU" sz="2100" dirty="0"/>
              <a:t> за </a:t>
            </a:r>
            <a:r>
              <a:rPr lang="ru-RU" sz="2100" dirty="0" err="1"/>
              <a:t>кожним</a:t>
            </a:r>
            <a:r>
              <a:rPr lang="ru-RU" sz="2100" dirty="0"/>
              <a:t> </a:t>
            </a:r>
            <a:r>
              <a:rPr lang="ru-RU" sz="2100" dirty="0" err="1"/>
              <a:t>установленим</a:t>
            </a:r>
            <a:r>
              <a:rPr lang="ru-RU" sz="2100" dirty="0"/>
              <a:t> </a:t>
            </a:r>
            <a:r>
              <a:rPr lang="ru-RU" sz="2100" dirty="0" err="1"/>
              <a:t>кваліфікаційним</a:t>
            </a:r>
            <a:r>
              <a:rPr lang="ru-RU" sz="2100" dirty="0"/>
              <a:t> </a:t>
            </a:r>
            <a:r>
              <a:rPr lang="ru-RU" sz="2100" dirty="0" err="1"/>
              <a:t>критерієм</a:t>
            </a:r>
            <a:r>
              <a:rPr lang="ru-RU" sz="2100" dirty="0"/>
              <a:t>, вага кожного </a:t>
            </a:r>
            <a:r>
              <a:rPr lang="ru-RU" sz="2100" dirty="0" err="1"/>
              <a:t>критерію</a:t>
            </a:r>
            <a:r>
              <a:rPr lang="ru-RU" sz="2100" dirty="0"/>
              <a:t> та методика </a:t>
            </a:r>
            <a:r>
              <a:rPr lang="ru-RU" sz="2100" dirty="0" err="1"/>
              <a:t>оцінювання</a:t>
            </a:r>
            <a:r>
              <a:rPr lang="ru-RU" sz="2100" dirty="0"/>
              <a:t> </a:t>
            </a:r>
            <a:r>
              <a:rPr lang="ru-RU" sz="2100" dirty="0" err="1"/>
              <a:t>значень</a:t>
            </a:r>
            <a:r>
              <a:rPr lang="ru-RU" sz="2100" dirty="0"/>
              <a:t>, </a:t>
            </a:r>
            <a:r>
              <a:rPr lang="ru-RU" sz="2100" dirty="0" err="1"/>
              <a:t>що</a:t>
            </a:r>
            <a:r>
              <a:rPr lang="ru-RU" sz="2100" dirty="0"/>
              <a:t> </a:t>
            </a:r>
            <a:r>
              <a:rPr lang="ru-RU" sz="2100" dirty="0" err="1"/>
              <a:t>перевищують</a:t>
            </a:r>
            <a:r>
              <a:rPr lang="ru-RU" sz="2100" dirty="0"/>
              <a:t> </a:t>
            </a:r>
            <a:r>
              <a:rPr lang="ru-RU" sz="2100" dirty="0" err="1"/>
              <a:t>мінімальний</a:t>
            </a:r>
            <a:r>
              <a:rPr lang="ru-RU" sz="2100" dirty="0"/>
              <a:t> </a:t>
            </a:r>
            <a:r>
              <a:rPr lang="ru-RU" sz="2100" dirty="0" err="1"/>
              <a:t>допустимий</a:t>
            </a:r>
            <a:r>
              <a:rPr lang="ru-RU" sz="2100" dirty="0"/>
              <a:t> </a:t>
            </a:r>
            <a:r>
              <a:rPr lang="ru-RU" sz="2100" dirty="0" err="1"/>
              <a:t>рівень</a:t>
            </a:r>
            <a:r>
              <a:rPr lang="ru-RU" sz="2100" dirty="0"/>
              <a:t> </a:t>
            </a:r>
            <a:r>
              <a:rPr lang="ru-RU" sz="2100" dirty="0" err="1"/>
              <a:t>кваліфікаційних</a:t>
            </a:r>
            <a:r>
              <a:rPr lang="ru-RU" sz="2100" dirty="0"/>
              <a:t> </a:t>
            </a:r>
            <a:r>
              <a:rPr lang="ru-RU" sz="2100" dirty="0" err="1"/>
              <a:t>вимог</a:t>
            </a:r>
            <a:r>
              <a:rPr lang="ru-RU" sz="2100" dirty="0"/>
              <a:t>,</a:t>
            </a:r>
          </a:p>
          <a:p>
            <a:pPr marL="180975" indent="-130175" algn="just"/>
            <a:r>
              <a:rPr lang="ru-RU" sz="2100" dirty="0"/>
              <a:t> кількість учасників (але не менше 4), яких буде запрошено до участі у другому етапі торгів за результатами кваліфікаційного відбору (в якому було не менше 3).</a:t>
            </a:r>
          </a:p>
          <a:p>
            <a:pPr marL="50800" indent="0" algn="just">
              <a:buNone/>
            </a:pPr>
            <a:r>
              <a:rPr lang="en-US" sz="2100" i="1" dirty="0"/>
              <a:t>NB! </a:t>
            </a:r>
            <a:r>
              <a:rPr lang="uk-UA" sz="2100" i="1" dirty="0"/>
              <a:t>Замовник п</a:t>
            </a:r>
            <a:r>
              <a:rPr lang="ru-RU" sz="2100" i="1" dirty="0" err="1"/>
              <a:t>ід</a:t>
            </a:r>
            <a:r>
              <a:rPr lang="ru-RU" sz="2100" i="1" dirty="0"/>
              <a:t> час </a:t>
            </a:r>
            <a:r>
              <a:rPr lang="ru-RU" sz="2100" i="1" dirty="0" err="1"/>
              <a:t>оприлюднення</a:t>
            </a:r>
            <a:r>
              <a:rPr lang="ru-RU" sz="2100" i="1" dirty="0"/>
              <a:t> </a:t>
            </a:r>
            <a:r>
              <a:rPr lang="ru-RU" sz="2100" i="1" dirty="0" err="1"/>
              <a:t>оголошення</a:t>
            </a:r>
            <a:r>
              <a:rPr lang="ru-RU" sz="2100" i="1" dirty="0"/>
              <a:t> через </a:t>
            </a:r>
            <a:r>
              <a:rPr lang="ru-RU" sz="2100" i="1" dirty="0" err="1"/>
              <a:t>електронну</a:t>
            </a:r>
            <a:r>
              <a:rPr lang="ru-RU" sz="2100" i="1" dirty="0"/>
              <a:t> систему </a:t>
            </a:r>
            <a:r>
              <a:rPr lang="ru-RU" sz="2100" i="1" dirty="0" err="1"/>
              <a:t>закупівель</a:t>
            </a:r>
            <a:r>
              <a:rPr lang="ru-RU" sz="2100" i="1" dirty="0"/>
              <a:t> </a:t>
            </a:r>
            <a:r>
              <a:rPr lang="ru-RU" sz="2100" i="1" dirty="0" err="1"/>
              <a:t>може</a:t>
            </a:r>
            <a:r>
              <a:rPr lang="ru-RU" sz="2100" i="1" dirty="0"/>
              <a:t> </a:t>
            </a:r>
            <a:r>
              <a:rPr lang="ru-RU" sz="2100" i="1" dirty="0" err="1"/>
              <a:t>надіслати</a:t>
            </a:r>
            <a:r>
              <a:rPr lang="ru-RU" sz="2100" i="1" dirty="0"/>
              <a:t> </a:t>
            </a:r>
            <a:r>
              <a:rPr lang="ru-RU" sz="2100" i="1" dirty="0" err="1"/>
              <a:t>запрошення</a:t>
            </a:r>
            <a:r>
              <a:rPr lang="ru-RU" sz="2100" i="1" dirty="0"/>
              <a:t> (</a:t>
            </a:r>
            <a:r>
              <a:rPr lang="ru-RU" sz="2100" i="1" dirty="0" err="1"/>
              <a:t>аналогічне</a:t>
            </a:r>
            <a:r>
              <a:rPr lang="ru-RU" sz="2100" i="1" dirty="0"/>
              <a:t> за </a:t>
            </a:r>
            <a:r>
              <a:rPr lang="ru-RU" sz="2100" i="1" dirty="0" err="1"/>
              <a:t>змістом</a:t>
            </a:r>
            <a:r>
              <a:rPr lang="ru-RU" sz="2100" i="1" dirty="0"/>
              <a:t> </a:t>
            </a:r>
            <a:r>
              <a:rPr lang="ru-RU" sz="2100" i="1" dirty="0" err="1"/>
              <a:t>оголошенню</a:t>
            </a:r>
            <a:r>
              <a:rPr lang="ru-RU" sz="2100" i="1" dirty="0"/>
              <a:t>) </a:t>
            </a:r>
            <a:r>
              <a:rPr lang="ru-RU" sz="2100" i="1" dirty="0" err="1"/>
              <a:t>учасникам</a:t>
            </a:r>
            <a:r>
              <a:rPr lang="ru-RU" sz="2100" i="1" dirty="0"/>
              <a:t>, </a:t>
            </a:r>
            <a:r>
              <a:rPr lang="ru-RU" sz="2100" i="1" dirty="0" err="1"/>
              <a:t>які</a:t>
            </a:r>
            <a:r>
              <a:rPr lang="ru-RU" sz="2100" i="1" dirty="0"/>
              <a:t>  думку </a:t>
            </a:r>
            <a:r>
              <a:rPr lang="ru-RU" sz="2100" i="1" dirty="0" err="1"/>
              <a:t>замовника</a:t>
            </a:r>
            <a:r>
              <a:rPr lang="ru-RU" sz="2100" i="1" dirty="0"/>
              <a:t> </a:t>
            </a:r>
            <a:r>
              <a:rPr lang="ru-RU" sz="2100" i="1" dirty="0" err="1"/>
              <a:t>можуть</a:t>
            </a:r>
            <a:r>
              <a:rPr lang="ru-RU" sz="2100" i="1" dirty="0"/>
              <a:t> </a:t>
            </a:r>
            <a:r>
              <a:rPr lang="ru-RU" sz="2100" i="1" dirty="0" err="1"/>
              <a:t>відповідати</a:t>
            </a:r>
            <a:r>
              <a:rPr lang="ru-RU" sz="2100" i="1" dirty="0"/>
              <a:t> </a:t>
            </a:r>
            <a:r>
              <a:rPr lang="ru-RU" sz="2100" i="1" dirty="0" err="1"/>
              <a:t>встановленим</a:t>
            </a:r>
            <a:r>
              <a:rPr lang="ru-RU" sz="2100" i="1" dirty="0"/>
              <a:t> у </a:t>
            </a:r>
            <a:r>
              <a:rPr lang="ru-RU" sz="2100" i="1" dirty="0" err="1"/>
              <a:t>тендерній</a:t>
            </a:r>
            <a:r>
              <a:rPr lang="ru-RU" sz="2100" i="1" dirty="0"/>
              <a:t> </a:t>
            </a:r>
            <a:r>
              <a:rPr lang="ru-RU" sz="2100" i="1" dirty="0" err="1"/>
              <a:t>документації</a:t>
            </a:r>
            <a:r>
              <a:rPr lang="ru-RU" sz="2100" i="1" dirty="0"/>
              <a:t> </a:t>
            </a:r>
            <a:r>
              <a:rPr lang="ru-RU" sz="2100" i="1" dirty="0" err="1"/>
              <a:t>вимогам</a:t>
            </a:r>
            <a:r>
              <a:rPr lang="ru-RU" sz="2100" i="1" dirty="0"/>
              <a:t>. </a:t>
            </a:r>
          </a:p>
          <a:p>
            <a:pPr marL="50800" indent="0" algn="just">
              <a:buNone/>
            </a:pPr>
            <a:r>
              <a:rPr lang="uk-UA" sz="2100" b="1" dirty="0"/>
              <a:t>Другий етап </a:t>
            </a:r>
            <a:r>
              <a:rPr lang="uk-UA" sz="2100" b="1" dirty="0" err="1"/>
              <a:t>ТзОУ</a:t>
            </a:r>
            <a:r>
              <a:rPr lang="uk-UA" sz="2100" b="1" dirty="0"/>
              <a:t> </a:t>
            </a:r>
            <a:r>
              <a:rPr lang="uk-UA" sz="2100" dirty="0"/>
              <a:t>-- беруть участь лише запрошені за результатами кваліфікаційного відбору, а оцінка і розгляд – за логікою та алгоритмом «українського аукціону» </a:t>
            </a:r>
          </a:p>
          <a:p>
            <a:pPr marL="50800" indent="0" algn="just">
              <a:buNone/>
            </a:pPr>
            <a:endParaRPr lang="ru-RU" sz="2000" i="1" dirty="0"/>
          </a:p>
          <a:p>
            <a:pPr marL="50800" indent="0">
              <a:buNone/>
            </a:pPr>
            <a:endParaRPr lang="uk-UA" sz="2000" dirty="0"/>
          </a:p>
          <a:p>
            <a:pPr marL="5080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54520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287524" y="0"/>
            <a:ext cx="8496944" cy="432047"/>
          </a:xfrm>
          <a:prstGeom prst="rect">
            <a:avLst/>
          </a:prstGeom>
          <a:solidFill>
            <a:srgbClr val="1CAE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Переговорна процедура -- оновлена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840784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76672"/>
            <a:ext cx="903649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0000"/>
              </a:buClr>
              <a:buFont typeface="Wingdings" pitchFamily="2" charset="2"/>
              <a:buChar char="Ø"/>
            </a:pPr>
            <a:r>
              <a:rPr lang="uk-UA" sz="24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Підстави переформатовані (</a:t>
            </a:r>
            <a:r>
              <a:rPr lang="uk-UA" sz="24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ст.40.2</a:t>
            </a:r>
            <a:r>
              <a:rPr lang="uk-UA" sz="24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):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ru-RU" sz="2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2) </a:t>
            </a:r>
            <a:r>
              <a:rPr lang="ru-RU" sz="24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якщо</a:t>
            </a:r>
            <a:r>
              <a:rPr lang="ru-RU" sz="2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роботи</a:t>
            </a:r>
            <a:r>
              <a:rPr lang="ru-RU" sz="2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товари</a:t>
            </a:r>
            <a:r>
              <a:rPr lang="ru-RU" sz="2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чи</a:t>
            </a:r>
            <a:r>
              <a:rPr lang="ru-RU" sz="2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послуги</a:t>
            </a:r>
            <a:r>
              <a:rPr lang="ru-RU" sz="2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можуть</a:t>
            </a:r>
            <a:r>
              <a:rPr lang="ru-RU" sz="2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 бути </a:t>
            </a:r>
            <a:r>
              <a:rPr lang="ru-RU" sz="24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виконані</a:t>
            </a:r>
            <a:r>
              <a:rPr lang="ru-RU" sz="2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, </a:t>
            </a:r>
            <a:r>
              <a:rPr lang="ru-RU" sz="24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поставлені</a:t>
            </a:r>
            <a:r>
              <a:rPr lang="ru-RU" sz="2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чи</a:t>
            </a:r>
            <a:r>
              <a:rPr lang="ru-RU" sz="2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надані</a:t>
            </a:r>
            <a:r>
              <a:rPr lang="ru-RU" sz="2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  </a:t>
            </a:r>
            <a:r>
              <a:rPr lang="ru-RU" sz="24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виключно</a:t>
            </a:r>
            <a:r>
              <a:rPr lang="ru-RU" sz="2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певним</a:t>
            </a:r>
            <a:r>
              <a:rPr lang="ru-RU" sz="2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суб’єктом</a:t>
            </a:r>
            <a:r>
              <a:rPr lang="ru-RU" sz="2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господарювання</a:t>
            </a:r>
            <a:r>
              <a:rPr lang="ru-RU" sz="2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 за </a:t>
            </a:r>
            <a:r>
              <a:rPr lang="ru-RU" sz="24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наявності</a:t>
            </a:r>
            <a:r>
              <a:rPr lang="ru-RU" sz="2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 одного з таких </a:t>
            </a:r>
            <a:r>
              <a:rPr lang="ru-RU" sz="24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випадків</a:t>
            </a:r>
            <a:r>
              <a:rPr lang="ru-RU" sz="2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:</a:t>
            </a:r>
          </a:p>
          <a:p>
            <a:pPr marL="90488" indent="-90488" algn="just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предмет </a:t>
            </a:r>
            <a:r>
              <a:rPr lang="ru-RU" sz="20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закупівлі</a:t>
            </a: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20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полягає</a:t>
            </a: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 у </a:t>
            </a:r>
            <a:r>
              <a:rPr lang="ru-RU" sz="20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створенні</a:t>
            </a: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20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або</a:t>
            </a: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20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придбанні</a:t>
            </a: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20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унікального</a:t>
            </a: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20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витвору</a:t>
            </a: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20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мистецтва</a:t>
            </a: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20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або</a:t>
            </a: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20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художнього</a:t>
            </a: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20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виконання</a:t>
            </a: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, </a:t>
            </a:r>
          </a:p>
          <a:p>
            <a:pPr marL="90488" indent="-90488" algn="just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0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договір</a:t>
            </a: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 про </a:t>
            </a:r>
            <a:r>
              <a:rPr lang="ru-RU" sz="20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закупівлю</a:t>
            </a: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20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укладається</a:t>
            </a: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 з </a:t>
            </a:r>
            <a:r>
              <a:rPr lang="ru-RU" sz="20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переможцем</a:t>
            </a: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20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архітектурного</a:t>
            </a: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20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або</a:t>
            </a: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20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мистецького</a:t>
            </a: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 конкурсу; </a:t>
            </a:r>
          </a:p>
          <a:p>
            <a:pPr marL="90488" indent="-90488" algn="just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0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конкуренція</a:t>
            </a: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20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відсутня</a:t>
            </a: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 з </a:t>
            </a:r>
            <a:r>
              <a:rPr lang="ru-RU" sz="20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технічних</a:t>
            </a: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 причин;</a:t>
            </a:r>
          </a:p>
          <a:p>
            <a:pPr marL="90488" indent="-90488" algn="just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0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існує</a:t>
            </a: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20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необхідність</a:t>
            </a: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20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захисту</a:t>
            </a: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20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ексклюзивних</a:t>
            </a: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 прав, </a:t>
            </a:r>
            <a:r>
              <a:rPr lang="ru-RU" sz="20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насамперед</a:t>
            </a: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 прав </a:t>
            </a:r>
            <a:r>
              <a:rPr lang="ru-RU" sz="20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інтелектуальної</a:t>
            </a: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 </a:t>
            </a:r>
            <a:r>
              <a:rPr lang="ru-RU" sz="2000" b="1" kern="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власності</a:t>
            </a: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;</a:t>
            </a:r>
          </a:p>
          <a:p>
            <a:pPr marL="90488" indent="-90488" algn="just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000" b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Arial"/>
              </a:rPr>
              <a:t>укладення договору з постачальником “останньої надії” на постачання електричної енергії або природного газу;</a:t>
            </a:r>
          </a:p>
          <a:p>
            <a:pPr marL="90488" indent="-90488" algn="just"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у зв'язку з розірванням договору про закупівлю з вини учасника на строк, достатній для проведення нової процедури закупівлі в обсязі, що не перевищує 20% суми, визначеної в розірваному договорі;</a:t>
            </a:r>
            <a:endParaRPr lang="ru-RU" sz="2000" b="1" kern="0" dirty="0">
              <a:solidFill>
                <a:srgbClr val="0070C0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algn="just">
              <a:buClr>
                <a:srgbClr val="000000"/>
              </a:buClr>
            </a:pPr>
            <a:endParaRPr lang="ru-RU" kern="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ru-RU" sz="2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6) закупівлі товарів від особи, яка займається процедурою відновлення платоспроможності, згідно з законодавством.</a:t>
            </a:r>
          </a:p>
          <a:p>
            <a:pPr marL="90488" indent="-90488" algn="just">
              <a:buClr>
                <a:srgbClr val="000000"/>
              </a:buClr>
              <a:buFont typeface="Arial" pitchFamily="34" charset="0"/>
              <a:buChar char="•"/>
            </a:pPr>
            <a:endParaRPr lang="ru-RU" kern="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endParaRPr lang="ru-RU" sz="1400" i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745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251520" y="26480"/>
            <a:ext cx="8496944" cy="432047"/>
          </a:xfrm>
          <a:prstGeom prst="rect">
            <a:avLst/>
          </a:prstGeom>
          <a:solidFill>
            <a:srgbClr val="1CAE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Переговорна процедура -- оновлена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840784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76672"/>
            <a:ext cx="885698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latin typeface="Calibri" pitchFamily="34" charset="0"/>
                <a:cs typeface="Calibri" pitchFamily="34" charset="0"/>
              </a:rPr>
              <a:t>Підстави переформатовані (</a:t>
            </a:r>
            <a:r>
              <a:rPr lang="uk-UA" sz="2800" b="1" dirty="0" smtClean="0">
                <a:latin typeface="Calibri" pitchFamily="34" charset="0"/>
                <a:cs typeface="Calibri" pitchFamily="34" charset="0"/>
              </a:rPr>
              <a:t>ст.40.2</a:t>
            </a:r>
            <a:r>
              <a:rPr lang="uk-UA" sz="2800" b="1" dirty="0">
                <a:latin typeface="Calibri" pitchFamily="34" charset="0"/>
                <a:cs typeface="Calibri" pitchFamily="34" charset="0"/>
              </a:rPr>
              <a:t>):</a:t>
            </a:r>
          </a:p>
          <a:p>
            <a:pPr algn="just"/>
            <a:r>
              <a:rPr lang="ru-RU" sz="2200" dirty="0">
                <a:latin typeface="Calibri" pitchFamily="34" charset="0"/>
                <a:cs typeface="Calibri" pitchFamily="34" charset="0"/>
              </a:rPr>
              <a:t>4)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необхідності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постачання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додаткового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обсягу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товару --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додаткові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закупівлі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обсягів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товарів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у того ж самого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постачальника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згідно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цього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пункту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можуть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закуповуватися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не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більше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ніж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протягом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трьох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років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після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укладення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первинного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договору, а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загальна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вартість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додаткового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обсягу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товару 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не повинна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перевищувати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50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відсотків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вартості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первинного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договору;</a:t>
            </a:r>
          </a:p>
          <a:p>
            <a:pPr algn="just"/>
            <a:endParaRPr lang="ru-RU" sz="2200" u="sng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2200" dirty="0">
                <a:latin typeface="Calibri" pitchFamily="34" charset="0"/>
                <a:cs typeface="Calibri" pitchFamily="34" charset="0"/>
              </a:rPr>
              <a:t>5)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необхідності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закупівлі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додаткових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робіт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чи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послуг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якщо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початковий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договір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укладено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за результатами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проведення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конкурентної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процедури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а у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початковій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тендерній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документації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було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зазначено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обсяг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можливих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додаткових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робіт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чи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послуг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умови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їхньої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закупівлі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, а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також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а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передбачена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можливість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застосування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цього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виду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процедури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закупівлі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.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Ця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підстава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 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закупівлі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може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бути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застосована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лише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протягом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трьох</a:t>
            </a:r>
            <a:r>
              <a:rPr lang="ru-RU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u="sng" dirty="0" err="1">
                <a:latin typeface="Calibri" pitchFamily="34" charset="0"/>
                <a:cs typeface="Calibri" pitchFamily="34" charset="0"/>
              </a:rPr>
              <a:t>років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після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укладення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початкового договору, а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загальна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вартість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додаткових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робіт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і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послуг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не повинна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перевищувати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50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відсотків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первинного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договору.</a:t>
            </a:r>
          </a:p>
          <a:p>
            <a:pPr marL="5080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4822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 idx="4294967295"/>
          </p:nvPr>
        </p:nvSpPr>
        <p:spPr>
          <a:xfrm>
            <a:off x="2987993" y="1916832"/>
            <a:ext cx="3138487" cy="245638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eaLnBrk="1" hangingPunct="1"/>
            <a:r>
              <a:rPr lang="uk-UA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28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УДОСКОНАЛЕННЯПРАКТИКИ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uk-UA" sz="2400" b="1" dirty="0">
                <a:solidFill>
                  <a:srgbClr val="005F8B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/>
            </a:r>
            <a:br>
              <a:rPr lang="ru-RU" altLang="uk-UA" sz="2400" b="1" dirty="0">
                <a:solidFill>
                  <a:srgbClr val="005F8B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</a:br>
            <a:endParaRPr lang="en" altLang="uk-UA" sz="3200" b="1" dirty="0">
              <a:solidFill>
                <a:srgbClr val="005F8B"/>
              </a:solidFill>
              <a:latin typeface="Calibri" panose="020F0502020204030204" pitchFamily="34" charset="0"/>
              <a:ea typeface="Open Sans" pitchFamily="34" charset="0"/>
              <a:cs typeface="Calibri" panose="020F050202020403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65043" y="4373217"/>
            <a:ext cx="3472070" cy="22396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2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275" y="5229200"/>
            <a:ext cx="8079173" cy="546763"/>
          </a:xfrm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uk-UA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</a:t>
            </a:r>
            <a:r>
              <a:rPr lang="uk-UA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дин учасник – одна вимога про усунення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2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8569" tIns="34275" rIns="68569" bIns="34275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uk-UA" altLang="uk-UA" sz="2100" dirty="0">
                <a:solidFill>
                  <a:srgbClr val="0070C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-1" y="0"/>
            <a:ext cx="9136861" cy="7647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uk-UA" sz="27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 </a:t>
            </a:r>
            <a:r>
              <a:rPr lang="uk-UA" sz="36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«24 години»</a:t>
            </a:r>
            <a:endParaRPr lang="en-US" sz="36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525275" y="2070630"/>
            <a:ext cx="2351314" cy="2290082"/>
          </a:xfrm>
          <a:prstGeom prst="rightArrowCallout">
            <a:avLst/>
          </a:prstGeom>
          <a:solidFill>
            <a:srgbClr val="88D5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uk-UA" dirty="0">
                <a:solidFill>
                  <a:srgbClr val="0070C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Замовник розміщує вимогу в </a:t>
            </a:r>
            <a:r>
              <a:rPr lang="uk-UA" altLang="uk-UA" dirty="0" err="1">
                <a:solidFill>
                  <a:srgbClr val="0070C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Прозорро</a:t>
            </a:r>
            <a:endParaRPr lang="uk-UA" dirty="0"/>
          </a:p>
        </p:txBody>
      </p:sp>
      <p:sp>
        <p:nvSpPr>
          <p:cNvPr id="12" name="Выноска со стрелкой влево 11"/>
          <p:cNvSpPr/>
          <p:nvPr/>
        </p:nvSpPr>
        <p:spPr>
          <a:xfrm>
            <a:off x="6129440" y="2152975"/>
            <a:ext cx="2475008" cy="2257506"/>
          </a:xfrm>
          <a:prstGeom prst="leftArrowCallout">
            <a:avLst/>
          </a:prstGeom>
          <a:solidFill>
            <a:srgbClr val="88D5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uk-UA" dirty="0">
                <a:solidFill>
                  <a:srgbClr val="0070C0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Учасник за  1р.д. виправляє помилки</a:t>
            </a:r>
            <a:endParaRPr lang="uk-UA" dirty="0"/>
          </a:p>
        </p:txBody>
      </p:sp>
      <p:sp>
        <p:nvSpPr>
          <p:cNvPr id="19" name="Блок-схема: несколько документов 18"/>
          <p:cNvSpPr/>
          <p:nvPr/>
        </p:nvSpPr>
        <p:spPr>
          <a:xfrm>
            <a:off x="3539216" y="2152975"/>
            <a:ext cx="1896879" cy="2290082"/>
          </a:xfrm>
          <a:prstGeom prst="flowChartMultidocumen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uk-UA" altLang="uk-UA" sz="135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відповідність за статтями 16 та 17;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3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підтвердження права </a:t>
            </a:r>
            <a:r>
              <a:rPr lang="uk-UA" sz="135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підпису </a:t>
            </a:r>
            <a:r>
              <a:rPr lang="uk-UA" sz="13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uk-UA" altLang="uk-UA" sz="1350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algn="ctr"/>
            <a:endParaRPr lang="uk-UA" sz="1350" dirty="0"/>
          </a:p>
        </p:txBody>
      </p:sp>
      <p:pic>
        <p:nvPicPr>
          <p:cNvPr id="8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3968" y="0"/>
            <a:ext cx="704307" cy="7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17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4C632D-B8C6-42E2-A9F9-5C7B1F94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dirty="0" err="1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в</a:t>
            </a:r>
            <a:r>
              <a:rPr lang="ru-RU" sz="3200" dirty="0" err="1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ідхилення</a:t>
            </a:r>
            <a:r>
              <a:rPr lang="ru-RU" sz="32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тендерних</a:t>
            </a:r>
            <a:r>
              <a:rPr lang="ru-RU" sz="3200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пропозицій</a:t>
            </a:r>
            <a:endParaRPr lang="ru-RU" sz="3200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63D6218-0CE5-4A98-BB7E-1BC412CE1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934720"/>
            <a:ext cx="7362512" cy="5811520"/>
          </a:xfrm>
        </p:spPr>
        <p:txBody>
          <a:bodyPr>
            <a:normAutofit lnSpcReduction="10000"/>
          </a:bodyPr>
          <a:lstStyle/>
          <a:p>
            <a:pPr marL="1168400" lvl="0" indent="-984250" algn="just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000"/>
              <a:buNone/>
            </a:pPr>
            <a:r>
              <a:rPr lang="ru-RU" sz="20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</a:t>
            </a:r>
            <a:r>
              <a:rPr lang="en-US" sz="20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</a:t>
            </a:r>
            <a:r>
              <a:rPr lang="ru-RU" sz="20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ТП </a:t>
            </a: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учасника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:</a:t>
            </a:r>
            <a:endParaRPr lang="en-US" sz="2000" dirty="0">
              <a:solidFill>
                <a:srgbClr val="0070C0"/>
              </a:solidFill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  <a:sym typeface="Calibri"/>
            </a:endParaRPr>
          </a:p>
          <a:p>
            <a:pPr marL="1168400" indent="-984250" algn="just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зазначив недостовірну інформацію</a:t>
            </a:r>
          </a:p>
          <a:p>
            <a:pPr marL="1168400" indent="-984250" algn="just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відмовився виправити помилки (невідповідності)</a:t>
            </a:r>
            <a:endParaRPr lang="en-US" sz="2000" dirty="0">
              <a:solidFill>
                <a:srgbClr val="0070C0"/>
              </a:solidFill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  <a:p>
            <a:pPr marL="1168400" indent="-984250" algn="just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визначив конфіденційною інформацію, яка не може бути</a:t>
            </a:r>
            <a:r>
              <a:rPr lang="en-US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uk-UA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визначена як конфіденційна</a:t>
            </a:r>
          </a:p>
          <a:p>
            <a:pPr marL="457200" indent="-355600" algn="just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Wingdings" panose="05000000000000000000" pitchFamily="2" charset="2"/>
              <a:buChar char="ü"/>
            </a:pPr>
            <a:endParaRPr lang="uk-UA" sz="2000" dirty="0">
              <a:solidFill>
                <a:srgbClr val="0070C0"/>
              </a:solidFill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  <a:p>
            <a:pPr marL="101600" indent="0" algn="just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000"/>
              <a:buNone/>
            </a:pP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ОКРЕМО</a:t>
            </a:r>
            <a:r>
              <a:rPr lang="ru-RU" sz="2000" b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!</a:t>
            </a: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тендерна</a:t>
            </a: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пропозиція</a:t>
            </a: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учасника</a:t>
            </a: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не </a:t>
            </a:r>
            <a:r>
              <a:rPr lang="ru-RU" sz="2000" i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відповідає</a:t>
            </a: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умовам</a:t>
            </a: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технічної</a:t>
            </a: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специфікації</a:t>
            </a: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та </a:t>
            </a:r>
            <a:r>
              <a:rPr lang="ru-RU" sz="2000" i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іншим</a:t>
            </a: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вимогам</a:t>
            </a: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щодо</a:t>
            </a: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предмету </a:t>
            </a:r>
            <a:r>
              <a:rPr lang="ru-RU" sz="2000" i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закупівлі</a:t>
            </a: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тендерної</a:t>
            </a: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документації</a:t>
            </a:r>
            <a:r>
              <a:rPr lang="ru-RU" sz="2000" i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.</a:t>
            </a:r>
          </a:p>
          <a:p>
            <a:pPr marL="101600" indent="0" algn="just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000"/>
              <a:buNone/>
            </a:pPr>
            <a:endParaRPr lang="ru-RU" sz="2000" i="1" dirty="0">
              <a:solidFill>
                <a:srgbClr val="0070C0"/>
              </a:solidFill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  <a:p>
            <a:pPr marL="1168400" lvl="0" indent="-985838" algn="just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000"/>
              <a:buNone/>
            </a:pP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                </a:t>
            </a:r>
            <a:r>
              <a:rPr lang="en-US" sz="20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ТП </a:t>
            </a:r>
            <a:r>
              <a:rPr lang="ru-RU" sz="20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переможця</a:t>
            </a:r>
            <a:r>
              <a:rPr lang="ru-RU" sz="20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:</a:t>
            </a:r>
            <a:endParaRPr lang="ru-RU" sz="2000" dirty="0">
              <a:solidFill>
                <a:srgbClr val="0070C0"/>
              </a:solidFill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  <a:p>
            <a:pPr marL="1168400" lvl="0" indent="-985838" algn="just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переможець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відмовився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підписати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договір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відповідно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до </a:t>
            </a: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вимог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тендерної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документації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; </a:t>
            </a:r>
          </a:p>
          <a:p>
            <a:pPr marL="1168400" lvl="0" indent="-985838" algn="just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неукладення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договору про </a:t>
            </a: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закупівлю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з вини </a:t>
            </a: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учасника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;</a:t>
            </a:r>
          </a:p>
          <a:p>
            <a:pPr marL="1168400" lvl="0" indent="-985838" algn="just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Wingdings" panose="05000000000000000000" pitchFamily="2" charset="2"/>
              <a:buChar char="ü"/>
            </a:pP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ненадання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замовнику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підписаного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договору у строк, </a:t>
            </a: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визначений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цим</a:t>
            </a:r>
            <a:r>
              <a:rPr lang="ru-RU" sz="20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Законом.</a:t>
            </a:r>
          </a:p>
          <a:p>
            <a:pPr marL="101600" indent="0" algn="just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000"/>
              <a:buNone/>
            </a:pPr>
            <a:endParaRPr lang="ru-RU" sz="2000" i="1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ru-RU" dirty="0"/>
          </a:p>
        </p:txBody>
      </p:sp>
      <p:pic>
        <p:nvPicPr>
          <p:cNvPr id="4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5425" y="56129"/>
            <a:ext cx="708575" cy="7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77;p22"/>
          <p:cNvSpPr/>
          <p:nvPr/>
        </p:nvSpPr>
        <p:spPr>
          <a:xfrm rot="10800000" flipH="1">
            <a:off x="1043608" y="1052736"/>
            <a:ext cx="451500" cy="225600"/>
          </a:xfrm>
          <a:prstGeom prst="rightArrow">
            <a:avLst>
              <a:gd name="adj1" fmla="val 50000"/>
              <a:gd name="adj2" fmla="val 9004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endParaRPr>
              <a:solidFill>
                <a:srgbClr val="000000"/>
              </a:solidFill>
            </a:endParaRPr>
          </a:p>
        </p:txBody>
      </p:sp>
      <p:sp>
        <p:nvSpPr>
          <p:cNvPr id="11" name="Google Shape;177;p22"/>
          <p:cNvSpPr/>
          <p:nvPr/>
        </p:nvSpPr>
        <p:spPr>
          <a:xfrm rot="10800000" flipH="1">
            <a:off x="1043607" y="4653136"/>
            <a:ext cx="451500" cy="216024"/>
          </a:xfrm>
          <a:prstGeom prst="rightArrow">
            <a:avLst>
              <a:gd name="adj1" fmla="val 50000"/>
              <a:gd name="adj2" fmla="val 9004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0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4C632D-B8C6-42E2-A9F9-5C7B1F94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08504" cy="823342"/>
          </a:xfr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36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 важливі зміни</a:t>
            </a:r>
            <a:endParaRPr lang="ru-RU" sz="3600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63D6218-0CE5-4A98-BB7E-1BC412CE1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8423344" cy="4032448"/>
          </a:xfrm>
        </p:spPr>
        <p:txBody>
          <a:bodyPr>
            <a:normAutofit fontScale="85000" lnSpcReduction="10000"/>
          </a:bodyPr>
          <a:lstStyle/>
          <a:p>
            <a:pPr marL="698500" indent="-4572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r>
              <a:rPr lang="ru-RU" sz="28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Всі</a:t>
            </a:r>
            <a:r>
              <a:rPr lang="ru-RU" sz="28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закупівлі</a:t>
            </a:r>
            <a:r>
              <a:rPr lang="ru-RU" sz="28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 </a:t>
            </a:r>
            <a:r>
              <a:rPr lang="ru-RU" sz="28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річному</a:t>
            </a:r>
            <a:r>
              <a:rPr lang="ru-RU" sz="28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плані</a:t>
            </a:r>
            <a:r>
              <a:rPr lang="ru-RU" sz="28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;</a:t>
            </a:r>
          </a:p>
          <a:p>
            <a:pPr marL="698500" indent="-4572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70C0"/>
              </a:solidFill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  <a:p>
            <a:pPr marL="698500" indent="-4572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r>
              <a:rPr lang="uk-UA" sz="28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Не вимагати документи </a:t>
            </a:r>
            <a:r>
              <a:rPr lang="uk-UA" sz="28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та </a:t>
            </a:r>
            <a:r>
              <a:rPr lang="uk-UA" sz="28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інформацію, </a:t>
            </a:r>
            <a:r>
              <a:rPr lang="uk-UA" sz="28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що міститься </a:t>
            </a:r>
            <a:r>
              <a:rPr lang="uk-UA" sz="28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у вигляді відкритих даних та </a:t>
            </a:r>
            <a:r>
              <a:rPr lang="uk-UA" sz="28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відкритих реєстрах</a:t>
            </a:r>
            <a:r>
              <a:rPr lang="uk-UA" sz="28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;</a:t>
            </a:r>
          </a:p>
          <a:p>
            <a:pPr marL="698500" indent="-4572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endParaRPr lang="uk-UA" sz="2800" dirty="0">
              <a:solidFill>
                <a:srgbClr val="0070C0"/>
              </a:solidFill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  <a:p>
            <a:pPr marL="698500" indent="-4572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r>
              <a:rPr lang="uk-UA" sz="28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Відмова </a:t>
            </a:r>
            <a:r>
              <a:rPr lang="uk-UA" sz="28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 участі </a:t>
            </a:r>
            <a:r>
              <a:rPr lang="uk-UA" sz="28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учаснику </a:t>
            </a:r>
            <a:r>
              <a:rPr lang="uk-UA" sz="28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до якого застосовано </a:t>
            </a:r>
            <a:r>
              <a:rPr lang="uk-UA" sz="28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санкцію (ЗУ </a:t>
            </a:r>
            <a:r>
              <a:rPr lang="en-US" sz="28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“</a:t>
            </a:r>
            <a:r>
              <a:rPr lang="uk-UA" sz="28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Про санкції</a:t>
            </a:r>
            <a:r>
              <a:rPr lang="en-US" sz="28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”</a:t>
            </a:r>
            <a:r>
              <a:rPr lang="uk-UA" sz="28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);   </a:t>
            </a:r>
          </a:p>
          <a:p>
            <a:pPr marL="2413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200"/>
              <a:buNone/>
            </a:pPr>
            <a:r>
              <a:rPr lang="uk-UA" sz="28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             </a:t>
            </a:r>
            <a:endParaRPr lang="ru-RU" sz="2800" dirty="0">
              <a:solidFill>
                <a:srgbClr val="0070C0"/>
              </a:solidFill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  <a:p>
            <a:pPr marL="698500" indent="-4572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r>
              <a:rPr lang="uk-UA" sz="28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Опис та приклади </a:t>
            </a:r>
            <a:r>
              <a:rPr lang="uk-UA" sz="28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формальних </a:t>
            </a:r>
            <a:r>
              <a:rPr lang="uk-UA" sz="28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помилок у ТД</a:t>
            </a:r>
            <a:endParaRPr lang="uk-UA" sz="2800" dirty="0">
              <a:solidFill>
                <a:srgbClr val="0070C0"/>
              </a:solidFill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3725" y="2"/>
            <a:ext cx="652772" cy="70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10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4C632D-B8C6-42E2-A9F9-5C7B1F94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27048" cy="764704"/>
          </a:xfr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3600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в</a:t>
            </a:r>
            <a:r>
              <a:rPr lang="uk-UA" sz="36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ажливі </a:t>
            </a:r>
            <a:r>
              <a:rPr lang="uk-UA" sz="3600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 panose="020F0502020204030204" pitchFamily="34" charset="0"/>
              </a:rPr>
              <a:t>зміни</a:t>
            </a:r>
            <a:endParaRPr lang="ru-RU" sz="3600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63D6218-0CE5-4A98-BB7E-1BC412CE1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097280"/>
            <a:ext cx="7735977" cy="5415280"/>
          </a:xfrm>
        </p:spPr>
        <p:txBody>
          <a:bodyPr>
            <a:normAutofit/>
          </a:bodyPr>
          <a:lstStyle/>
          <a:p>
            <a:pPr marL="984250" indent="-74295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r>
              <a:rPr lang="ru-RU" sz="2400" b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Відміна</a:t>
            </a:r>
            <a:r>
              <a:rPr lang="ru-RU" sz="2400" b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торгів</a:t>
            </a:r>
            <a:r>
              <a:rPr lang="ru-RU" sz="2400" b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=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окремо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дії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замовника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+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дії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які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автоматично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здійснюються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системою</a:t>
            </a:r>
            <a:r>
              <a:rPr lang="ru-RU" sz="24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;</a:t>
            </a:r>
          </a:p>
          <a:p>
            <a:pPr marL="984250" indent="-74295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0070C0"/>
              </a:solidFill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  <a:p>
            <a:pPr marL="984250" lvl="0" indent="-74295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Збільшення ціни за одиницю товару до 10% </a:t>
            </a:r>
            <a:r>
              <a:rPr lang="ru-RU" sz="24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- 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не частіше ніж один раз на три місяці з моменту підписання договору про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закупівлю</a:t>
            </a:r>
            <a:r>
              <a:rPr lang="ru-RU" sz="24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;</a:t>
            </a:r>
          </a:p>
          <a:p>
            <a:pPr marL="984250" lvl="0" indent="-74295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0070C0"/>
              </a:solidFill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  <a:sym typeface="Calibri"/>
            </a:endParaRPr>
          </a:p>
          <a:p>
            <a:pPr marL="228600" lvl="0" indent="0" algn="just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400"/>
              <a:buNone/>
            </a:pPr>
            <a:r>
              <a:rPr lang="ru-RU" sz="24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Договір</a:t>
            </a:r>
            <a:r>
              <a:rPr lang="ru-RU" sz="24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про закупівлю є нікчемним у </a:t>
            </a:r>
            <a:r>
              <a:rPr lang="ru-RU" sz="2400" dirty="0" err="1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разі</a:t>
            </a:r>
            <a:r>
              <a:rPr lang="ru-RU" sz="24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якщо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замовник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уклав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договір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про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закупівлю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без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проведення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процедури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закупівлі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згідно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з </a:t>
            </a:r>
            <a:r>
              <a:rPr lang="ru-RU" sz="2400" dirty="0" err="1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вимогами</a:t>
            </a:r>
            <a:r>
              <a:rPr lang="ru-RU" sz="2400" dirty="0">
                <a:solidFill>
                  <a:srgbClr val="0070C0"/>
                </a:solidFill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  <a:sym typeface="Calibri"/>
              </a:rPr>
              <a:t> Закону.</a:t>
            </a:r>
          </a:p>
          <a:p>
            <a:pPr marL="971550" lvl="0" indent="-742950"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0070C0"/>
              </a:solidFill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  <a:sym typeface="Calibri"/>
            </a:endParaRPr>
          </a:p>
          <a:p>
            <a:endParaRPr lang="ru-RU" dirty="0"/>
          </a:p>
        </p:txBody>
      </p:sp>
      <p:pic>
        <p:nvPicPr>
          <p:cNvPr id="4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424" y="0"/>
            <a:ext cx="652447" cy="65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12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5"/>
          <p:cNvPicPr preferRelativeResize="0"/>
          <p:nvPr/>
        </p:nvPicPr>
        <p:blipFill rotWithShape="1">
          <a:blip r:embed="rId3" cstate="print">
            <a:alphaModFix/>
          </a:blip>
          <a:srcRect l="13146" r="17813"/>
          <a:stretch/>
        </p:blipFill>
        <p:spPr>
          <a:xfrm>
            <a:off x="4788024" y="65990"/>
            <a:ext cx="4355975" cy="6792007"/>
          </a:xfrm>
          <a:custGeom>
            <a:avLst/>
            <a:gdLst/>
            <a:ahLst/>
            <a:cxnLst/>
            <a:rect l="l" t="t" r="r" b="b"/>
            <a:pathLst>
              <a:path w="6313150" h="6857997" extrusionOk="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>
            <a:off x="611560" y="332656"/>
            <a:ext cx="3840085" cy="169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100"/>
              <a:buFont typeface="Century Gothic"/>
              <a:buNone/>
            </a:pPr>
            <a:r>
              <a:rPr lang="ru-RU" sz="3100" b="0" i="0" u="none" strike="noStrike" cap="none" dirty="0" err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Ключові</a:t>
            </a:r>
            <a:r>
              <a:rPr lang="ru-RU" sz="3100" b="0" i="0" u="none" strike="noStrike" cap="none" dirty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3100" b="0" i="0" u="none" strike="noStrike" cap="none" dirty="0" err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зміни</a:t>
            </a:r>
            <a:r>
              <a:rPr lang="ru-RU" sz="3100" b="0" i="0" u="none" strike="noStrike" cap="none" dirty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</a:t>
            </a:r>
            <a:r>
              <a:rPr lang="ru-RU" sz="3100" b="0" i="0" u="none" strike="noStrike" cap="none" dirty="0" err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новій</a:t>
            </a:r>
            <a:r>
              <a:rPr lang="ru-RU" sz="3100" b="0" i="0" u="none" strike="noStrike" cap="none" dirty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3100" b="0" i="0" u="none" strike="noStrike" cap="none" dirty="0" err="1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редакції</a:t>
            </a:r>
            <a:r>
              <a:rPr lang="ru-RU" sz="3100" b="0" i="0" u="none" strike="noStrike" cap="none" dirty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Закону</a:t>
            </a:r>
            <a:br>
              <a:rPr lang="ru-RU" sz="3100" b="0" i="0" u="none" strike="noStrike" cap="none" dirty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3100" b="0" i="0" u="none" strike="noStrike" cap="none" dirty="0">
                <a:solidFill>
                  <a:srgbClr val="2E75B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100" b="0" i="0" u="none" strike="noStrike" cap="none" dirty="0">
              <a:solidFill>
                <a:srgbClr val="2E75B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15"/>
          <p:cNvSpPr txBox="1">
            <a:spLocks noGrp="1"/>
          </p:cNvSpPr>
          <p:nvPr>
            <p:ph type="body" idx="1"/>
          </p:nvPr>
        </p:nvSpPr>
        <p:spPr>
          <a:xfrm>
            <a:off x="491500" y="1772816"/>
            <a:ext cx="4296524" cy="489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i="0" u="none" strike="noStrike" cap="none" dirty="0" err="1">
                <a:solidFill>
                  <a:srgbClr val="2F5496"/>
                </a:solidFill>
              </a:rPr>
              <a:t>Зміни</a:t>
            </a:r>
            <a:r>
              <a:rPr lang="ru-RU" sz="2000" i="0" u="none" strike="noStrike" cap="none" dirty="0">
                <a:solidFill>
                  <a:srgbClr val="2F5496"/>
                </a:solidFill>
              </a:rPr>
              <a:t> в рамках </a:t>
            </a:r>
            <a:r>
              <a:rPr lang="ru-RU" sz="2000" i="0" u="none" strike="noStrike" cap="none" dirty="0" err="1">
                <a:solidFill>
                  <a:srgbClr val="2F5496"/>
                </a:solidFill>
              </a:rPr>
              <a:t>гармонізації</a:t>
            </a:r>
            <a:r>
              <a:rPr lang="ru-RU" sz="2000" i="0" u="none" strike="noStrike" cap="none" dirty="0">
                <a:solidFill>
                  <a:srgbClr val="2F5496"/>
                </a:solidFill>
              </a:rPr>
              <a:t> </a:t>
            </a:r>
            <a:r>
              <a:rPr lang="ru-RU" sz="2000" i="0" u="none" strike="noStrike" cap="none" dirty="0" err="1">
                <a:solidFill>
                  <a:srgbClr val="2F5496"/>
                </a:solidFill>
              </a:rPr>
              <a:t>національного</a:t>
            </a:r>
            <a:r>
              <a:rPr lang="ru-RU" sz="2000" i="0" u="none" strike="noStrike" cap="none" dirty="0">
                <a:solidFill>
                  <a:srgbClr val="2F5496"/>
                </a:solidFill>
              </a:rPr>
              <a:t> </a:t>
            </a:r>
            <a:r>
              <a:rPr lang="ru-RU" sz="2000" i="0" u="none" strike="noStrike" cap="none" dirty="0" err="1">
                <a:solidFill>
                  <a:srgbClr val="2F5496"/>
                </a:solidFill>
              </a:rPr>
              <a:t>законодавства</a:t>
            </a:r>
            <a:r>
              <a:rPr lang="ru-RU" sz="2000" i="0" u="none" strike="noStrike" cap="none" dirty="0">
                <a:solidFill>
                  <a:srgbClr val="2F5496"/>
                </a:solidFill>
              </a:rPr>
              <a:t> </a:t>
            </a:r>
            <a:r>
              <a:rPr lang="ru-RU" sz="2000" i="0" u="none" strike="noStrike" cap="none" dirty="0" err="1">
                <a:solidFill>
                  <a:srgbClr val="2F5496"/>
                </a:solidFill>
              </a:rPr>
              <a:t>зі</a:t>
            </a:r>
            <a:r>
              <a:rPr lang="ru-RU" sz="2000" i="0" u="none" strike="noStrike" cap="none" dirty="0">
                <a:solidFill>
                  <a:srgbClr val="2F5496"/>
                </a:solidFill>
              </a:rPr>
              <a:t> стандартами ЄС (</a:t>
            </a:r>
            <a:r>
              <a:rPr lang="ru-RU" sz="2000" i="0" u="none" strike="noStrike" cap="none" dirty="0" err="1">
                <a:solidFill>
                  <a:srgbClr val="2F5496"/>
                </a:solidFill>
              </a:rPr>
              <a:t>другий-третій</a:t>
            </a:r>
            <a:r>
              <a:rPr lang="ru-RU" sz="2000" i="0" u="none" strike="noStrike" cap="none" dirty="0">
                <a:solidFill>
                  <a:srgbClr val="2F5496"/>
                </a:solidFill>
              </a:rPr>
              <a:t> </a:t>
            </a:r>
            <a:r>
              <a:rPr lang="ru-RU" sz="2000" i="0" u="none" strike="noStrike" cap="none" dirty="0" err="1">
                <a:solidFill>
                  <a:srgbClr val="2F5496"/>
                </a:solidFill>
              </a:rPr>
              <a:t>етап</a:t>
            </a:r>
            <a:r>
              <a:rPr lang="en-US" sz="2000" i="0" u="none" strike="noStrike" cap="none" dirty="0">
                <a:solidFill>
                  <a:srgbClr val="2F5496"/>
                </a:solidFill>
              </a:rPr>
              <a:t> (</a:t>
            </a:r>
            <a:r>
              <a:rPr lang="uk-UA" sz="2000" i="0" u="none" strike="noStrike" cap="none" dirty="0">
                <a:solidFill>
                  <a:srgbClr val="2F5496"/>
                </a:solidFill>
              </a:rPr>
              <a:t>з п'яти) </a:t>
            </a:r>
            <a:r>
              <a:rPr lang="ru-RU" sz="2000" i="0" u="none" strike="noStrike" cap="none" dirty="0">
                <a:solidFill>
                  <a:srgbClr val="2F5496"/>
                </a:solidFill>
              </a:rPr>
              <a:t> </a:t>
            </a:r>
            <a:r>
              <a:rPr lang="ru-RU" sz="2000" i="0" u="none" strike="noStrike" cap="none" dirty="0" err="1">
                <a:solidFill>
                  <a:srgbClr val="2F5496"/>
                </a:solidFill>
              </a:rPr>
              <a:t>виконання</a:t>
            </a:r>
            <a:r>
              <a:rPr lang="ru-RU" sz="2000" i="0" u="none" strike="noStrike" cap="none" dirty="0">
                <a:solidFill>
                  <a:srgbClr val="2F5496"/>
                </a:solidFill>
              </a:rPr>
              <a:t> “</a:t>
            </a:r>
            <a:r>
              <a:rPr lang="ru-RU" sz="2000" i="0" u="none" strike="noStrike" cap="none" dirty="0" err="1">
                <a:solidFill>
                  <a:srgbClr val="2F5496"/>
                </a:solidFill>
              </a:rPr>
              <a:t>Дорожньої</a:t>
            </a:r>
            <a:r>
              <a:rPr lang="ru-RU" sz="2000" i="0" u="none" strike="noStrike" cap="none" dirty="0">
                <a:solidFill>
                  <a:srgbClr val="2F5496"/>
                </a:solidFill>
              </a:rPr>
              <a:t> </a:t>
            </a:r>
            <a:r>
              <a:rPr lang="ru-RU" sz="2000" i="0" u="none" strike="noStrike" cap="none" dirty="0" err="1">
                <a:solidFill>
                  <a:srgbClr val="2F5496"/>
                </a:solidFill>
              </a:rPr>
              <a:t>карти</a:t>
            </a:r>
            <a:r>
              <a:rPr lang="ru-RU" sz="2000" i="0" u="none" strike="noStrike" cap="none" dirty="0">
                <a:solidFill>
                  <a:srgbClr val="2F5496"/>
                </a:solidFill>
              </a:rPr>
              <a:t>”</a:t>
            </a:r>
            <a:r>
              <a:rPr lang="ru-RU" sz="1800" i="0" u="none" strike="noStrike" cap="none" dirty="0">
                <a:solidFill>
                  <a:srgbClr val="2F5496"/>
                </a:solidFill>
              </a:rPr>
              <a:t>)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sz="1800" i="0" u="none" strike="noStrike" cap="none" dirty="0">
              <a:solidFill>
                <a:srgbClr val="2F5496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i="0" u="none" strike="noStrike" cap="none" dirty="0" err="1">
                <a:solidFill>
                  <a:srgbClr val="2F5496"/>
                </a:solidFill>
              </a:rPr>
              <a:t>Зміни</a:t>
            </a:r>
            <a:r>
              <a:rPr lang="en-US" sz="2000" i="0" u="none" strike="noStrike" cap="none" dirty="0">
                <a:solidFill>
                  <a:srgbClr val="2F5496"/>
                </a:solidFill>
              </a:rPr>
              <a:t> </a:t>
            </a:r>
            <a:r>
              <a:rPr lang="uk-UA" sz="2000" dirty="0">
                <a:solidFill>
                  <a:srgbClr val="2F5496"/>
                </a:solidFill>
              </a:rPr>
              <a:t>щодо </a:t>
            </a:r>
            <a:r>
              <a:rPr lang="ru-RU" sz="2000" i="0" u="none" strike="noStrike" cap="none" dirty="0" err="1">
                <a:solidFill>
                  <a:srgbClr val="2F5496"/>
                </a:solidFill>
              </a:rPr>
              <a:t>удосконалення</a:t>
            </a:r>
            <a:r>
              <a:rPr lang="ru-RU" sz="2000" i="0" u="none" strike="noStrike" cap="none" dirty="0">
                <a:solidFill>
                  <a:srgbClr val="2F5496"/>
                </a:solidFill>
              </a:rPr>
              <a:t> </a:t>
            </a:r>
            <a:r>
              <a:rPr lang="uk-UA" sz="2000" dirty="0">
                <a:solidFill>
                  <a:srgbClr val="2F5496"/>
                </a:solidFill>
              </a:rPr>
              <a:t>практики (на основі пропозицій/критики</a:t>
            </a:r>
            <a:r>
              <a:rPr lang="ru-RU" sz="2000" i="0" u="none" strike="noStrike" cap="none" dirty="0">
                <a:solidFill>
                  <a:srgbClr val="2F5496"/>
                </a:solidFill>
              </a:rPr>
              <a:t> </a:t>
            </a:r>
            <a:r>
              <a:rPr lang="ru-RU" sz="2000" i="0" u="none" strike="noStrike" cap="none" dirty="0" err="1">
                <a:solidFill>
                  <a:srgbClr val="2F5496"/>
                </a:solidFill>
              </a:rPr>
              <a:t>від</a:t>
            </a:r>
            <a:r>
              <a:rPr lang="ru-RU" sz="2000" i="0" u="none" strike="noStrike" cap="none" dirty="0">
                <a:solidFill>
                  <a:srgbClr val="2F5496"/>
                </a:solidFill>
              </a:rPr>
              <a:t> </a:t>
            </a:r>
            <a:r>
              <a:rPr lang="ru-RU" sz="2000" i="0" u="none" strike="noStrike" cap="none" dirty="0" err="1">
                <a:solidFill>
                  <a:srgbClr val="2F5496"/>
                </a:solidFill>
              </a:rPr>
              <a:t>практиків</a:t>
            </a:r>
            <a:r>
              <a:rPr lang="ru-RU" sz="2000" i="0" u="none" strike="noStrike" cap="none" dirty="0">
                <a:solidFill>
                  <a:srgbClr val="2F5496"/>
                </a:solidFill>
              </a:rPr>
              <a:t> та   </a:t>
            </a:r>
            <a:r>
              <a:rPr lang="ru-RU" sz="2000" i="0" u="none" strike="noStrike" cap="none" dirty="0" err="1">
                <a:solidFill>
                  <a:srgbClr val="2F5496"/>
                </a:solidFill>
              </a:rPr>
              <a:t>синхронізація</a:t>
            </a:r>
            <a:r>
              <a:rPr lang="ru-RU" sz="2000" i="0" u="none" strike="noStrike" cap="none" dirty="0">
                <a:solidFill>
                  <a:srgbClr val="2F5496"/>
                </a:solidFill>
              </a:rPr>
              <a:t> </a:t>
            </a:r>
            <a:r>
              <a:rPr lang="ru-RU" sz="2000" i="0" u="none" strike="noStrike" cap="none" dirty="0" err="1">
                <a:solidFill>
                  <a:srgbClr val="2F5496"/>
                </a:solidFill>
              </a:rPr>
              <a:t>роботи</a:t>
            </a:r>
            <a:r>
              <a:rPr lang="ru-RU" sz="2000" i="0" u="none" strike="noStrike" cap="none" dirty="0">
                <a:solidFill>
                  <a:srgbClr val="2F5496"/>
                </a:solidFill>
              </a:rPr>
              <a:t> </a:t>
            </a:r>
            <a:r>
              <a:rPr lang="ru-RU" sz="2000" i="0" u="none" strike="noStrike" cap="none" dirty="0" err="1">
                <a:solidFill>
                  <a:srgbClr val="2F5496"/>
                </a:solidFill>
              </a:rPr>
              <a:t>електронної</a:t>
            </a:r>
            <a:r>
              <a:rPr lang="ru-RU" sz="2000" i="0" u="none" strike="noStrike" cap="none" dirty="0">
                <a:solidFill>
                  <a:srgbClr val="2F5496"/>
                </a:solidFill>
              </a:rPr>
              <a:t> </a:t>
            </a:r>
            <a:r>
              <a:rPr lang="ru-RU" sz="2000" i="0" u="none" strike="noStrike" cap="none" dirty="0" err="1">
                <a:solidFill>
                  <a:srgbClr val="2F5496"/>
                </a:solidFill>
              </a:rPr>
              <a:t>системи</a:t>
            </a:r>
            <a:r>
              <a:rPr lang="ru-RU" sz="2000" i="0" u="none" strike="noStrike" cap="none" dirty="0">
                <a:solidFill>
                  <a:srgbClr val="2F5496"/>
                </a:solidFill>
              </a:rPr>
              <a:t> </a:t>
            </a:r>
            <a:r>
              <a:rPr lang="ru-RU" sz="2000" i="0" u="none" strike="noStrike" cap="none" dirty="0" err="1">
                <a:solidFill>
                  <a:srgbClr val="2F5496"/>
                </a:solidFill>
              </a:rPr>
              <a:t>із</a:t>
            </a:r>
            <a:r>
              <a:rPr lang="ru-RU" sz="2000" i="0" u="none" strike="noStrike" cap="none" dirty="0">
                <a:solidFill>
                  <a:srgbClr val="2F5496"/>
                </a:solidFill>
              </a:rPr>
              <a:t> </a:t>
            </a:r>
            <a:r>
              <a:rPr lang="ru-RU" sz="2000" i="0" u="none" strike="noStrike" cap="none" dirty="0" err="1">
                <a:solidFill>
                  <a:srgbClr val="2F5496"/>
                </a:solidFill>
              </a:rPr>
              <a:t>законодавством</a:t>
            </a:r>
            <a:r>
              <a:rPr lang="ru-RU" sz="2000" i="0" u="none" strike="noStrike" cap="none" dirty="0">
                <a:solidFill>
                  <a:srgbClr val="2F5496"/>
                </a:solidFill>
              </a:rPr>
              <a:t> )</a:t>
            </a:r>
            <a:endParaRPr sz="2000" i="0" u="none" strike="noStrike" cap="none" dirty="0">
              <a:solidFill>
                <a:srgbClr val="2F5496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i="0" u="none" strike="noStrike" cap="none" dirty="0" err="1">
                <a:solidFill>
                  <a:srgbClr val="2F5496"/>
                </a:solidFill>
              </a:rPr>
              <a:t>Зміни</a:t>
            </a:r>
            <a:r>
              <a:rPr lang="ru-RU" sz="2000" i="0" u="none" strike="noStrike" cap="none" dirty="0">
                <a:solidFill>
                  <a:srgbClr val="2F5496"/>
                </a:solidFill>
              </a:rPr>
              <a:t>, </a:t>
            </a:r>
            <a:r>
              <a:rPr lang="ru-RU" sz="2000" i="0" u="none" strike="noStrike" cap="none" dirty="0" err="1">
                <a:solidFill>
                  <a:srgbClr val="2F5496"/>
                </a:solidFill>
              </a:rPr>
              <a:t>що</a:t>
            </a:r>
            <a:r>
              <a:rPr lang="ru-RU" sz="2000" i="0" u="none" strike="noStrike" cap="none" dirty="0">
                <a:solidFill>
                  <a:srgbClr val="2F5496"/>
                </a:solidFill>
              </a:rPr>
              <a:t> </a:t>
            </a:r>
            <a:r>
              <a:rPr lang="ru-RU" sz="2000" i="0" u="none" strike="noStrike" cap="none" dirty="0" err="1">
                <a:solidFill>
                  <a:srgbClr val="2F5496"/>
                </a:solidFill>
              </a:rPr>
              <a:t>потребують</a:t>
            </a:r>
            <a:r>
              <a:rPr lang="ru-RU" sz="2000" i="0" u="none" strike="noStrike" cap="none" dirty="0">
                <a:solidFill>
                  <a:srgbClr val="2F5496"/>
                </a:solidFill>
              </a:rPr>
              <a:t>  </a:t>
            </a:r>
            <a:r>
              <a:rPr lang="ru-RU" sz="2000" i="0" u="none" strike="noStrike" cap="none" dirty="0" err="1">
                <a:solidFill>
                  <a:srgbClr val="2F5496"/>
                </a:solidFill>
              </a:rPr>
              <a:t>реалізації</a:t>
            </a:r>
            <a:r>
              <a:rPr lang="ru-RU" sz="2000" i="0" u="none" strike="noStrike" cap="none" dirty="0">
                <a:solidFill>
                  <a:srgbClr val="2F5496"/>
                </a:solidFill>
              </a:rPr>
              <a:t> в  </a:t>
            </a:r>
            <a:r>
              <a:rPr lang="ru-RU" sz="2000" i="0" u="none" strike="noStrike" cap="none" dirty="0" err="1">
                <a:solidFill>
                  <a:srgbClr val="2F5496"/>
                </a:solidFill>
              </a:rPr>
              <a:t>електронній</a:t>
            </a:r>
            <a:r>
              <a:rPr lang="ru-RU" sz="2000" i="0" u="none" strike="noStrike" cap="none" dirty="0">
                <a:solidFill>
                  <a:srgbClr val="2F5496"/>
                </a:solidFill>
              </a:rPr>
              <a:t> </a:t>
            </a:r>
            <a:r>
              <a:rPr lang="ru-RU" sz="2000" i="0" u="none" strike="noStrike" cap="none" dirty="0" err="1">
                <a:solidFill>
                  <a:srgbClr val="2F5496"/>
                </a:solidFill>
              </a:rPr>
              <a:t>системі</a:t>
            </a:r>
            <a:r>
              <a:rPr lang="ru-RU" sz="2000" i="0" u="none" strike="noStrike" cap="none" dirty="0">
                <a:solidFill>
                  <a:srgbClr val="2F5496"/>
                </a:solidFill>
              </a:rPr>
              <a:t> </a:t>
            </a:r>
            <a:r>
              <a:rPr lang="ru-RU" sz="2000" i="0" u="none" strike="noStrike" cap="none" dirty="0" err="1">
                <a:solidFill>
                  <a:srgbClr val="2F5496"/>
                </a:solidFill>
              </a:rPr>
              <a:t>закупівель</a:t>
            </a:r>
            <a:endParaRPr sz="2000" i="0" u="none" strike="noStrike" cap="none" dirty="0">
              <a:solidFill>
                <a:srgbClr val="2F5496"/>
              </a:solidFill>
            </a:endParaRPr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359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1213136459"/>
              </p:ext>
            </p:extLst>
          </p:nvPr>
        </p:nvGraphicFramePr>
        <p:xfrm>
          <a:off x="102038" y="1706880"/>
          <a:ext cx="9041962" cy="445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C4D3DFB9-E0B2-4CD7-ACE2-75D685318AC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83671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</a:pPr>
            <a:r>
              <a:rPr lang="uk-UA" sz="3200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</a:rPr>
              <a:t>п</a:t>
            </a:r>
            <a:r>
              <a:rPr lang="uk-UA" sz="32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</a:rPr>
              <a:t>ороги </a:t>
            </a:r>
            <a:r>
              <a:rPr lang="uk-UA" sz="3200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</a:rPr>
              <a:t>спрощених (добровільних) закупівель</a:t>
            </a:r>
            <a:endParaRPr lang="ru-RU" sz="3200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Calibri"/>
            </a:endParaRPr>
          </a:p>
        </p:txBody>
      </p:sp>
      <p:pic>
        <p:nvPicPr>
          <p:cNvPr id="5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5907" y="-1"/>
            <a:ext cx="788094" cy="8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477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Ð ÐµÐ·ÑÐ»ÑÑÐ°Ñ Ð¿Ð¾ÑÑÐºÑ Ð·Ð¾Ð±ÑÐ°Ð¶ÐµÐ½Ñ Ð·Ð° Ð·Ð°Ð¿Ð¸ÑÐ¾Ð¼ &quot;ÑÐ¾ÑÐ¾ ÑÑÐ¿ÑÑÐ½Ð° Ð»ÑÐ´Ð¸Ð½Ð°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0" y="1901414"/>
            <a:ext cx="5985519" cy="399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ашивка 1"/>
          <p:cNvSpPr/>
          <p:nvPr/>
        </p:nvSpPr>
        <p:spPr>
          <a:xfrm>
            <a:off x="0" y="864175"/>
            <a:ext cx="9144000" cy="5934813"/>
          </a:xfrm>
          <a:prstGeom prst="chevron">
            <a:avLst>
              <a:gd name="adj" fmla="val 30281"/>
            </a:avLst>
          </a:prstGeom>
          <a:solidFill>
            <a:srgbClr val="3FA2C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989009" y="5197960"/>
            <a:ext cx="2875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>
              <a:buClr>
                <a:srgbClr val="2F5496"/>
              </a:buClr>
              <a:buSzPts val="2000"/>
            </a:pP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укладення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трудового договору (контракту)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4218798" y="1032892"/>
            <a:ext cx="4645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prstClr val="white"/>
              </a:buClr>
              <a:buSzPts val="4400"/>
              <a:buFont typeface="Calibri"/>
              <a:buNone/>
            </a:pP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УПОВНОВАЖЕНА ОСОБА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0" y="-14210"/>
            <a:ext cx="9144000" cy="827585"/>
          </a:xfrm>
          <a:prstGeom prst="rect">
            <a:avLst/>
          </a:prstGeom>
          <a:solidFill>
            <a:srgbClr val="FFC0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1" y="12136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prstClr val="white"/>
              </a:buClr>
              <a:buSzPts val="4400"/>
              <a:buFont typeface="Calibri"/>
              <a:buNone/>
            </a:pPr>
            <a:r>
              <a:rPr lang="ru-RU" sz="3600" dirty="0" err="1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Calibri"/>
              </a:rPr>
              <a:t>о</a:t>
            </a:r>
            <a:r>
              <a:rPr lang="ru-RU" sz="3600" dirty="0" err="1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Calibri"/>
              </a:rPr>
              <a:t>рганізація</a:t>
            </a:r>
            <a:r>
              <a:rPr lang="ru-RU" sz="36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Calibri"/>
              </a:rPr>
              <a:t> </a:t>
            </a:r>
            <a:r>
              <a:rPr lang="ru-RU" sz="3600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Calibri"/>
              </a:rPr>
              <a:t>закупівель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5102748" y="1452788"/>
            <a:ext cx="2524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шляхи </a:t>
            </a:r>
            <a:r>
              <a:rPr lang="ru-RU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призначення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uk-UA" b="1" dirty="0">
              <a:solidFill>
                <a:schemeClr val="tx2">
                  <a:lumMod val="60000"/>
                  <a:lumOff val="4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5989009" y="2383697"/>
            <a:ext cx="3047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>
              <a:buClr>
                <a:srgbClr val="2F5496"/>
              </a:buClr>
              <a:buSzPts val="2000"/>
            </a:pP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покладення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обов’язків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на штатного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працівника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+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відповідна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доплата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5989008" y="3929328"/>
            <a:ext cx="2875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>
              <a:buClr>
                <a:srgbClr val="2F5496"/>
              </a:buClr>
              <a:buSzPts val="2000"/>
            </a:pP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введення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штатного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розпису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окремої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посади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5406796" y="2444421"/>
            <a:ext cx="582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CDCA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uk-UA" sz="5400" dirty="0">
              <a:solidFill>
                <a:srgbClr val="CDCA50"/>
              </a:solidFill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5406797" y="3879867"/>
            <a:ext cx="582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DCA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uk-UA" sz="5400" dirty="0">
              <a:solidFill>
                <a:srgbClr val="CDCA50"/>
              </a:solidFill>
            </a:endParaRPr>
          </a:p>
        </p:txBody>
      </p:sp>
      <p:sp>
        <p:nvSpPr>
          <p:cNvPr id="25" name="Прямокутник 24"/>
          <p:cNvSpPr/>
          <p:nvPr/>
        </p:nvSpPr>
        <p:spPr>
          <a:xfrm>
            <a:off x="5496094" y="5148499"/>
            <a:ext cx="509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CDCA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uk-UA" sz="5400" dirty="0">
              <a:solidFill>
                <a:srgbClr val="CDCA50"/>
              </a:solidFill>
            </a:endParaRPr>
          </a:p>
        </p:txBody>
      </p:sp>
      <p:pic>
        <p:nvPicPr>
          <p:cNvPr id="22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9901" y="51169"/>
            <a:ext cx="652447" cy="65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25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44" r="14603"/>
          <a:stretch/>
        </p:blipFill>
        <p:spPr>
          <a:xfrm>
            <a:off x="3742882" y="773361"/>
            <a:ext cx="5401118" cy="5968008"/>
          </a:xfrm>
          <a:prstGeom prst="rect">
            <a:avLst/>
          </a:prstGeom>
          <a:solidFill>
            <a:srgbClr val="FFC000">
              <a:alpha val="45000"/>
            </a:srgb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41667"/>
            <a:ext cx="3431040" cy="1202149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ПРОФЕСІЙНИЙ СТАНДАРТ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0" y="2936641"/>
            <a:ext cx="9163362" cy="3795374"/>
          </a:xfrm>
          <a:prstGeom prst="rect">
            <a:avLst/>
          </a:prstGeom>
          <a:solidFill>
            <a:srgbClr val="F8F8F8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grpSp>
        <p:nvGrpSpPr>
          <p:cNvPr id="3" name="Групувати 23"/>
          <p:cNvGrpSpPr/>
          <p:nvPr/>
        </p:nvGrpSpPr>
        <p:grpSpPr>
          <a:xfrm>
            <a:off x="-12438" y="2968884"/>
            <a:ext cx="1662622" cy="2612775"/>
            <a:chOff x="4857750" y="764332"/>
            <a:chExt cx="2369229" cy="2612775"/>
          </a:xfrm>
          <a:solidFill>
            <a:srgbClr val="3FA2CF"/>
          </a:solidFill>
        </p:grpSpPr>
        <p:sp>
          <p:nvSpPr>
            <p:cNvPr id="16" name="Прямокутник 15"/>
            <p:cNvSpPr/>
            <p:nvPr/>
          </p:nvSpPr>
          <p:spPr>
            <a:xfrm>
              <a:off x="4857750" y="764332"/>
              <a:ext cx="2369229" cy="2612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>
                <a:solidFill>
                  <a:srgbClr val="252525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57750" y="1675668"/>
              <a:ext cx="232998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rgbClr val="FFC000"/>
                  </a:solidFill>
                </a:rPr>
                <a:t>ТРУДОВІ </a:t>
              </a:r>
            </a:p>
            <a:p>
              <a:pPr algn="ctr"/>
              <a:r>
                <a:rPr lang="uk-UA" sz="2000" b="1" dirty="0">
                  <a:solidFill>
                    <a:srgbClr val="FFC000"/>
                  </a:solidFill>
                </a:rPr>
                <a:t>ФУНКЦІЇ</a:t>
              </a:r>
            </a:p>
          </p:txBody>
        </p:sp>
      </p:grpSp>
      <p:grpSp>
        <p:nvGrpSpPr>
          <p:cNvPr id="4" name="Групувати 24"/>
          <p:cNvGrpSpPr/>
          <p:nvPr/>
        </p:nvGrpSpPr>
        <p:grpSpPr>
          <a:xfrm>
            <a:off x="1799685" y="2968884"/>
            <a:ext cx="1776922" cy="2612775"/>
            <a:chOff x="7450102" y="764332"/>
            <a:chExt cx="2369229" cy="2612775"/>
          </a:xfrm>
          <a:solidFill>
            <a:srgbClr val="FFC000"/>
          </a:solidFill>
        </p:grpSpPr>
        <p:sp>
          <p:nvSpPr>
            <p:cNvPr id="17" name="Прямокутник 16"/>
            <p:cNvSpPr/>
            <p:nvPr/>
          </p:nvSpPr>
          <p:spPr>
            <a:xfrm>
              <a:off x="7450102" y="764332"/>
              <a:ext cx="2369229" cy="2612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prstClr val="white"/>
                </a:solidFill>
              </a:endParaRPr>
            </a:p>
          </p:txBody>
        </p:sp>
        <p:sp>
          <p:nvSpPr>
            <p:cNvPr id="20" name="Прямокутник 19"/>
            <p:cNvSpPr/>
            <p:nvPr/>
          </p:nvSpPr>
          <p:spPr>
            <a:xfrm>
              <a:off x="7470286" y="1644891"/>
              <a:ext cx="2349045" cy="92333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uk-UA" b="1" dirty="0">
                  <a:solidFill>
                    <a:srgbClr val="00B0F0"/>
                  </a:solidFill>
                </a:rPr>
                <a:t>ПРОФЕСІЙНІ КОМПЕТЕНТНОСТІ</a:t>
              </a:r>
            </a:p>
          </p:txBody>
        </p:sp>
      </p:grpSp>
      <p:grpSp>
        <p:nvGrpSpPr>
          <p:cNvPr id="5" name="Групувати 25"/>
          <p:cNvGrpSpPr/>
          <p:nvPr/>
        </p:nvGrpSpPr>
        <p:grpSpPr>
          <a:xfrm>
            <a:off x="3726108" y="2968884"/>
            <a:ext cx="1776922" cy="2612775"/>
            <a:chOff x="10009041" y="767227"/>
            <a:chExt cx="2369229" cy="2612775"/>
          </a:xfrm>
          <a:solidFill>
            <a:srgbClr val="3FA2CF"/>
          </a:solidFill>
        </p:grpSpPr>
        <p:sp>
          <p:nvSpPr>
            <p:cNvPr id="18" name="Прямокутник 17"/>
            <p:cNvSpPr/>
            <p:nvPr/>
          </p:nvSpPr>
          <p:spPr>
            <a:xfrm>
              <a:off x="10009041" y="767227"/>
              <a:ext cx="2369229" cy="2612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rgbClr val="252525"/>
                </a:solidFill>
              </a:endParaRPr>
            </a:p>
          </p:txBody>
        </p:sp>
        <p:sp>
          <p:nvSpPr>
            <p:cNvPr id="21" name="Прямокутник 20"/>
            <p:cNvSpPr/>
            <p:nvPr/>
          </p:nvSpPr>
          <p:spPr>
            <a:xfrm>
              <a:off x="10031405" y="1709341"/>
              <a:ext cx="2324498" cy="92333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2000" b="1" dirty="0">
                  <a:solidFill>
                    <a:srgbClr val="FFC000"/>
                  </a:solidFill>
                </a:rPr>
                <a:t>ПРЕДМЕТИ ТА ЗАСОБИ ПРАЦІ</a:t>
              </a:r>
            </a:p>
          </p:txBody>
        </p:sp>
      </p:grpSp>
      <p:grpSp>
        <p:nvGrpSpPr>
          <p:cNvPr id="7" name="Групувати 26"/>
          <p:cNvGrpSpPr/>
          <p:nvPr/>
        </p:nvGrpSpPr>
        <p:grpSpPr>
          <a:xfrm>
            <a:off x="5652533" y="2984980"/>
            <a:ext cx="1732209" cy="2596679"/>
            <a:chOff x="6038850" y="3584442"/>
            <a:chExt cx="2249323" cy="2501348"/>
          </a:xfrm>
          <a:solidFill>
            <a:srgbClr val="FFC000"/>
          </a:solidFill>
        </p:grpSpPr>
        <p:sp>
          <p:nvSpPr>
            <p:cNvPr id="15" name="Прямокутник 14"/>
            <p:cNvSpPr/>
            <p:nvPr/>
          </p:nvSpPr>
          <p:spPr>
            <a:xfrm>
              <a:off x="6038850" y="3584442"/>
              <a:ext cx="2249323" cy="2501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prstClr val="white"/>
                </a:solidFill>
              </a:endParaRPr>
            </a:p>
          </p:txBody>
        </p:sp>
        <p:sp>
          <p:nvSpPr>
            <p:cNvPr id="22" name="Прямокутник 21"/>
            <p:cNvSpPr/>
            <p:nvPr/>
          </p:nvSpPr>
          <p:spPr>
            <a:xfrm>
              <a:off x="6159063" y="4530840"/>
              <a:ext cx="2046160" cy="38542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uk-UA" sz="2000" b="1" dirty="0">
                  <a:solidFill>
                    <a:srgbClr val="00B0F0"/>
                  </a:solidFill>
                </a:rPr>
                <a:t>ЗНАННЯ</a:t>
              </a:r>
              <a:endParaRPr lang="ru-RU" sz="20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8" name="Групувати 27"/>
          <p:cNvGrpSpPr/>
          <p:nvPr/>
        </p:nvGrpSpPr>
        <p:grpSpPr>
          <a:xfrm>
            <a:off x="7516262" y="2987934"/>
            <a:ext cx="1625051" cy="2612775"/>
            <a:chOff x="9087209" y="3584442"/>
            <a:chExt cx="2166734" cy="2501348"/>
          </a:xfrm>
          <a:solidFill>
            <a:srgbClr val="3FA2CF"/>
          </a:solidFill>
        </p:grpSpPr>
        <p:sp>
          <p:nvSpPr>
            <p:cNvPr id="14" name="Прямокутник 13"/>
            <p:cNvSpPr/>
            <p:nvPr/>
          </p:nvSpPr>
          <p:spPr>
            <a:xfrm>
              <a:off x="9087209" y="3584442"/>
              <a:ext cx="2166734" cy="2501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rgbClr val="252525"/>
                </a:solidFill>
              </a:endParaRPr>
            </a:p>
          </p:txBody>
        </p:sp>
        <p:sp>
          <p:nvSpPr>
            <p:cNvPr id="23" name="Прямокутник 22"/>
            <p:cNvSpPr/>
            <p:nvPr/>
          </p:nvSpPr>
          <p:spPr>
            <a:xfrm>
              <a:off x="9147496" y="4392340"/>
              <a:ext cx="2046159" cy="97234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uk-UA" sz="2000" b="1" dirty="0">
                  <a:solidFill>
                    <a:srgbClr val="FFC000"/>
                  </a:solidFill>
                </a:rPr>
                <a:t>УМІННЯ ТА НАВИЧКИ</a:t>
              </a:r>
              <a:endParaRPr lang="ru-RU" sz="2000" b="1" dirty="0">
                <a:solidFill>
                  <a:srgbClr val="FFC000"/>
                </a:solidFill>
              </a:endParaRPr>
            </a:p>
          </p:txBody>
        </p:sp>
      </p:grpSp>
      <p:cxnSp>
        <p:nvCxnSpPr>
          <p:cNvPr id="9" name="Пряма сполучна лінія 8"/>
          <p:cNvCxnSpPr/>
          <p:nvPr/>
        </p:nvCxnSpPr>
        <p:spPr>
          <a:xfrm flipV="1">
            <a:off x="1514653" y="6207457"/>
            <a:ext cx="6119333" cy="16452"/>
          </a:xfrm>
          <a:prstGeom prst="line">
            <a:avLst/>
          </a:prstGeom>
          <a:ln>
            <a:solidFill>
              <a:srgbClr val="2525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кутник 28"/>
          <p:cNvSpPr/>
          <p:nvPr/>
        </p:nvSpPr>
        <p:spPr>
          <a:xfrm>
            <a:off x="0" y="0"/>
            <a:ext cx="9178236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Професія </a:t>
            </a:r>
          </a:p>
          <a:p>
            <a:pPr algn="ctr"/>
            <a:r>
              <a:rPr lang="uk-UA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Фахівець </a:t>
            </a:r>
            <a:r>
              <a:rPr lang="uk-UA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з публічних </a:t>
            </a:r>
            <a:r>
              <a:rPr lang="uk-UA" sz="2400" b="1" dirty="0" err="1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закупівель</a:t>
            </a:r>
            <a:r>
              <a:rPr lang="uk-UA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endParaRPr lang="uk-UA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Прямокутник 29"/>
          <p:cNvSpPr/>
          <p:nvPr/>
        </p:nvSpPr>
        <p:spPr>
          <a:xfrm>
            <a:off x="3578242" y="1637479"/>
            <a:ext cx="5560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dirty="0">
                <a:solidFill>
                  <a:srgbClr val="FFC000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Національний класифікатор України </a:t>
            </a:r>
            <a:r>
              <a:rPr lang="uk-UA" b="1" dirty="0">
                <a:solidFill>
                  <a:srgbClr val="FFC000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  <a:hlinkClick r:id="rId4"/>
              </a:rPr>
              <a:t>ДК 003:2010</a:t>
            </a:r>
            <a:r>
              <a:rPr lang="uk-UA" b="1" dirty="0">
                <a:solidFill>
                  <a:srgbClr val="FFC000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 “Класифікатор професій” </a:t>
            </a:r>
            <a:endParaRPr lang="uk-UA" b="1" dirty="0">
              <a:solidFill>
                <a:srgbClr val="FFC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31" name="Пряма сполучна лінія 30"/>
          <p:cNvCxnSpPr/>
          <p:nvPr/>
        </p:nvCxnSpPr>
        <p:spPr>
          <a:xfrm>
            <a:off x="6679128" y="1447482"/>
            <a:ext cx="2317670" cy="0"/>
          </a:xfrm>
          <a:prstGeom prst="line">
            <a:avLst/>
          </a:prstGeom>
          <a:ln>
            <a:solidFill>
              <a:srgbClr val="59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кутний трикутник 31"/>
          <p:cNvSpPr/>
          <p:nvPr/>
        </p:nvSpPr>
        <p:spPr>
          <a:xfrm rot="10800000">
            <a:off x="1293586" y="2958717"/>
            <a:ext cx="355780" cy="539676"/>
          </a:xfrm>
          <a:prstGeom prst="rtTriangle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33" name="Прямокутний трикутник 32"/>
          <p:cNvSpPr/>
          <p:nvPr/>
        </p:nvSpPr>
        <p:spPr>
          <a:xfrm rot="10800000">
            <a:off x="3222462" y="2968780"/>
            <a:ext cx="355780" cy="539676"/>
          </a:xfrm>
          <a:prstGeom prst="rtTriangle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34" name="Прямокутний трикутник 33"/>
          <p:cNvSpPr/>
          <p:nvPr/>
        </p:nvSpPr>
        <p:spPr>
          <a:xfrm rot="10800000">
            <a:off x="5143482" y="2958717"/>
            <a:ext cx="355780" cy="539676"/>
          </a:xfrm>
          <a:prstGeom prst="rtTriangle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35" name="Прямокутний трикутник 34"/>
          <p:cNvSpPr/>
          <p:nvPr/>
        </p:nvSpPr>
        <p:spPr>
          <a:xfrm rot="10800000">
            <a:off x="7028962" y="2984971"/>
            <a:ext cx="355780" cy="539676"/>
          </a:xfrm>
          <a:prstGeom prst="rtTriangle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36" name="Прямокутний трикутник 35"/>
          <p:cNvSpPr/>
          <p:nvPr/>
        </p:nvSpPr>
        <p:spPr>
          <a:xfrm rot="10800000">
            <a:off x="8799120" y="2981312"/>
            <a:ext cx="355780" cy="539676"/>
          </a:xfrm>
          <a:prstGeom prst="rtTriangle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37" name="Прямокутний трикутник 36"/>
          <p:cNvSpPr/>
          <p:nvPr/>
        </p:nvSpPr>
        <p:spPr>
          <a:xfrm>
            <a:off x="-23336" y="5041974"/>
            <a:ext cx="355780" cy="539676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38" name="Прямокутний трикутник 37"/>
          <p:cNvSpPr/>
          <p:nvPr/>
        </p:nvSpPr>
        <p:spPr>
          <a:xfrm>
            <a:off x="1797705" y="5126051"/>
            <a:ext cx="355780" cy="469098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39" name="Прямокутний трикутник 38"/>
          <p:cNvSpPr/>
          <p:nvPr/>
        </p:nvSpPr>
        <p:spPr>
          <a:xfrm>
            <a:off x="3718758" y="5122416"/>
            <a:ext cx="355780" cy="469098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40" name="Прямокутний трикутник 39"/>
          <p:cNvSpPr/>
          <p:nvPr/>
        </p:nvSpPr>
        <p:spPr>
          <a:xfrm>
            <a:off x="5641635" y="5122645"/>
            <a:ext cx="355780" cy="469098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41" name="Прямокутний трикутник 40"/>
          <p:cNvSpPr/>
          <p:nvPr/>
        </p:nvSpPr>
        <p:spPr>
          <a:xfrm>
            <a:off x="7515909" y="5135025"/>
            <a:ext cx="355780" cy="469098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42" name="Picture 2" descr="D:\ПРОЗОРО\PROZORRО\КОНФЕРЕНЦІЯ -Ліля-презентація\Logo_of_Ministry_of_Economic_Development_and_Trade_of_Ukraine_1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9901" y="51169"/>
            <a:ext cx="652447" cy="65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кутник 12"/>
          <p:cNvSpPr/>
          <p:nvPr/>
        </p:nvSpPr>
        <p:spPr>
          <a:xfrm>
            <a:off x="3751507" y="809933"/>
            <a:ext cx="5397709" cy="2168647"/>
          </a:xfrm>
          <a:prstGeom prst="rect">
            <a:avLst/>
          </a:prstGeom>
          <a:solidFill>
            <a:srgbClr val="F8F8F8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3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7"/>
          <p:cNvSpPr txBox="1">
            <a:spLocks noGrp="1"/>
          </p:cNvSpPr>
          <p:nvPr>
            <p:ph type="title"/>
          </p:nvPr>
        </p:nvSpPr>
        <p:spPr>
          <a:xfrm>
            <a:off x="4421314" y="355678"/>
            <a:ext cx="4571791" cy="182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5080" lvl="0" algn="ctr">
              <a:lnSpc>
                <a:spcPct val="100000"/>
              </a:lnSpc>
              <a:spcBef>
                <a:spcPts val="0"/>
              </a:spcBef>
              <a:buClr>
                <a:srgbClr val="366092"/>
              </a:buClr>
              <a:buSzPts val="1400"/>
            </a:pPr>
            <a:r>
              <a:rPr lang="ru-RU" sz="3000" b="1" i="0" u="none" strike="noStrike" cap="none" dirty="0">
                <a:solidFill>
                  <a:srgbClr val="00B0F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Основні питання,</a:t>
            </a:r>
            <a:br>
              <a:rPr lang="ru-RU" sz="3000" b="1" i="0" u="none" strike="noStrike" cap="none" dirty="0">
                <a:solidFill>
                  <a:srgbClr val="00B0F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</a:br>
            <a:r>
              <a:rPr lang="ru-RU" sz="3000" b="1" i="0" u="none" strike="noStrike" cap="none" dirty="0">
                <a:solidFill>
                  <a:srgbClr val="00B0F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які регулює Постанова КМУ (1216 від 2018р.)</a:t>
            </a:r>
            <a:r>
              <a:rPr lang="ru-RU" sz="2000" b="1" i="0" u="none" strike="noStrike" cap="none" dirty="0">
                <a:solidFill>
                  <a:srgbClr val="00B0F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/>
            </a:r>
            <a:br>
              <a:rPr lang="ru-RU" sz="2000" b="1" i="0" u="none" strike="noStrike" cap="none" dirty="0">
                <a:solidFill>
                  <a:srgbClr val="00B0F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</a:br>
            <a:r>
              <a:rPr lang="ru-RU" sz="1400" b="1" dirty="0">
                <a:solidFill>
                  <a:srgbClr val="00B0F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«Про Особливості створення та діяльності</a:t>
            </a:r>
            <a:br>
              <a:rPr lang="ru-RU" sz="1400" b="1" dirty="0">
                <a:solidFill>
                  <a:srgbClr val="00B0F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</a:br>
            <a:r>
              <a:rPr lang="ru-RU" sz="1400" b="1" dirty="0">
                <a:solidFill>
                  <a:srgbClr val="00B0F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централізованих закупівельних організацій»</a:t>
            </a:r>
            <a:endParaRPr sz="1400" b="1" i="0" u="none" strike="noStrike" cap="none" dirty="0">
              <a:solidFill>
                <a:srgbClr val="00B0F0"/>
              </a:solidFill>
              <a:latin typeface="Segoe UI" panose="020B0502040204020203" pitchFamily="34" charset="0"/>
              <a:ea typeface="Arial"/>
              <a:cs typeface="Segoe UI" panose="020B0502040204020203" pitchFamily="34" charset="0"/>
              <a:sym typeface="Arial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80474" y="403058"/>
            <a:ext cx="2378518" cy="2019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C000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858992" y="403058"/>
            <a:ext cx="1564130" cy="2019300"/>
          </a:xfrm>
          <a:prstGeom prst="rect">
            <a:avLst/>
          </a:prstGeom>
          <a:solidFill>
            <a:srgbClr val="A3C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481878" y="2495549"/>
            <a:ext cx="2378518" cy="2019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2860591" y="2495549"/>
            <a:ext cx="1564130" cy="2019300"/>
          </a:xfrm>
          <a:prstGeom prst="rect">
            <a:avLst/>
          </a:prstGeom>
          <a:solidFill>
            <a:srgbClr val="A3C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4489761" y="2495549"/>
            <a:ext cx="2378518" cy="2019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855856" y="2495548"/>
            <a:ext cx="1570237" cy="2019309"/>
          </a:xfrm>
          <a:prstGeom prst="rect">
            <a:avLst/>
          </a:prstGeom>
          <a:solidFill>
            <a:srgbClr val="A3C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438306" y="4574096"/>
            <a:ext cx="2378518" cy="2019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6861964" y="4588938"/>
            <a:ext cx="1564130" cy="2019300"/>
          </a:xfrm>
          <a:prstGeom prst="rect">
            <a:avLst/>
          </a:prstGeom>
          <a:solidFill>
            <a:srgbClr val="A3C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4488318" y="4584530"/>
            <a:ext cx="2378518" cy="2019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2857184" y="4581207"/>
            <a:ext cx="1564130" cy="2019300"/>
          </a:xfrm>
          <a:prstGeom prst="rect">
            <a:avLst/>
          </a:prstGeom>
          <a:solidFill>
            <a:srgbClr val="A3C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509049" y="650942"/>
            <a:ext cx="23785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366092"/>
              </a:buClr>
              <a:buSzPts val="2250"/>
            </a:pPr>
            <a:r>
              <a:rPr lang="ru-RU" sz="1600" b="1" dirty="0">
                <a:solidFill>
                  <a:srgbClr val="0070C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ПОРЯДОК ПРИЙНЯТТЯ РІШЕННЯ  </a:t>
            </a:r>
          </a:p>
          <a:p>
            <a:pPr algn="ctr">
              <a:buClr>
                <a:srgbClr val="366092"/>
              </a:buClr>
              <a:buSzPts val="2250"/>
            </a:pPr>
            <a:r>
              <a:rPr lang="ru-RU" sz="1600" dirty="0">
                <a:solidFill>
                  <a:srgbClr val="0070C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про </a:t>
            </a:r>
            <a:r>
              <a:rPr lang="ru-RU" sz="1600" dirty="0" err="1">
                <a:solidFill>
                  <a:srgbClr val="0070C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створення</a:t>
            </a:r>
            <a:r>
              <a:rPr lang="ru-RU" sz="1600" dirty="0">
                <a:solidFill>
                  <a:srgbClr val="0070C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конкретних</a:t>
            </a:r>
            <a:r>
              <a:rPr lang="ru-RU" sz="1600" dirty="0">
                <a:solidFill>
                  <a:srgbClr val="0070C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ЦЗО на центральному та </a:t>
            </a:r>
            <a:r>
              <a:rPr lang="ru-RU" sz="1600" dirty="0" err="1">
                <a:solidFill>
                  <a:srgbClr val="0070C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регіональному</a:t>
            </a:r>
            <a:r>
              <a:rPr lang="ru-RU" sz="1600" dirty="0">
                <a:solidFill>
                  <a:srgbClr val="0070C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рівнях</a:t>
            </a:r>
            <a:endParaRPr lang="ru-RU" sz="1600" dirty="0">
              <a:solidFill>
                <a:srgbClr val="0070C0"/>
              </a:solidFill>
              <a:latin typeface="Segoe UI" panose="020B0502040204020203" pitchFamily="34" charset="0"/>
              <a:ea typeface="Arial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464524" y="2725219"/>
            <a:ext cx="2410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ФІНАНСОВА </a:t>
            </a:r>
          </a:p>
          <a:p>
            <a:pPr algn="ctr"/>
            <a:r>
              <a:rPr lang="ru-RU" sz="1600" b="1" dirty="0">
                <a:solidFill>
                  <a:srgbClr val="FFC00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МОДЕЛЬ </a:t>
            </a:r>
          </a:p>
          <a:p>
            <a:pPr algn="ctr"/>
            <a:r>
              <a:rPr lang="ru-RU" sz="1600" b="1" dirty="0">
                <a:solidFill>
                  <a:srgbClr val="FFC00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ЦЗО</a:t>
            </a:r>
            <a:endParaRPr lang="uk-UA" sz="1600" b="1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4662016" y="2613530"/>
            <a:ext cx="19102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ВИЗНАЧЕННЯ ОРГАНІЗАЦІЙНО ПРАВОВОЇ ФОРМИ ЦЗО</a:t>
            </a:r>
            <a:endParaRPr lang="uk-UA" sz="16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477149" y="5454132"/>
            <a:ext cx="23752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ФУНКЦІЇ ЦЗО</a:t>
            </a:r>
            <a:endParaRPr lang="uk-UA" sz="16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4477024" y="5315641"/>
            <a:ext cx="2357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ВЗАЄМОДІЯ ЦЗО З ЗАМОВНИКОМ</a:t>
            </a:r>
            <a:endParaRPr lang="uk-UA" sz="1600" b="1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2449" y="600772"/>
            <a:ext cx="1105932" cy="147457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7850" y="2709072"/>
            <a:ext cx="1105932" cy="147457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2449" y="4901509"/>
            <a:ext cx="1105932" cy="147457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7850" y="5154713"/>
            <a:ext cx="1105932" cy="11347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2449" y="2654200"/>
            <a:ext cx="1105932" cy="1474576"/>
          </a:xfrm>
          <a:prstGeom prst="rect">
            <a:avLst/>
          </a:prstGeom>
        </p:spPr>
      </p:pic>
      <p:cxnSp>
        <p:nvCxnSpPr>
          <p:cNvPr id="27" name="Пряма сполучна лінія 26"/>
          <p:cNvCxnSpPr/>
          <p:nvPr/>
        </p:nvCxnSpPr>
        <p:spPr>
          <a:xfrm flipV="1">
            <a:off x="4477028" y="2388943"/>
            <a:ext cx="3931667" cy="18098"/>
          </a:xfrm>
          <a:prstGeom prst="line">
            <a:avLst/>
          </a:prstGeom>
          <a:ln>
            <a:solidFill>
              <a:srgbClr val="2525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/>
          <p:cNvCxnSpPr/>
          <p:nvPr/>
        </p:nvCxnSpPr>
        <p:spPr>
          <a:xfrm flipV="1">
            <a:off x="4477028" y="384960"/>
            <a:ext cx="3931667" cy="18098"/>
          </a:xfrm>
          <a:prstGeom prst="line">
            <a:avLst/>
          </a:prstGeom>
          <a:ln>
            <a:solidFill>
              <a:srgbClr val="2525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0413" y="4501475"/>
            <a:ext cx="357563" cy="4767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0413" y="2410213"/>
            <a:ext cx="357563" cy="4767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543" y="4514858"/>
            <a:ext cx="357563" cy="4767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543" y="2424282"/>
            <a:ext cx="357563" cy="47675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543" y="330838"/>
            <a:ext cx="357563" cy="476751"/>
          </a:xfrm>
          <a:prstGeom prst="rect">
            <a:avLst/>
          </a:prstGeom>
        </p:spPr>
      </p:pic>
      <p:sp>
        <p:nvSpPr>
          <p:cNvPr id="32" name="Прямокутник 31"/>
          <p:cNvSpPr/>
          <p:nvPr/>
        </p:nvSpPr>
        <p:spPr>
          <a:xfrm>
            <a:off x="681287" y="3656259"/>
            <a:ext cx="1979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Wingdings" panose="05000000000000000000" pitchFamily="2" charset="2"/>
              <a:buChar char="q"/>
            </a:pPr>
            <a:r>
              <a:rPr lang="uk-UA" sz="16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кошти бюджету</a:t>
            </a:r>
          </a:p>
          <a:p>
            <a:pPr indent="-285750">
              <a:buFont typeface="Wingdings" panose="05000000000000000000" pitchFamily="2" charset="2"/>
              <a:buChar char="q"/>
            </a:pPr>
            <a:r>
              <a:rPr lang="uk-UA" sz="16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винагороду</a:t>
            </a:r>
          </a:p>
        </p:txBody>
      </p:sp>
      <p:sp>
        <p:nvSpPr>
          <p:cNvPr id="33" name="Прямокутник 32"/>
          <p:cNvSpPr/>
          <p:nvPr/>
        </p:nvSpPr>
        <p:spPr>
          <a:xfrm>
            <a:off x="4426150" y="3735867"/>
            <a:ext cx="1979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Wingdings" panose="05000000000000000000" pitchFamily="2" charset="2"/>
              <a:buChar char="q"/>
            </a:pPr>
            <a:r>
              <a:rPr lang="uk-UA" sz="16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Добровільні</a:t>
            </a:r>
          </a:p>
          <a:p>
            <a:pPr indent="-285750">
              <a:buFont typeface="Wingdings" panose="05000000000000000000" pitchFamily="2" charset="2"/>
              <a:buChar char="q"/>
            </a:pPr>
            <a:r>
              <a:rPr lang="uk-UA" sz="16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Обов’язкові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64579" y="4028255"/>
            <a:ext cx="259646" cy="34619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594231" y="4075292"/>
            <a:ext cx="189091" cy="25212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348315" y="4090214"/>
            <a:ext cx="189091" cy="25212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7402" y="3609909"/>
            <a:ext cx="312589" cy="48030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4918" y="3660856"/>
            <a:ext cx="254819" cy="33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376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308" y="21849"/>
            <a:ext cx="9157944" cy="67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 сполучна лінія 11"/>
          <p:cNvCxnSpPr/>
          <p:nvPr/>
        </p:nvCxnSpPr>
        <p:spPr>
          <a:xfrm>
            <a:off x="4413393" y="4421156"/>
            <a:ext cx="2628894" cy="0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кутник 20"/>
          <p:cNvSpPr/>
          <p:nvPr/>
        </p:nvSpPr>
        <p:spPr>
          <a:xfrm>
            <a:off x="-28512" y="23273"/>
            <a:ext cx="9172512" cy="6772961"/>
          </a:xfrm>
          <a:prstGeom prst="rect">
            <a:avLst/>
          </a:prstGeom>
          <a:solidFill>
            <a:schemeClr val="accent3">
              <a:lumMod val="65000"/>
              <a:alpha val="4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prstClr val="white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339752" y="0"/>
            <a:ext cx="4608511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uk-UA" sz="7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ЦЗО</a:t>
            </a:r>
            <a:endParaRPr lang="uk-UA" sz="7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28612" y="2561624"/>
            <a:ext cx="37861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Центральний</a:t>
            </a:r>
          </a:p>
          <a:p>
            <a:pPr algn="ctr"/>
            <a:r>
              <a:rPr lang="uk-UA" sz="4000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рівень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4566440" y="1110800"/>
            <a:ext cx="4591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Регіональний рівень</a:t>
            </a:r>
          </a:p>
        </p:txBody>
      </p:sp>
      <p:cxnSp>
        <p:nvCxnSpPr>
          <p:cNvPr id="13" name="Пряма сполучна лінія 12"/>
          <p:cNvCxnSpPr/>
          <p:nvPr/>
        </p:nvCxnSpPr>
        <p:spPr>
          <a:xfrm>
            <a:off x="580627" y="2609854"/>
            <a:ext cx="3262715" cy="0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>
            <a:off x="5428266" y="2590804"/>
            <a:ext cx="3262715" cy="0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130"/>
          <p:cNvSpPr txBox="1"/>
          <p:nvPr/>
        </p:nvSpPr>
        <p:spPr>
          <a:xfrm>
            <a:off x="397731" y="4353337"/>
            <a:ext cx="3158991" cy="110396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algn="ctr">
              <a:buClr>
                <a:srgbClr val="FFC000"/>
              </a:buClr>
              <a:buSzPts val="1600"/>
            </a:pPr>
            <a:r>
              <a:rPr lang="uk-UA" b="1" dirty="0">
                <a:solidFill>
                  <a:srgbClr val="00B0F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Визначає </a:t>
            </a:r>
          </a:p>
          <a:p>
            <a:pPr marL="127000" algn="ctr">
              <a:buClr>
                <a:srgbClr val="FFC000"/>
              </a:buClr>
              <a:buSzPts val="1600"/>
            </a:pPr>
            <a:r>
              <a:rPr lang="uk-UA" b="1" dirty="0">
                <a:solidFill>
                  <a:srgbClr val="00B0F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Кабінет Міністрів України</a:t>
            </a:r>
            <a:endParaRPr b="1" dirty="0">
              <a:solidFill>
                <a:srgbClr val="00B0F0"/>
              </a:solidFill>
              <a:latin typeface="Segoe UI" panose="020B0502040204020203" pitchFamily="34" charset="0"/>
              <a:ea typeface="Arial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7" name="Shape 131"/>
          <p:cNvSpPr txBox="1"/>
          <p:nvPr/>
        </p:nvSpPr>
        <p:spPr>
          <a:xfrm>
            <a:off x="5512514" y="4200937"/>
            <a:ext cx="3331278" cy="782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algn="ctr">
              <a:buClr>
                <a:srgbClr val="FFC000"/>
              </a:buClr>
              <a:buSzPts val="1600"/>
            </a:pPr>
            <a:r>
              <a:rPr lang="uk-UA" sz="2000" dirty="0">
                <a:solidFill>
                  <a:srgbClr val="00B0F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Визначають</a:t>
            </a:r>
          </a:p>
          <a:p>
            <a:pPr marL="127000" algn="ctr">
              <a:buClr>
                <a:srgbClr val="FFC000"/>
              </a:buClr>
              <a:buSzPts val="1600"/>
            </a:pPr>
            <a:r>
              <a:rPr lang="uk-UA" sz="2000" b="1" dirty="0">
                <a:solidFill>
                  <a:srgbClr val="00B0F0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місцеві та обласні ради</a:t>
            </a:r>
            <a:endParaRPr sz="2000" b="1" dirty="0">
              <a:solidFill>
                <a:srgbClr val="00B0F0"/>
              </a:solidFill>
              <a:latin typeface="Segoe UI" panose="020B0502040204020203" pitchFamily="34" charset="0"/>
              <a:ea typeface="Arial"/>
              <a:cs typeface="Segoe UI" panose="020B0502040204020203" pitchFamily="34" charset="0"/>
              <a:sym typeface="Arial"/>
            </a:endParaRPr>
          </a:p>
        </p:txBody>
      </p:sp>
      <p:cxnSp>
        <p:nvCxnSpPr>
          <p:cNvPr id="19" name="Пряма сполучна лінія 18"/>
          <p:cNvCxnSpPr/>
          <p:nvPr/>
        </p:nvCxnSpPr>
        <p:spPr>
          <a:xfrm>
            <a:off x="1977225" y="4045430"/>
            <a:ext cx="0" cy="311031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>
            <a:off x="7136027" y="4011134"/>
            <a:ext cx="0" cy="342134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D8226E7D-904A-464E-A65C-FECFF68C477E}"/>
              </a:ext>
            </a:extLst>
          </p:cNvPr>
          <p:cNvSpPr/>
          <p:nvPr/>
        </p:nvSpPr>
        <p:spPr>
          <a:xfrm>
            <a:off x="4932040" y="4983659"/>
            <a:ext cx="4211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00B0F0"/>
                </a:solidFill>
              </a:rPr>
              <a:t>якщо чисельність </a:t>
            </a:r>
            <a:r>
              <a:rPr lang="uk-UA" sz="1600" dirty="0" smtClean="0">
                <a:solidFill>
                  <a:srgbClr val="00B0F0"/>
                </a:solidFill>
              </a:rPr>
              <a:t>населення становить </a:t>
            </a:r>
            <a:r>
              <a:rPr lang="uk-UA" sz="1600" dirty="0">
                <a:solidFill>
                  <a:srgbClr val="00B0F0"/>
                </a:solidFill>
              </a:rPr>
              <a:t>або перевищує </a:t>
            </a:r>
            <a:r>
              <a:rPr lang="uk-UA" sz="1600" b="1" dirty="0">
                <a:solidFill>
                  <a:srgbClr val="00B0F0"/>
                </a:solidFill>
                <a:highlight>
                  <a:srgbClr val="F2F2F2"/>
                </a:highlight>
              </a:rPr>
              <a:t>1 млн. осіб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B9B21D44-DED1-4FAB-A74D-0FCDBF2D40AB}"/>
              </a:ext>
            </a:extLst>
          </p:cNvPr>
          <p:cNvSpPr/>
          <p:nvPr/>
        </p:nvSpPr>
        <p:spPr>
          <a:xfrm>
            <a:off x="683569" y="5838382"/>
            <a:ext cx="30418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Державне підприємство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Державна установа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8C2B7B6A-EB62-4E5F-9DAF-85755B7E2F85}"/>
              </a:ext>
            </a:extLst>
          </p:cNvPr>
          <p:cNvSpPr/>
          <p:nvPr/>
        </p:nvSpPr>
        <p:spPr>
          <a:xfrm>
            <a:off x="5868144" y="5790886"/>
            <a:ext cx="2783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Комунальне підприємство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Комунальна установа</a:t>
            </a:r>
          </a:p>
        </p:txBody>
      </p:sp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xmlns="" id="{1BD8CCB3-46D0-4CCC-B24A-7A628C555496}"/>
              </a:ext>
            </a:extLst>
          </p:cNvPr>
          <p:cNvCxnSpPr/>
          <p:nvPr/>
        </p:nvCxnSpPr>
        <p:spPr>
          <a:xfrm>
            <a:off x="1977225" y="5304899"/>
            <a:ext cx="0" cy="311031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>
            <a:off x="179512" y="116632"/>
            <a:ext cx="8784976" cy="1008112"/>
          </a:xfrm>
          <a:prstGeom prst="rect">
            <a:avLst/>
          </a:prstGeom>
          <a:solidFill>
            <a:srgbClr val="1CAE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uk-UA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Цілі сучасного Закону про закупівлі</a:t>
            </a: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8"/>
          <p:cNvSpPr txBox="1">
            <a:spLocks noGrp="1"/>
          </p:cNvSpPr>
          <p:nvPr>
            <p:ph type="body" idx="1"/>
          </p:nvPr>
        </p:nvSpPr>
        <p:spPr>
          <a:xfrm>
            <a:off x="179512" y="1052736"/>
            <a:ext cx="8568952" cy="490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300"/>
              </a:spcBef>
            </a:pPr>
            <a:r>
              <a:rPr lang="uk-UA" b="1" dirty="0">
                <a:solidFill>
                  <a:srgbClr val="7030A0"/>
                </a:solidFill>
              </a:rPr>
              <a:t> прозорість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uk-UA" b="1" dirty="0">
                <a:solidFill>
                  <a:srgbClr val="7030A0"/>
                </a:solidFill>
              </a:rPr>
              <a:t>та підзвітність витрачання публічних коштів </a:t>
            </a:r>
            <a:endParaRPr lang="en-GB" b="1" dirty="0">
              <a:solidFill>
                <a:srgbClr val="7030A0"/>
              </a:solidFill>
            </a:endParaRPr>
          </a:p>
          <a:p>
            <a:pPr marL="0" indent="0">
              <a:spcBef>
                <a:spcPts val="300"/>
              </a:spcBef>
            </a:pP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uk-UA" b="1" dirty="0">
                <a:solidFill>
                  <a:srgbClr val="7030A0"/>
                </a:solidFill>
              </a:rPr>
              <a:t>індикація можливої корупції</a:t>
            </a:r>
          </a:p>
          <a:p>
            <a:pPr marL="0" indent="0">
              <a:spcBef>
                <a:spcPts val="300"/>
              </a:spcBef>
            </a:pPr>
            <a:r>
              <a:rPr lang="uk-UA" b="1" dirty="0">
                <a:solidFill>
                  <a:srgbClr val="7030A0"/>
                </a:solidFill>
              </a:rPr>
              <a:t> ефективність процесів</a:t>
            </a:r>
            <a:r>
              <a:rPr lang="en-US" b="1" dirty="0">
                <a:solidFill>
                  <a:srgbClr val="7030A0"/>
                </a:solidFill>
              </a:rPr>
              <a:t> (+ / - )</a:t>
            </a:r>
            <a:r>
              <a:rPr lang="uk-UA" b="1" dirty="0">
                <a:solidFill>
                  <a:srgbClr val="7030A0"/>
                </a:solidFill>
              </a:rPr>
              <a:t> </a:t>
            </a:r>
            <a:endParaRPr lang="en-GB" b="1" dirty="0">
              <a:solidFill>
                <a:srgbClr val="7030A0"/>
              </a:solidFill>
            </a:endParaRPr>
          </a:p>
          <a:p>
            <a:pPr marL="0" indent="0">
              <a:spcBef>
                <a:spcPts val="300"/>
              </a:spcBef>
            </a:pPr>
            <a:r>
              <a:rPr lang="uk-UA" b="1" dirty="0">
                <a:solidFill>
                  <a:srgbClr val="7030A0"/>
                </a:solidFill>
              </a:rPr>
              <a:t> міжнародна торгівля</a:t>
            </a:r>
            <a:r>
              <a:rPr lang="en-GB" b="1" dirty="0">
                <a:solidFill>
                  <a:srgbClr val="7030A0"/>
                </a:solidFill>
              </a:rPr>
              <a:t> (GPA/EU)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4400" b="1" dirty="0">
                <a:solidFill>
                  <a:srgbClr val="7030A0"/>
                </a:solidFill>
              </a:rPr>
              <a:t>                                              </a:t>
            </a:r>
            <a:r>
              <a:rPr lang="uk-UA" sz="4400" b="1" dirty="0">
                <a:solidFill>
                  <a:srgbClr val="7030A0"/>
                </a:solidFill>
              </a:rPr>
              <a:t>Є </a:t>
            </a:r>
            <a:r>
              <a:rPr lang="en-US" sz="4400" b="1" dirty="0">
                <a:solidFill>
                  <a:srgbClr val="7030A0"/>
                </a:solidFill>
              </a:rPr>
              <a:t>!</a:t>
            </a:r>
            <a:endParaRPr lang="en-GB" sz="4400" b="1" dirty="0">
              <a:solidFill>
                <a:srgbClr val="7030A0"/>
              </a:solidFill>
            </a:endParaRPr>
          </a:p>
          <a:p>
            <a:pPr marL="0" indent="0">
              <a:spcBef>
                <a:spcPts val="600"/>
              </a:spcBef>
            </a:pPr>
            <a:r>
              <a:rPr lang="en-GB" dirty="0"/>
              <a:t> </a:t>
            </a:r>
            <a:r>
              <a:rPr lang="uk-UA" dirty="0">
                <a:solidFill>
                  <a:srgbClr val="FF0000"/>
                </a:solidFill>
              </a:rPr>
              <a:t>висока якість за витрачені кошти</a:t>
            </a:r>
            <a:r>
              <a:rPr lang="en-GB" dirty="0">
                <a:solidFill>
                  <a:srgbClr val="FF0000"/>
                </a:solidFill>
              </a:rPr>
              <a:t> (</a:t>
            </a:r>
            <a:r>
              <a:rPr lang="uk-UA" dirty="0">
                <a:solidFill>
                  <a:srgbClr val="FF0000"/>
                </a:solidFill>
              </a:rPr>
              <a:t>вартість</a:t>
            </a:r>
            <a:r>
              <a:rPr lang="en-GB" dirty="0">
                <a:solidFill>
                  <a:srgbClr val="FF0000"/>
                </a:solidFill>
              </a:rPr>
              <a:t> + </a:t>
            </a:r>
            <a:r>
              <a:rPr lang="uk-UA" dirty="0">
                <a:solidFill>
                  <a:srgbClr val="FF0000"/>
                </a:solidFill>
              </a:rPr>
              <a:t>якість</a:t>
            </a:r>
            <a:r>
              <a:rPr lang="en-GB" dirty="0">
                <a:solidFill>
                  <a:srgbClr val="FF0000"/>
                </a:solidFill>
              </a:rPr>
              <a:t>)</a:t>
            </a:r>
          </a:p>
          <a:p>
            <a:pPr marL="0" indent="0">
              <a:spcBef>
                <a:spcPts val="600"/>
              </a:spcBef>
            </a:pP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економічні</a:t>
            </a:r>
            <a:r>
              <a:rPr lang="en-GB" dirty="0">
                <a:solidFill>
                  <a:srgbClr val="FF0000"/>
                </a:solidFill>
              </a:rPr>
              <a:t>/</a:t>
            </a:r>
            <a:r>
              <a:rPr lang="uk-UA" dirty="0">
                <a:solidFill>
                  <a:srgbClr val="FF0000"/>
                </a:solidFill>
              </a:rPr>
              <a:t>соціальні цілі/охорона довкілля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</a:pP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професіоналізація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</a:pP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міжнародна торгівля</a:t>
            </a:r>
            <a:r>
              <a:rPr lang="en-GB" dirty="0">
                <a:solidFill>
                  <a:srgbClr val="FF0000"/>
                </a:solidFill>
              </a:rPr>
              <a:t> (</a:t>
            </a:r>
            <a:r>
              <a:rPr lang="uk-UA" dirty="0">
                <a:solidFill>
                  <a:srgbClr val="FF0000"/>
                </a:solidFill>
              </a:rPr>
              <a:t>Угода про Асоціацію з </a:t>
            </a:r>
            <a:r>
              <a:rPr lang="en-US" dirty="0">
                <a:solidFill>
                  <a:srgbClr val="FF0000"/>
                </a:solidFill>
              </a:rPr>
              <a:t>EU </a:t>
            </a:r>
            <a:r>
              <a:rPr lang="ru-RU" dirty="0">
                <a:solidFill>
                  <a:srgbClr val="FF0000"/>
                </a:solidFill>
              </a:rPr>
              <a:t>та у межах СОТ</a:t>
            </a:r>
            <a:r>
              <a:rPr lang="en-GB" dirty="0">
                <a:solidFill>
                  <a:srgbClr val="FF0000"/>
                </a:solidFill>
              </a:rPr>
              <a:t>)</a:t>
            </a:r>
          </a:p>
          <a:p>
            <a:pPr marL="0" indent="0" algn="r">
              <a:buNone/>
            </a:pPr>
            <a:r>
              <a:rPr lang="en-GB" dirty="0">
                <a:solidFill>
                  <a:srgbClr val="FF0000"/>
                </a:solidFill>
              </a:rPr>
              <a:t>                                                                   </a:t>
            </a:r>
            <a:r>
              <a:rPr lang="uk-UA" sz="4000" b="1" dirty="0">
                <a:solidFill>
                  <a:srgbClr val="FF0000"/>
                </a:solidFill>
              </a:rPr>
              <a:t>ЗАВДАННЯ!</a:t>
            </a:r>
            <a:endParaRPr lang="en-GB" sz="4000" b="1" dirty="0">
              <a:solidFill>
                <a:srgbClr val="FF0000"/>
              </a:solidFill>
            </a:endParaRPr>
          </a:p>
          <a:p>
            <a:pPr marL="0" indent="0"/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91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>
            <a:spLocks noGrp="1"/>
          </p:cNvSpPr>
          <p:nvPr>
            <p:ph type="title"/>
          </p:nvPr>
        </p:nvSpPr>
        <p:spPr>
          <a:xfrm>
            <a:off x="628650" y="260649"/>
            <a:ext cx="8191822" cy="720079"/>
          </a:xfrm>
          <a:prstGeom prst="rect">
            <a:avLst/>
          </a:prstGeom>
          <a:solidFill>
            <a:srgbClr val="1CAE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uk-UA" sz="3200" b="1" dirty="0">
                <a:solidFill>
                  <a:schemeClr val="tx2"/>
                </a:solidFill>
              </a:rPr>
              <a:t>Зміст роботи -- </a:t>
            </a:r>
            <a:r>
              <a:rPr lang="uk-UA" sz="3200" b="1" dirty="0" err="1">
                <a:solidFill>
                  <a:schemeClr val="tx2"/>
                </a:solidFill>
              </a:rPr>
              <a:t>мультизадачність</a:t>
            </a:r>
            <a:endParaRPr sz="3200" b="0" i="0" u="none" strike="noStrike" cap="none" dirty="0">
              <a:solidFill>
                <a:schemeClr val="tx2"/>
              </a:solidFill>
              <a:sym typeface="Calibri"/>
            </a:endParaRPr>
          </a:p>
        </p:txBody>
      </p:sp>
      <p:sp>
        <p:nvSpPr>
          <p:cNvPr id="157" name="Google Shape;157;p19"/>
          <p:cNvSpPr txBox="1">
            <a:spLocks noGrp="1"/>
          </p:cNvSpPr>
          <p:nvPr>
            <p:ph type="body" idx="1"/>
          </p:nvPr>
        </p:nvSpPr>
        <p:spPr>
          <a:xfrm>
            <a:off x="628650" y="1196752"/>
            <a:ext cx="8047806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uk-UA" dirty="0"/>
              <a:t>БАЛАНСИ:</a:t>
            </a:r>
          </a:p>
          <a:p>
            <a:pPr marL="631825" indent="-271463">
              <a:buFont typeface="Courier New" pitchFamily="49" charset="0"/>
              <a:buChar char="o"/>
            </a:pPr>
            <a:r>
              <a:rPr lang="uk-UA" dirty="0"/>
              <a:t>між простотою та гнучкістю правил</a:t>
            </a:r>
            <a:r>
              <a:rPr lang="en-US" dirty="0"/>
              <a:t>  VS </a:t>
            </a:r>
            <a:r>
              <a:rPr lang="uk-UA" dirty="0"/>
              <a:t>рівень складності</a:t>
            </a:r>
            <a:r>
              <a:rPr lang="en-US" dirty="0"/>
              <a:t> </a:t>
            </a:r>
            <a:r>
              <a:rPr lang="uk-UA" dirty="0"/>
              <a:t>закупівель. </a:t>
            </a:r>
          </a:p>
          <a:p>
            <a:pPr marL="631825" indent="-271463">
              <a:buFont typeface="Courier New" pitchFamily="49" charset="0"/>
              <a:buChar char="o"/>
            </a:pPr>
            <a:r>
              <a:rPr lang="uk-UA" dirty="0"/>
              <a:t>Між зобов'язаннями з виконання  Угоди про асоціаціюз ЄС та українською практикою і електронною системою -- зробити право ЄС практично застосовним в Україні.</a:t>
            </a:r>
            <a:endParaRPr lang="en-GB" dirty="0"/>
          </a:p>
          <a:p>
            <a:pPr marL="631825" indent="-271463">
              <a:buFont typeface="Courier New" pitchFamily="49" charset="0"/>
              <a:buChar char="o"/>
            </a:pPr>
            <a:r>
              <a:rPr lang="uk-UA" dirty="0"/>
              <a:t>Між різними (а деколи і протилежними) інтересами (замовники, учасники, контролери, НУО, міжнародні партнери, юристи/ІТішники).</a:t>
            </a:r>
            <a:endParaRPr lang="en-GB" dirty="0"/>
          </a:p>
          <a:p>
            <a:pPr marL="514350" indent="-514350">
              <a:buFont typeface="Wingdings" pitchFamily="2" charset="2"/>
              <a:buChar char="Ø"/>
            </a:pPr>
            <a:endParaRPr sz="2200" b="0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598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64488" cy="792088"/>
          </a:xfrm>
          <a:prstGeom prst="rect">
            <a:avLst/>
          </a:prstGeom>
          <a:solidFill>
            <a:srgbClr val="1CAE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uk-UA" sz="3200" b="1" i="0" u="none" strike="noStrike" cap="none" dirty="0">
                <a:solidFill>
                  <a:schemeClr val="lt1"/>
                </a:solidFill>
                <a:sym typeface="Calibri"/>
              </a:rPr>
              <a:t>Зміни – програма ЄС. </a:t>
            </a:r>
            <a:br>
              <a:rPr lang="uk-UA" sz="3200" b="1" i="0" u="none" strike="noStrike" cap="none" dirty="0">
                <a:solidFill>
                  <a:schemeClr val="lt1"/>
                </a:solidFill>
                <a:sym typeface="Calibri"/>
              </a:rPr>
            </a:br>
            <a:r>
              <a:rPr lang="uk-UA" sz="3200" b="1" dirty="0">
                <a:solidFill>
                  <a:schemeClr val="tx2"/>
                </a:solidFill>
              </a:rPr>
              <a:t>А</a:t>
            </a:r>
            <a:r>
              <a:rPr lang="ru-RU" sz="3200" b="1" dirty="0" err="1">
                <a:solidFill>
                  <a:schemeClr val="tx2"/>
                </a:solidFill>
              </a:rPr>
              <a:t>номально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низька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тендерна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пропозиція</a:t>
            </a:r>
            <a:r>
              <a:rPr lang="ru-RU" sz="3200" b="1" dirty="0">
                <a:solidFill>
                  <a:schemeClr val="tx2"/>
                </a:solidFill>
              </a:rPr>
              <a:t>  (АНТП)</a:t>
            </a:r>
            <a:endParaRPr sz="3200" b="1" i="0" u="none" strike="noStrike" cap="none" dirty="0">
              <a:solidFill>
                <a:schemeClr val="tx2"/>
              </a:solidFill>
              <a:sym typeface="Calibri"/>
            </a:endParaRP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107504" y="980728"/>
            <a:ext cx="8928992" cy="519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9875" indent="-269875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2000" b="1" i="0" u="none" strike="noStrike" cap="none" dirty="0">
                <a:solidFill>
                  <a:schemeClr val="dk1"/>
                </a:solidFill>
                <a:sym typeface="Calibri"/>
              </a:rPr>
              <a:t>Стаття 1 </a:t>
            </a:r>
            <a:r>
              <a:rPr lang="uk-UA" sz="2000" b="0" i="0" u="none" strike="noStrike" cap="none" dirty="0">
                <a:solidFill>
                  <a:schemeClr val="dk1"/>
                </a:solidFill>
                <a:sym typeface="Calibri"/>
              </a:rPr>
              <a:t>-- </a:t>
            </a:r>
            <a:r>
              <a:rPr lang="ru-RU" sz="2000" dirty="0" err="1"/>
              <a:t>ціна</a:t>
            </a:r>
            <a:r>
              <a:rPr lang="ru-RU" sz="2000" dirty="0"/>
              <a:t> (приведена </a:t>
            </a:r>
            <a:r>
              <a:rPr lang="ru-RU" sz="2000" dirty="0" err="1"/>
              <a:t>ціна</a:t>
            </a:r>
            <a:r>
              <a:rPr lang="ru-RU" sz="2000" dirty="0"/>
              <a:t>) </a:t>
            </a:r>
            <a:r>
              <a:rPr lang="ru-RU" sz="2000" b="1" dirty="0"/>
              <a:t>на 40</a:t>
            </a:r>
            <a:r>
              <a:rPr lang="en-US" sz="2000" b="1" dirty="0"/>
              <a:t>&gt;</a:t>
            </a:r>
            <a:r>
              <a:rPr lang="ru-RU" sz="2000" b="1" dirty="0"/>
              <a:t> </a:t>
            </a:r>
            <a:r>
              <a:rPr lang="ru-RU" sz="2000" b="1" dirty="0" err="1"/>
              <a:t>відсотків</a:t>
            </a:r>
            <a:r>
              <a:rPr lang="ru-RU" sz="2000" b="1" dirty="0"/>
              <a:t> </a:t>
            </a:r>
            <a:r>
              <a:rPr lang="ru-RU" sz="2000" dirty="0" err="1"/>
              <a:t>відрізняється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середнього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пропозицій</a:t>
            </a:r>
            <a:r>
              <a:rPr lang="ru-RU" sz="2000" dirty="0"/>
              <a:t> на початковому </a:t>
            </a:r>
            <a:r>
              <a:rPr lang="ru-RU" sz="2000" dirty="0" err="1"/>
              <a:t>етапі</a:t>
            </a:r>
            <a:r>
              <a:rPr lang="ru-RU" sz="2000" dirty="0"/>
              <a:t> </a:t>
            </a:r>
            <a:r>
              <a:rPr lang="ru-RU" sz="2000" dirty="0" err="1"/>
              <a:t>аукціону</a:t>
            </a:r>
            <a:r>
              <a:rPr lang="ru-RU" sz="2000" dirty="0"/>
              <a:t> </a:t>
            </a:r>
            <a:r>
              <a:rPr lang="ru-RU" sz="2000" u="sng" dirty="0"/>
              <a:t>ТА/АБО </a:t>
            </a:r>
          </a:p>
          <a:p>
            <a:pPr marL="269875" indent="-2190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     </a:t>
            </a:r>
            <a:r>
              <a:rPr lang="ru-RU" sz="2000" b="1" dirty="0"/>
              <a:t>на 30</a:t>
            </a:r>
            <a:r>
              <a:rPr lang="en-US" sz="2000" b="1" dirty="0"/>
              <a:t>&gt;</a:t>
            </a:r>
            <a:r>
              <a:rPr lang="ru-RU" sz="2000" b="1" dirty="0"/>
              <a:t> </a:t>
            </a:r>
            <a:r>
              <a:rPr lang="ru-RU" sz="2000" b="1" dirty="0" err="1"/>
              <a:t>відсотків</a:t>
            </a:r>
            <a:r>
              <a:rPr lang="ru-RU" sz="2000" b="1" dirty="0"/>
              <a:t> </a:t>
            </a:r>
            <a:r>
              <a:rPr lang="ru-RU" sz="2000" dirty="0" err="1"/>
              <a:t>відрізняється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наступної</a:t>
            </a:r>
            <a:r>
              <a:rPr lang="ru-RU" sz="2000" dirty="0"/>
              <a:t> (</a:t>
            </a:r>
            <a:r>
              <a:rPr lang="ru-RU" sz="2000" dirty="0" err="1"/>
              <a:t>другої</a:t>
            </a:r>
            <a:r>
              <a:rPr lang="ru-RU" sz="2000" dirty="0"/>
              <a:t> </a:t>
            </a:r>
            <a:r>
              <a:rPr lang="ru-RU" sz="2000" dirty="0" err="1"/>
              <a:t>кращої</a:t>
            </a:r>
            <a:r>
              <a:rPr lang="ru-RU" sz="2000" dirty="0"/>
              <a:t>) </a:t>
            </a:r>
            <a:r>
              <a:rPr lang="ru-RU" sz="2000" dirty="0" err="1"/>
              <a:t>пропозиції</a:t>
            </a:r>
            <a:r>
              <a:rPr lang="ru-RU" sz="2000" dirty="0"/>
              <a:t>. </a:t>
            </a:r>
          </a:p>
          <a:p>
            <a:pPr marL="269875" indent="-219075" algn="just">
              <a:lnSpc>
                <a:spcPct val="100000"/>
              </a:lnSpc>
              <a:spcBef>
                <a:spcPts val="600"/>
              </a:spcBef>
            </a:pPr>
            <a:r>
              <a:rPr lang="ru-RU" sz="2000" dirty="0"/>
              <a:t>визначається електронною системою автоматично (на кожному етапі аукціону),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b="1" dirty="0"/>
              <a:t> Стаття 29 </a:t>
            </a:r>
            <a:r>
              <a:rPr lang="ru-RU" sz="2000" dirty="0"/>
              <a:t> вимагає від учасника з кращою (АЛЕ!) </a:t>
            </a:r>
            <a:r>
              <a:rPr lang="uk-UA" sz="2000" dirty="0"/>
              <a:t>АНТП </a:t>
            </a:r>
            <a:r>
              <a:rPr lang="ru-RU" sz="2000" dirty="0"/>
              <a:t>надати протягом 1 робочого дня обгрунтування в довільній формі цін або вартості. </a:t>
            </a:r>
          </a:p>
          <a:p>
            <a:pPr marL="508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/>
              <a:t>Замовник: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2000" u="sng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відхилити</a:t>
            </a:r>
            <a:r>
              <a:rPr lang="ru-RU" sz="2000" dirty="0"/>
              <a:t> АНТП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учасник</a:t>
            </a:r>
            <a:r>
              <a:rPr lang="ru-RU" sz="2000" dirty="0"/>
              <a:t> не </a:t>
            </a:r>
            <a:r>
              <a:rPr lang="ru-RU" sz="2000" dirty="0" err="1"/>
              <a:t>надав</a:t>
            </a:r>
            <a:r>
              <a:rPr lang="ru-RU" sz="2000" dirty="0"/>
              <a:t> </a:t>
            </a:r>
            <a:r>
              <a:rPr lang="ru-RU" sz="2000" u="sng" dirty="0" err="1"/>
              <a:t>належн</a:t>
            </a:r>
            <a:r>
              <a:rPr lang="ru-RU" sz="2000" dirty="0" err="1"/>
              <a:t>о</a:t>
            </a:r>
            <a:r>
              <a:rPr lang="ru-RU" sz="2000" u="sng" dirty="0" err="1"/>
              <a:t>го</a:t>
            </a:r>
            <a:r>
              <a:rPr lang="ru-RU" sz="2000" dirty="0"/>
              <a:t> </a:t>
            </a:r>
            <a:r>
              <a:rPr lang="ru-RU" sz="2000" dirty="0" err="1"/>
              <a:t>обгрунтування</a:t>
            </a:r>
            <a:r>
              <a:rPr lang="ru-RU" sz="2000" dirty="0"/>
              <a:t>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2000" u="sng" dirty="0"/>
              <a:t>Відхиляється (автоматично)</a:t>
            </a:r>
            <a:r>
              <a:rPr lang="ru-RU" sz="2000" dirty="0"/>
              <a:t> у разі ненадходження такого обгрунтування протягом 1 робочого дня.</a:t>
            </a:r>
          </a:p>
          <a:p>
            <a:pPr marL="269875" indent="-219075" algn="just">
              <a:lnSpc>
                <a:spcPct val="100000"/>
              </a:lnSpc>
              <a:spcBef>
                <a:spcPts val="600"/>
              </a:spcBef>
            </a:pPr>
            <a:r>
              <a:rPr lang="ru-RU" sz="2000" dirty="0" err="1"/>
              <a:t>Обґрунтування</a:t>
            </a:r>
            <a:r>
              <a:rPr lang="ru-RU" sz="2000" dirty="0"/>
              <a:t> АНТП  </a:t>
            </a:r>
            <a:r>
              <a:rPr lang="ru-RU" sz="2000" dirty="0" err="1"/>
              <a:t>може</a:t>
            </a:r>
            <a:r>
              <a:rPr lang="ru-RU" sz="2000" dirty="0"/>
              <a:t>, </a:t>
            </a:r>
            <a:r>
              <a:rPr lang="ru-RU" sz="2000" dirty="0" err="1"/>
              <a:t>зокрема</a:t>
            </a:r>
            <a:r>
              <a:rPr lang="ru-RU" sz="2000" dirty="0"/>
              <a:t> </a:t>
            </a:r>
            <a:r>
              <a:rPr lang="ru-RU" sz="2000" dirty="0" err="1"/>
              <a:t>містити</a:t>
            </a:r>
            <a:r>
              <a:rPr lang="ru-RU" sz="2000" dirty="0"/>
              <a:t> </a:t>
            </a:r>
            <a:r>
              <a:rPr lang="ru-RU" sz="2000" dirty="0" err="1"/>
              <a:t>зокрема</a:t>
            </a:r>
            <a:r>
              <a:rPr lang="ru-RU" sz="2000" dirty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 про:</a:t>
            </a:r>
          </a:p>
          <a:p>
            <a:pPr marL="508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/>
              <a:t>1) </a:t>
            </a:r>
            <a:r>
              <a:rPr lang="ru-RU" sz="2000" dirty="0" err="1"/>
              <a:t>Застосовання</a:t>
            </a:r>
            <a:r>
              <a:rPr lang="ru-RU" sz="2000" dirty="0"/>
              <a:t> </a:t>
            </a:r>
            <a:r>
              <a:rPr lang="ru-RU" sz="2000" dirty="0" err="1"/>
              <a:t>технологічного</a:t>
            </a:r>
            <a:r>
              <a:rPr lang="ru-RU" sz="2000" dirty="0"/>
              <a:t> (</a:t>
            </a:r>
            <a:r>
              <a:rPr lang="ru-RU" sz="2000" dirty="0" err="1"/>
              <a:t>інноваційного</a:t>
            </a:r>
            <a:r>
              <a:rPr lang="ru-RU" sz="2000" dirty="0"/>
              <a:t>) </a:t>
            </a:r>
            <a:r>
              <a:rPr lang="ru-RU" sz="2000" dirty="0" err="1"/>
              <a:t>процесу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 </a:t>
            </a:r>
          </a:p>
          <a:p>
            <a:pPr marL="508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/>
              <a:t>2) </a:t>
            </a:r>
            <a:r>
              <a:rPr lang="ru-RU" sz="2000" dirty="0" err="1"/>
              <a:t>сприятливі</a:t>
            </a:r>
            <a:r>
              <a:rPr lang="ru-RU" sz="2000" dirty="0"/>
              <a:t> </a:t>
            </a:r>
            <a:r>
              <a:rPr lang="ru-RU" sz="2000" dirty="0" err="1"/>
              <a:t>умови</a:t>
            </a:r>
            <a:r>
              <a:rPr lang="ru-RU" sz="2000" dirty="0"/>
              <a:t>  поставки/</a:t>
            </a:r>
            <a:r>
              <a:rPr lang="ru-RU" sz="2000" dirty="0" err="1"/>
              <a:t>робіт</a:t>
            </a:r>
            <a:r>
              <a:rPr lang="ru-RU" sz="2000" dirty="0"/>
              <a:t>/</a:t>
            </a:r>
            <a:r>
              <a:rPr lang="ru-RU" sz="2000" dirty="0" err="1"/>
              <a:t>послуг</a:t>
            </a:r>
            <a:r>
              <a:rPr lang="ru-RU" sz="2000" dirty="0"/>
              <a:t>;</a:t>
            </a:r>
          </a:p>
          <a:p>
            <a:pPr marL="508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/>
              <a:t>3) </a:t>
            </a:r>
            <a:r>
              <a:rPr lang="ru-RU" sz="2000" dirty="0" err="1"/>
              <a:t>отримання</a:t>
            </a:r>
            <a:r>
              <a:rPr lang="ru-RU" sz="2000" dirty="0"/>
              <a:t> </a:t>
            </a:r>
            <a:r>
              <a:rPr lang="ru-RU" sz="2000" dirty="0" err="1"/>
              <a:t>учасником</a:t>
            </a:r>
            <a:r>
              <a:rPr lang="ru-RU" sz="2000" dirty="0"/>
              <a:t> </a:t>
            </a:r>
            <a:r>
              <a:rPr lang="ru-RU" sz="2000" dirty="0" err="1"/>
              <a:t>державної</a:t>
            </a:r>
            <a:r>
              <a:rPr lang="ru-RU" sz="2000" dirty="0"/>
              <a:t> </a:t>
            </a:r>
            <a:r>
              <a:rPr lang="ru-RU" sz="2000" dirty="0" err="1"/>
              <a:t>допомоги</a:t>
            </a:r>
            <a:r>
              <a:rPr lang="ru-RU" sz="2000" dirty="0"/>
              <a:t> </a:t>
            </a:r>
            <a:r>
              <a:rPr lang="ru-RU" sz="2000" dirty="0" err="1"/>
              <a:t>згідно</a:t>
            </a:r>
            <a:r>
              <a:rPr lang="ru-RU" sz="2000" dirty="0"/>
              <a:t> </a:t>
            </a:r>
            <a:r>
              <a:rPr lang="ru-RU" sz="2000" dirty="0" err="1"/>
              <a:t>законодавства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5738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251520" y="0"/>
            <a:ext cx="8712968" cy="792088"/>
          </a:xfrm>
          <a:prstGeom prst="rect">
            <a:avLst/>
          </a:prstGeom>
          <a:solidFill>
            <a:srgbClr val="1CAE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uk-UA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Вартість життєвого циклу</a:t>
            </a:r>
            <a:endParaRPr sz="3200" b="0" i="0" u="none" strike="noStrike" cap="none" dirty="0">
              <a:solidFill>
                <a:schemeClr val="tx2"/>
              </a:solidFill>
              <a:sym typeface="Calibri"/>
            </a:endParaRP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107504" y="620688"/>
            <a:ext cx="8928992" cy="5904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sz="2200" b="1" i="0" u="none" strike="noStrike" cap="none" dirty="0">
                <a:solidFill>
                  <a:schemeClr val="dk1"/>
                </a:solidFill>
                <a:sym typeface="Calibri"/>
              </a:rPr>
              <a:t>Стаття 1 </a:t>
            </a:r>
            <a:r>
              <a:rPr lang="ru-RU" sz="2200" dirty="0"/>
              <a:t>– сукупність вартості предмету закупівлі та інших витрат, які нестиме </a:t>
            </a:r>
            <a:r>
              <a:rPr lang="ru-RU" sz="2200" u="sng" dirty="0"/>
              <a:t>безпосередньо замовник </a:t>
            </a:r>
            <a:r>
              <a:rPr lang="ru-RU" sz="2200" dirty="0"/>
              <a:t>під час використання, обслуговування та припинення використання предмета закупівлі та </a:t>
            </a:r>
            <a:r>
              <a:rPr lang="ru-RU" sz="2200" u="sng" dirty="0"/>
              <a:t>які розраховуються відповідно до об’єктивної та прозорої методики, встановленої у тендерній документації</a:t>
            </a:r>
            <a:r>
              <a:rPr lang="ru-RU" sz="2200" dirty="0"/>
              <a:t>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200" b="1" dirty="0"/>
              <a:t> Стаття 22 -- </a:t>
            </a:r>
            <a:r>
              <a:rPr lang="ru-RU" sz="2200" dirty="0"/>
              <a:t>у разі застосування критерію “вартість життєвого циклу”, методика оцінки повинна містити опис усіх складових вартісних елементів та перелік документів і інформації, яку повинні надати учасники для підтвердження вартості складових елементів життєвого циклу. </a:t>
            </a:r>
          </a:p>
          <a:p>
            <a:r>
              <a:rPr lang="uk-UA" sz="2200" b="1" dirty="0"/>
              <a:t>Стаття 29 -- </a:t>
            </a:r>
            <a:r>
              <a:rPr lang="uk-UA" sz="2200" dirty="0"/>
              <a:t>витрати життєвого циклу  пов’язані з:</a:t>
            </a:r>
          </a:p>
          <a:p>
            <a:pPr lvl="0"/>
            <a:r>
              <a:rPr lang="uk-UA" sz="2200" dirty="0"/>
              <a:t>використанням товару (товарів), роботи (робіт) або послуги (послуг), зокрема споживання енергії та інших ресурсів;</a:t>
            </a:r>
          </a:p>
          <a:p>
            <a:pPr lvl="0"/>
            <a:r>
              <a:rPr lang="uk-UA" sz="2200" dirty="0"/>
              <a:t>технічним обслуговуванням;</a:t>
            </a:r>
          </a:p>
          <a:p>
            <a:pPr lvl="0"/>
            <a:r>
              <a:rPr lang="uk-UA" sz="2200" dirty="0"/>
              <a:t>збором та утилізацією товару (товарів);</a:t>
            </a:r>
          </a:p>
          <a:p>
            <a:pPr lvl="0"/>
            <a:r>
              <a:rPr lang="uk-UA" sz="2200" dirty="0"/>
              <a:t>із зменшенням впливу на навколишнє середовище (довкілля).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5887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251520" y="34094"/>
            <a:ext cx="8712968" cy="586594"/>
          </a:xfrm>
          <a:prstGeom prst="rect">
            <a:avLst/>
          </a:prstGeom>
          <a:solidFill>
            <a:srgbClr val="1CAE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uk-UA" sz="36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ЄС-уточнення</a:t>
            </a:r>
            <a:endParaRPr sz="3200" b="0" i="0" u="none" strike="noStrike" cap="none" dirty="0">
              <a:solidFill>
                <a:schemeClr val="tx2"/>
              </a:solidFill>
              <a:sym typeface="Calibri"/>
            </a:endParaRP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107504" y="692696"/>
            <a:ext cx="8928992" cy="548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Font typeface="Wingdings" pitchFamily="2" charset="2"/>
              <a:buChar char="Ø"/>
              <a:tabLst>
                <a:tab pos="541338" algn="l"/>
              </a:tabLst>
            </a:pPr>
            <a:r>
              <a:rPr lang="uk-UA" sz="2600" b="1" i="0" u="none" strike="noStrike" cap="none" dirty="0">
                <a:solidFill>
                  <a:schemeClr val="dk1"/>
                </a:solidFill>
                <a:sym typeface="Calibri"/>
              </a:rPr>
              <a:t>Застосування </a:t>
            </a:r>
            <a:r>
              <a:rPr lang="en-US" sz="2600" b="1" i="0" u="none" strike="noStrike" cap="none" dirty="0">
                <a:solidFill>
                  <a:schemeClr val="dk1"/>
                </a:solidFill>
                <a:sym typeface="Calibri"/>
              </a:rPr>
              <a:t>CPV </a:t>
            </a:r>
            <a:r>
              <a:rPr lang="en-US" sz="2600" i="0" u="none" strike="noStrike" cap="none" dirty="0">
                <a:solidFill>
                  <a:schemeClr val="dk1"/>
                </a:solidFill>
                <a:sym typeface="Calibri"/>
              </a:rPr>
              <a:t>-- c</a:t>
            </a:r>
            <a:r>
              <a:rPr lang="uk-UA" sz="2600" i="0" u="none" strike="noStrike" cap="none" dirty="0">
                <a:solidFill>
                  <a:schemeClr val="dk1"/>
                </a:solidFill>
                <a:sym typeface="Calibri"/>
              </a:rPr>
              <a:t>таття 1</a:t>
            </a:r>
          </a:p>
          <a:p>
            <a:pPr marL="342900" indent="-342900">
              <a:buFont typeface="Wingdings" pitchFamily="2" charset="2"/>
              <a:buChar char="Ø"/>
              <a:tabLst>
                <a:tab pos="541338" algn="l"/>
              </a:tabLst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Уточнено поняття “замовника” (окрема стаття 2) + категоризація</a:t>
            </a:r>
          </a:p>
          <a:p>
            <a:pPr marL="342900" indent="-342900">
              <a:buFont typeface="Wingdings" pitchFamily="2" charset="2"/>
              <a:buChar char="Ø"/>
              <a:tabLst>
                <a:tab pos="541338" algn="l"/>
              </a:tabLst>
            </a:pPr>
            <a:r>
              <a:rPr lang="uk-UA" sz="2600" b="1" dirty="0"/>
              <a:t>Поняття «технічна специфікація» </a:t>
            </a:r>
            <a:r>
              <a:rPr lang="uk-UA" sz="2600" dirty="0"/>
              <a:t>-- стаття 1, нова стаття 23</a:t>
            </a:r>
          </a:p>
          <a:p>
            <a:pPr marL="342900" indent="-342900">
              <a:buFont typeface="Wingdings" pitchFamily="2" charset="2"/>
              <a:buChar char="Ø"/>
              <a:tabLst>
                <a:tab pos="541338" algn="l"/>
              </a:tabLst>
            </a:pPr>
            <a:r>
              <a:rPr lang="uk-UA" sz="2600" b="1" dirty="0"/>
              <a:t>Новий принцип «пропорційність» -- </a:t>
            </a:r>
            <a:r>
              <a:rPr lang="uk-UA" sz="2600" dirty="0"/>
              <a:t>вимоги та умови адекватні потребі та обставинам;</a:t>
            </a:r>
          </a:p>
          <a:p>
            <a:pPr marL="342900" indent="-342900">
              <a:buFont typeface="Wingdings" pitchFamily="2" charset="2"/>
              <a:buChar char="Ø"/>
              <a:tabLst>
                <a:tab pos="541338" algn="l"/>
              </a:tabLst>
            </a:pPr>
            <a:r>
              <a:rPr lang="uk-UA" sz="2600" b="1" dirty="0"/>
              <a:t>Легалізуємо «передринкові консультації» </a:t>
            </a:r>
            <a:r>
              <a:rPr lang="uk-UA" sz="2600" dirty="0"/>
              <a:t>(онлайн та офлайн) як засіб планування закупівлі -- стаття 4;</a:t>
            </a:r>
          </a:p>
          <a:p>
            <a:pPr marL="0" indent="0">
              <a:buNone/>
              <a:tabLst>
                <a:tab pos="541338" algn="l"/>
              </a:tabLst>
            </a:pPr>
            <a:r>
              <a:rPr lang="en-US" sz="2600" i="1" dirty="0"/>
              <a:t>NB! </a:t>
            </a:r>
            <a:r>
              <a:rPr lang="uk-UA" sz="2600" i="1" dirty="0"/>
              <a:t> МЕРТ має визначити Примірну методику(и) </a:t>
            </a:r>
            <a:r>
              <a:rPr lang="uk-UA" sz="2600" i="1" dirty="0" smtClean="0"/>
              <a:t>визначення </a:t>
            </a:r>
            <a:r>
              <a:rPr lang="uk-UA" sz="2600" i="1" dirty="0"/>
              <a:t>очікуваної вартості (стаття 4).</a:t>
            </a:r>
          </a:p>
          <a:p>
            <a:pPr marL="342900" indent="-342900">
              <a:buFont typeface="Wingdings" pitchFamily="2" charset="2"/>
              <a:buChar char="Ø"/>
              <a:tabLst>
                <a:tab pos="541338" algn="l"/>
              </a:tabLst>
            </a:pPr>
            <a:r>
              <a:rPr lang="uk-UA" sz="2600" b="1" dirty="0"/>
              <a:t>Додаткова відповідальність для керівників </a:t>
            </a:r>
            <a:r>
              <a:rPr lang="uk-UA" sz="2600" dirty="0"/>
              <a:t>за договір без процедури – новела у ст.164-14 (подвійний штраф)</a:t>
            </a:r>
          </a:p>
          <a:p>
            <a:endParaRPr lang="uk-UA" sz="2000" dirty="0"/>
          </a:p>
          <a:p>
            <a:endParaRPr lang="uk-UA" sz="2000" dirty="0"/>
          </a:p>
          <a:p>
            <a:pPr marL="5080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605130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251520" y="13601"/>
            <a:ext cx="8712968" cy="504056"/>
          </a:xfrm>
          <a:prstGeom prst="rect">
            <a:avLst/>
          </a:prstGeom>
          <a:solidFill>
            <a:srgbClr val="1CAE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uk-UA" sz="3200" b="0" i="0" u="none" strike="noStrike" cap="none" dirty="0">
                <a:solidFill>
                  <a:schemeClr val="lt1"/>
                </a:solidFill>
                <a:sym typeface="Calibri"/>
              </a:rPr>
              <a:t>УЧАСНИКИ І КВАЛІФІКАЦІЙНІ ВИМОГИ</a:t>
            </a:r>
            <a:endParaRPr sz="3200" b="0" i="0" u="none" strike="noStrike" cap="none" dirty="0">
              <a:solidFill>
                <a:schemeClr val="tx2"/>
              </a:solidFill>
              <a:sym typeface="Calibri"/>
            </a:endParaRP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0" y="404664"/>
            <a:ext cx="9144000" cy="64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0363" indent="-309563">
              <a:buFont typeface="Wingdings" pitchFamily="2" charset="2"/>
              <a:buChar char="Ø"/>
              <a:tabLst>
                <a:tab pos="541338" algn="l"/>
              </a:tabLst>
            </a:pPr>
            <a:r>
              <a:rPr lang="uk-UA" sz="2000" b="1" dirty="0"/>
              <a:t>ОБ'ЄДНАННЯМ БУТИ! </a:t>
            </a:r>
            <a:endParaRPr lang="en-US" sz="2000" b="1" dirty="0"/>
          </a:p>
          <a:p>
            <a:pPr marL="360363" indent="-309563" algn="just">
              <a:tabLst>
                <a:tab pos="541338" algn="l"/>
              </a:tabLst>
            </a:pPr>
            <a:r>
              <a:rPr lang="uk-UA" sz="2000" b="1" dirty="0"/>
              <a:t>Стаття 1 </a:t>
            </a:r>
            <a:r>
              <a:rPr lang="uk-UA" sz="2000" dirty="0"/>
              <a:t>– учасник у</a:t>
            </a:r>
            <a:r>
              <a:rPr lang="ru-RU" sz="2000" dirty="0"/>
              <a:t> </a:t>
            </a:r>
            <a:r>
              <a:rPr lang="ru-RU" sz="2000" dirty="0" err="1"/>
              <a:t>виді</a:t>
            </a:r>
            <a:r>
              <a:rPr lang="ru-RU" sz="2000" dirty="0"/>
              <a:t> </a:t>
            </a:r>
            <a:r>
              <a:rPr lang="ru-RU" sz="2000" dirty="0" err="1"/>
              <a:t>об’єднання</a:t>
            </a:r>
            <a:r>
              <a:rPr lang="ru-RU" sz="2000" dirty="0"/>
              <a:t> </a:t>
            </a:r>
            <a:r>
              <a:rPr lang="ru-RU" sz="2000" dirty="0" err="1"/>
              <a:t>підприємств</a:t>
            </a:r>
            <a:r>
              <a:rPr lang="ru-RU" sz="2000" dirty="0"/>
              <a:t> (</a:t>
            </a:r>
            <a:r>
              <a:rPr lang="ru-RU" sz="2000" dirty="0" err="1"/>
              <a:t>юридичних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), </a:t>
            </a:r>
            <a:r>
              <a:rPr lang="ru-RU" sz="2000" dirty="0" err="1"/>
              <a:t>замовники</a:t>
            </a:r>
            <a:r>
              <a:rPr lang="ru-RU" sz="2000" dirty="0"/>
              <a:t> не </a:t>
            </a:r>
            <a:r>
              <a:rPr lang="ru-RU" sz="2000" dirty="0" err="1"/>
              <a:t>мають</a:t>
            </a:r>
            <a:r>
              <a:rPr lang="ru-RU" sz="2000" dirty="0"/>
              <a:t> права </a:t>
            </a:r>
            <a:r>
              <a:rPr lang="ru-RU" sz="2000" dirty="0" err="1"/>
              <a:t>вимагати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учасника</a:t>
            </a:r>
            <a:r>
              <a:rPr lang="ru-RU" sz="2000" dirty="0"/>
              <a:t> у </a:t>
            </a:r>
            <a:r>
              <a:rPr lang="ru-RU" sz="2000" dirty="0" err="1"/>
              <a:t>виді</a:t>
            </a:r>
            <a:r>
              <a:rPr lang="ru-RU" sz="2000" dirty="0"/>
              <a:t> </a:t>
            </a:r>
            <a:r>
              <a:rPr lang="ru-RU" sz="2000" dirty="0" err="1"/>
              <a:t>об’єднання</a:t>
            </a:r>
            <a:r>
              <a:rPr lang="ru-RU" sz="2000" dirty="0"/>
              <a:t> </a:t>
            </a:r>
            <a:r>
              <a:rPr lang="ru-RU" sz="2000" dirty="0" err="1"/>
              <a:t>підприємств</a:t>
            </a:r>
            <a:r>
              <a:rPr lang="ru-RU" sz="2000" dirty="0"/>
              <a:t> (</a:t>
            </a:r>
            <a:r>
              <a:rPr lang="ru-RU" sz="2000" dirty="0" err="1"/>
              <a:t>юридичних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) </a:t>
            </a:r>
            <a:r>
              <a:rPr lang="ru-RU" sz="2000" dirty="0" err="1"/>
              <a:t>певної</a:t>
            </a:r>
            <a:r>
              <a:rPr lang="ru-RU" sz="2000" dirty="0"/>
              <a:t> </a:t>
            </a:r>
            <a:r>
              <a:rPr lang="ru-RU" sz="2000" dirty="0" err="1"/>
              <a:t>правової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 для </a:t>
            </a:r>
            <a:r>
              <a:rPr lang="ru-RU" sz="2000" dirty="0" err="1"/>
              <a:t>подання</a:t>
            </a:r>
            <a:r>
              <a:rPr lang="ru-RU" sz="2000" dirty="0"/>
              <a:t> </a:t>
            </a:r>
            <a:r>
              <a:rPr lang="ru-RU" sz="2000" dirty="0" err="1"/>
              <a:t>тендерної</a:t>
            </a:r>
            <a:r>
              <a:rPr lang="ru-RU" sz="2000" dirty="0"/>
              <a:t> </a:t>
            </a:r>
            <a:r>
              <a:rPr lang="ru-RU" sz="2000" dirty="0" err="1"/>
              <a:t>пропозиції</a:t>
            </a:r>
            <a:r>
              <a:rPr lang="ru-RU" sz="2000" dirty="0"/>
              <a:t>/</a:t>
            </a:r>
            <a:r>
              <a:rPr lang="ru-RU" sz="2000" dirty="0" err="1"/>
              <a:t>пропозиції</a:t>
            </a:r>
            <a:r>
              <a:rPr lang="uk-UA" sz="2000" b="1" dirty="0"/>
              <a:t> </a:t>
            </a:r>
          </a:p>
          <a:p>
            <a:pPr marL="360363" indent="-309563" algn="just">
              <a:tabLst>
                <a:tab pos="541338" algn="l"/>
              </a:tabLst>
            </a:pPr>
            <a:r>
              <a:rPr lang="uk-UA" sz="2000" b="1" dirty="0"/>
              <a:t>Стаття 16 --</a:t>
            </a:r>
            <a:r>
              <a:rPr lang="ru-RU" sz="2000" dirty="0"/>
              <a:t> підтвердження відповідності кваліфікаційним критеріям здійснюється з урахуванням узагальнених об'єднаних показників учасників об'єднання на підставі наданої ним інформації.  </a:t>
            </a:r>
          </a:p>
          <a:p>
            <a:pPr marL="360363" indent="-309563" algn="just">
              <a:tabLst>
                <a:tab pos="541338" algn="l"/>
              </a:tabLst>
            </a:pPr>
            <a:r>
              <a:rPr lang="uk-UA" sz="2000" dirty="0"/>
              <a:t> </a:t>
            </a:r>
            <a:r>
              <a:rPr lang="uk-UA" sz="2000" b="1" dirty="0"/>
              <a:t>Стаття 26 </a:t>
            </a:r>
            <a:r>
              <a:rPr lang="uk-UA" sz="2000" dirty="0"/>
              <a:t>-- </a:t>
            </a:r>
            <a:r>
              <a:rPr lang="ru-RU" sz="2000" dirty="0"/>
              <a:t> у разі коли тендерна пропозиція подається об'єднанням, до неї обов'язково включається документ про створення такого об'єднання. </a:t>
            </a:r>
          </a:p>
          <a:p>
            <a:pPr marL="360363" indent="-309563">
              <a:buFont typeface="Wingdings" pitchFamily="2" charset="2"/>
              <a:buChar char="Ø"/>
            </a:pPr>
            <a:r>
              <a:rPr lang="ru-RU" sz="2000" b="1" dirty="0"/>
              <a:t>КРИТЕРІЙ «ФІНАНСОВА СПРОМОЖНІСТЬ»   (</a:t>
            </a:r>
            <a:r>
              <a:rPr lang="ru-RU" sz="2000" b="1" dirty="0" err="1"/>
              <a:t>стаття</a:t>
            </a:r>
            <a:r>
              <a:rPr lang="ru-RU" sz="2000" b="1" dirty="0"/>
              <a:t> 16) – на </a:t>
            </a:r>
            <a:r>
              <a:rPr lang="ru-RU" sz="2000" b="1" dirty="0" err="1"/>
              <a:t>основі</a:t>
            </a:r>
            <a:r>
              <a:rPr lang="ru-RU" sz="2000" b="1" dirty="0"/>
              <a:t> </a:t>
            </a:r>
            <a:r>
              <a:rPr lang="ru-RU" sz="2000" b="1" dirty="0" err="1"/>
              <a:t>фінзвітності</a:t>
            </a:r>
            <a:endParaRPr lang="ru-RU" sz="2000" b="1" dirty="0"/>
          </a:p>
          <a:p>
            <a:pPr marL="360363" indent="-309563"/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показник</a:t>
            </a:r>
            <a:r>
              <a:rPr lang="ru-RU" sz="2000" dirty="0"/>
              <a:t> «</a:t>
            </a:r>
            <a:r>
              <a:rPr lang="ru-RU" sz="2000" dirty="0" err="1"/>
              <a:t>річний</a:t>
            </a:r>
            <a:r>
              <a:rPr lang="ru-RU" sz="2000" dirty="0"/>
              <a:t> доход (</a:t>
            </a:r>
            <a:r>
              <a:rPr lang="ru-RU" sz="2000" dirty="0" err="1"/>
              <a:t>виручка</a:t>
            </a:r>
            <a:r>
              <a:rPr lang="ru-RU" sz="2000" dirty="0"/>
              <a:t>)» -- </a:t>
            </a:r>
            <a:r>
              <a:rPr lang="ru-RU" sz="2000" dirty="0" err="1"/>
              <a:t>вимога</a:t>
            </a:r>
            <a:r>
              <a:rPr lang="ru-RU" sz="2000" dirty="0"/>
              <a:t> про не </a:t>
            </a:r>
            <a:r>
              <a:rPr lang="ru-RU" sz="2000" dirty="0" err="1"/>
              <a:t>більше</a:t>
            </a:r>
            <a:r>
              <a:rPr lang="ru-RU" sz="2000" dirty="0"/>
              <a:t> </a:t>
            </a:r>
            <a:r>
              <a:rPr lang="ru-RU" sz="2000" dirty="0" err="1"/>
              <a:t>ніж</a:t>
            </a:r>
            <a:r>
              <a:rPr lang="ru-RU" sz="2000" dirty="0"/>
              <a:t> </a:t>
            </a:r>
            <a:r>
              <a:rPr lang="ru-RU" sz="2000" dirty="0" err="1"/>
              <a:t>очікувана</a:t>
            </a:r>
            <a:r>
              <a:rPr lang="ru-RU" sz="2000" dirty="0"/>
              <a:t> </a:t>
            </a:r>
            <a:r>
              <a:rPr lang="ru-RU" sz="2000" dirty="0" err="1"/>
              <a:t>вартість</a:t>
            </a:r>
            <a:r>
              <a:rPr lang="ru-RU" sz="2000" dirty="0"/>
              <a:t> (у </a:t>
            </a:r>
            <a:r>
              <a:rPr lang="ru-RU" sz="2000" dirty="0" err="1"/>
              <a:t>т.ч</a:t>
            </a:r>
            <a:r>
              <a:rPr lang="ru-RU" sz="2000" dirty="0"/>
              <a:t>. за лотом)</a:t>
            </a:r>
          </a:p>
          <a:p>
            <a:pPr marL="360363" indent="-309563" algn="just">
              <a:buFont typeface="Wingdings" pitchFamily="2" charset="2"/>
              <a:buChar char="Ø"/>
            </a:pPr>
            <a:r>
              <a:rPr lang="ru-RU" sz="2000" b="1" dirty="0"/>
              <a:t>РЕСУРС СУБПІДРЯДНИКІВ (стаття 16) </a:t>
            </a:r>
            <a:r>
              <a:rPr lang="ru-RU" sz="1800" dirty="0"/>
              <a:t>-- учасник має право залучити потужності  </a:t>
            </a:r>
            <a:r>
              <a:rPr lang="ru-RU" sz="1800" u="sng" dirty="0"/>
              <a:t>субпідрядників  та  лише у випадку закупівлі робіт або послуг </a:t>
            </a:r>
            <a:r>
              <a:rPr lang="ru-RU" sz="1800" dirty="0"/>
              <a:t>у разі встановленям такого (их) кваліфікаційного критерію (їв):</a:t>
            </a:r>
          </a:p>
          <a:p>
            <a:pPr marL="360363" indent="-309563" algn="just">
              <a:spcBef>
                <a:spcPts val="0"/>
              </a:spcBef>
            </a:pPr>
            <a:r>
              <a:rPr lang="ru-RU" sz="1800" dirty="0" err="1"/>
              <a:t>наявність</a:t>
            </a:r>
            <a:r>
              <a:rPr lang="ru-RU" sz="1800" dirty="0"/>
              <a:t> </a:t>
            </a:r>
            <a:r>
              <a:rPr lang="ru-RU" sz="1800" dirty="0" err="1"/>
              <a:t>обладнання</a:t>
            </a:r>
            <a:r>
              <a:rPr lang="ru-RU" sz="1800" dirty="0"/>
              <a:t>, </a:t>
            </a:r>
            <a:r>
              <a:rPr lang="ru-RU" sz="1800" dirty="0" err="1"/>
              <a:t>матеріально-технічної</a:t>
            </a:r>
            <a:r>
              <a:rPr lang="ru-RU" sz="1800" dirty="0"/>
              <a:t> </a:t>
            </a:r>
            <a:r>
              <a:rPr lang="ru-RU" sz="1800" dirty="0" err="1"/>
              <a:t>бази</a:t>
            </a:r>
            <a:r>
              <a:rPr lang="ru-RU" sz="1800" dirty="0"/>
              <a:t> та </a:t>
            </a:r>
            <a:r>
              <a:rPr lang="ru-RU" sz="1800" dirty="0" err="1"/>
              <a:t>технологій</a:t>
            </a:r>
            <a:r>
              <a:rPr lang="ru-RU" sz="1800" dirty="0"/>
              <a:t> у </a:t>
            </a:r>
            <a:r>
              <a:rPr lang="ru-RU" sz="1800" dirty="0" err="1"/>
              <a:t>випадку</a:t>
            </a:r>
            <a:r>
              <a:rPr lang="ru-RU" sz="1800" dirty="0"/>
              <a:t> </a:t>
            </a:r>
            <a:r>
              <a:rPr lang="ru-RU" sz="1800" dirty="0" err="1"/>
              <a:t>закупівлі</a:t>
            </a:r>
            <a:r>
              <a:rPr lang="ru-RU" sz="1800" dirty="0"/>
              <a:t> </a:t>
            </a:r>
            <a:r>
              <a:rPr lang="ru-RU" sz="1800" dirty="0" err="1"/>
              <a:t>робіт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послуг</a:t>
            </a:r>
            <a:r>
              <a:rPr lang="ru-RU" sz="1800" dirty="0"/>
              <a:t>.</a:t>
            </a:r>
          </a:p>
          <a:p>
            <a:pPr marL="360363" indent="-309563" algn="just">
              <a:spcBef>
                <a:spcPts val="0"/>
              </a:spcBef>
            </a:pPr>
            <a:r>
              <a:rPr lang="ru-RU" sz="1800" dirty="0" err="1"/>
              <a:t>наявність</a:t>
            </a:r>
            <a:r>
              <a:rPr lang="ru-RU" sz="1800" dirty="0"/>
              <a:t> </a:t>
            </a:r>
            <a:r>
              <a:rPr lang="ru-RU" sz="1800" dirty="0" err="1"/>
              <a:t>працівників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мають</a:t>
            </a:r>
            <a:r>
              <a:rPr lang="ru-RU" sz="1800" dirty="0"/>
              <a:t> </a:t>
            </a:r>
            <a:r>
              <a:rPr lang="ru-RU" sz="1800" dirty="0" err="1"/>
              <a:t>необхідні</a:t>
            </a:r>
            <a:r>
              <a:rPr lang="ru-RU" sz="1800" dirty="0"/>
              <a:t> </a:t>
            </a:r>
            <a:r>
              <a:rPr lang="ru-RU" sz="1800" dirty="0" err="1"/>
              <a:t>знання</a:t>
            </a:r>
            <a:r>
              <a:rPr lang="ru-RU" sz="1800" dirty="0"/>
              <a:t> та </a:t>
            </a:r>
            <a:r>
              <a:rPr lang="ru-RU" sz="1800" dirty="0" err="1"/>
              <a:t>досвід</a:t>
            </a:r>
            <a:r>
              <a:rPr lang="ru-RU" sz="1800" dirty="0"/>
              <a:t>.</a:t>
            </a:r>
          </a:p>
          <a:p>
            <a:pPr>
              <a:spcBef>
                <a:spcPts val="0"/>
              </a:spcBef>
            </a:pPr>
            <a:endParaRPr lang="uk-UA" sz="2000" dirty="0"/>
          </a:p>
          <a:p>
            <a:endParaRPr lang="uk-UA" sz="2000" dirty="0"/>
          </a:p>
          <a:p>
            <a:pPr marL="5080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3231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179512" y="722"/>
            <a:ext cx="8712968" cy="504056"/>
          </a:xfrm>
          <a:prstGeom prst="rect">
            <a:avLst/>
          </a:prstGeom>
          <a:solidFill>
            <a:srgbClr val="1CAE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 algn="ctr">
              <a:tabLst>
                <a:tab pos="541338" algn="l"/>
              </a:tabLst>
            </a:pPr>
            <a:r>
              <a:rPr lang="uk-UA" sz="3200" b="1" dirty="0" err="1">
                <a:solidFill>
                  <a:schemeClr val="tx2"/>
                </a:solidFill>
              </a:rPr>
              <a:t>ЄВРОвимоги</a:t>
            </a:r>
            <a:r>
              <a:rPr lang="uk-UA" sz="3200" b="1" dirty="0">
                <a:solidFill>
                  <a:schemeClr val="tx2"/>
                </a:solidFill>
              </a:rPr>
              <a:t> за статтею 17</a:t>
            </a:r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0" y="404664"/>
            <a:ext cx="9036496" cy="630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1" dirty="0"/>
              <a:t>Частина 2 (новий абзац про невиконання договорів) </a:t>
            </a:r>
            <a:r>
              <a:rPr lang="ru-RU" sz="2400" dirty="0"/>
              <a:t>-- замовник </a:t>
            </a:r>
            <a:r>
              <a:rPr lang="ru-RU" sz="2400" u="sng" dirty="0"/>
              <a:t>може </a:t>
            </a:r>
            <a:r>
              <a:rPr lang="ru-RU" sz="2400" dirty="0"/>
              <a:t>прийняти рішення про відмову, якщо … учасник </a:t>
            </a:r>
            <a:r>
              <a:rPr lang="ru-RU" sz="2400" u="sng" dirty="0"/>
              <a:t>не виконав умови за попереднім договором </a:t>
            </a:r>
            <a:r>
              <a:rPr lang="ru-RU" sz="2400" dirty="0"/>
              <a:t>про закупівлю, укладеним </a:t>
            </a:r>
            <a:r>
              <a:rPr lang="ru-RU" sz="2400" u="sng" dirty="0"/>
              <a:t>із одним і тим самим замовником</a:t>
            </a:r>
            <a:r>
              <a:rPr lang="ru-RU" sz="2400" dirty="0"/>
              <a:t>, що призвело до його дострокового розірвання, завдання збитків чи застосування санкцій (</a:t>
            </a:r>
            <a:r>
              <a:rPr lang="ru-RU" sz="2400" i="1" u="sng" dirty="0"/>
              <a:t>строк давності – 3 роки з дня розірвання</a:t>
            </a:r>
            <a:r>
              <a:rPr lang="ru-RU" sz="2400" dirty="0"/>
              <a:t>)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400" b="1" dirty="0"/>
              <a:t>Частина 4 – </a:t>
            </a:r>
            <a:r>
              <a:rPr lang="ru-RU" sz="2400" b="1" dirty="0" err="1"/>
              <a:t>субпідрядники</a:t>
            </a:r>
            <a:r>
              <a:rPr lang="ru-RU" sz="2400" b="1" dirty="0"/>
              <a:t> </a:t>
            </a:r>
            <a:r>
              <a:rPr lang="ru-RU" sz="2400" dirty="0"/>
              <a:t>на БІЛЬШЕ! </a:t>
            </a:r>
            <a:r>
              <a:rPr lang="ru-RU" sz="2400" dirty="0" err="1"/>
              <a:t>ніж</a:t>
            </a:r>
            <a:r>
              <a:rPr lang="ru-RU" sz="2400" dirty="0"/>
              <a:t> 20 </a:t>
            </a:r>
            <a:r>
              <a:rPr lang="ru-RU" sz="2400" dirty="0" err="1"/>
              <a:t>відсотків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вартості</a:t>
            </a:r>
            <a:r>
              <a:rPr lang="ru-RU" sz="2400" dirty="0"/>
              <a:t> договору </a:t>
            </a:r>
            <a:r>
              <a:rPr lang="ru-RU" sz="2400" dirty="0" err="1"/>
              <a:t>перевіряються</a:t>
            </a:r>
            <a:r>
              <a:rPr lang="ru-RU" sz="2400" dirty="0"/>
              <a:t> на </a:t>
            </a:r>
            <a:r>
              <a:rPr lang="ru-RU" sz="2400" dirty="0" err="1"/>
              <a:t>відповідність</a:t>
            </a:r>
            <a:r>
              <a:rPr lang="ru-RU" sz="2400" dirty="0"/>
              <a:t> </a:t>
            </a:r>
            <a:r>
              <a:rPr lang="ru-RU" sz="2400" dirty="0" err="1"/>
              <a:t>кваліфікаційним</a:t>
            </a:r>
            <a:r>
              <a:rPr lang="ru-RU" sz="2400" dirty="0"/>
              <a:t> </a:t>
            </a:r>
            <a:r>
              <a:rPr lang="ru-RU" sz="2400" dirty="0" err="1"/>
              <a:t>критеріям</a:t>
            </a:r>
            <a:r>
              <a:rPr lang="ru-RU" sz="2400" dirty="0"/>
              <a:t> </a:t>
            </a:r>
            <a:r>
              <a:rPr lang="ru-RU" sz="2400" dirty="0" err="1"/>
              <a:t>відповідно</a:t>
            </a:r>
            <a:r>
              <a:rPr lang="ru-RU" sz="2400" dirty="0"/>
              <a:t> до </a:t>
            </a:r>
            <a:r>
              <a:rPr lang="ru-RU" sz="2400" dirty="0" err="1"/>
              <a:t>статті</a:t>
            </a:r>
            <a:r>
              <a:rPr lang="ru-RU" sz="2400" dirty="0"/>
              <a:t> 16 </a:t>
            </a:r>
            <a:r>
              <a:rPr lang="ru-RU" sz="2400" dirty="0" err="1"/>
              <a:t>цього</a:t>
            </a:r>
            <a:r>
              <a:rPr lang="ru-RU" sz="2400" dirty="0"/>
              <a:t> Закону та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вимог</a:t>
            </a:r>
            <a:r>
              <a:rPr lang="ru-RU" sz="2400" dirty="0"/>
              <a:t> ч.1 </a:t>
            </a:r>
            <a:r>
              <a:rPr lang="ru-RU" sz="2400" dirty="0" err="1"/>
              <a:t>статті</a:t>
            </a:r>
            <a:r>
              <a:rPr lang="ru-RU" sz="2400" dirty="0"/>
              <a:t> 17.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/>
              <a:t>САМООЧИЩЕННЯ </a:t>
            </a:r>
            <a:r>
              <a:rPr lang="uk-UA" sz="2400" dirty="0"/>
              <a:t> – </a:t>
            </a:r>
            <a:r>
              <a:rPr lang="uk-UA" sz="2400" u="sng" dirty="0"/>
              <a:t>лише для випадку заборгованості по невиконанню договору </a:t>
            </a:r>
          </a:p>
          <a:p>
            <a:pPr marL="269875" indent="-219075" algn="just">
              <a:lnSpc>
                <a:spcPct val="100000"/>
              </a:lnSpc>
              <a:spcBef>
                <a:spcPts val="0"/>
              </a:spcBef>
            </a:pPr>
            <a:r>
              <a:rPr lang="ru-RU" sz="2000" i="1" dirty="0"/>
              <a:t>Учасник-«штрафник» може надати підтвердження вжиття заходів для доведення своєї надійності, незважаючи на наявність підстави для відмови в участі,  наприклад довести, що він сплатив або зобов’язався сплатити штраф та відшкодував завдані збитки.</a:t>
            </a:r>
          </a:p>
          <a:p>
            <a:pPr marL="269875" indent="-219075" algn="just">
              <a:lnSpc>
                <a:spcPct val="100000"/>
              </a:lnSpc>
              <a:spcBef>
                <a:spcPts val="0"/>
              </a:spcBef>
            </a:pPr>
            <a:r>
              <a:rPr lang="ru-RU" sz="2000" i="1" dirty="0" err="1"/>
              <a:t>Якщо</a:t>
            </a:r>
            <a:r>
              <a:rPr lang="ru-RU" sz="2000" i="1" dirty="0"/>
              <a:t> </a:t>
            </a:r>
            <a:r>
              <a:rPr lang="ru-RU" sz="2000" i="1" dirty="0" err="1"/>
              <a:t>замовник</a:t>
            </a:r>
            <a:r>
              <a:rPr lang="ru-RU" sz="2000" i="1" dirty="0"/>
              <a:t> </a:t>
            </a:r>
            <a:r>
              <a:rPr lang="ru-RU" sz="2000" i="1" dirty="0" err="1"/>
              <a:t>вважає</a:t>
            </a:r>
            <a:r>
              <a:rPr lang="ru-RU" sz="2000" i="1" dirty="0"/>
              <a:t> </a:t>
            </a:r>
            <a:r>
              <a:rPr lang="ru-RU" sz="2000" i="1" dirty="0" err="1"/>
              <a:t>таке</a:t>
            </a:r>
            <a:r>
              <a:rPr lang="ru-RU" sz="2000" i="1" dirty="0"/>
              <a:t> </a:t>
            </a:r>
            <a:r>
              <a:rPr lang="ru-RU" sz="2000" i="1" dirty="0" err="1"/>
              <a:t>підтвердження</a:t>
            </a:r>
            <a:r>
              <a:rPr lang="ru-RU" sz="2000" i="1" dirty="0"/>
              <a:t> </a:t>
            </a:r>
            <a:r>
              <a:rPr lang="ru-RU" sz="2000" i="1" dirty="0" err="1"/>
              <a:t>достатнім</a:t>
            </a:r>
            <a:r>
              <a:rPr lang="ru-RU" sz="2000" i="1" dirty="0"/>
              <a:t>, </a:t>
            </a:r>
            <a:r>
              <a:rPr lang="ru-RU" sz="2000" i="1" dirty="0" err="1"/>
              <a:t>учасник</a:t>
            </a:r>
            <a:r>
              <a:rPr lang="ru-RU" sz="2000" i="1" dirty="0"/>
              <a:t> </a:t>
            </a:r>
            <a:r>
              <a:rPr lang="ru-RU" sz="2000" i="1" dirty="0" err="1"/>
              <a:t>допускається</a:t>
            </a:r>
            <a:r>
              <a:rPr lang="ru-RU" sz="2000" i="1" dirty="0"/>
              <a:t>.</a:t>
            </a:r>
          </a:p>
          <a:p>
            <a:pPr marL="50800" indent="0">
              <a:buNone/>
            </a:pPr>
            <a:r>
              <a:rPr lang="ru-RU" sz="2400" dirty="0"/>
              <a:t> </a:t>
            </a:r>
          </a:p>
          <a:p>
            <a:pPr>
              <a:buFont typeface="Wingdings" pitchFamily="2" charset="2"/>
              <a:buChar char="Ø"/>
            </a:pPr>
            <a:endParaRPr lang="ru-RU" sz="2000" dirty="0"/>
          </a:p>
          <a:p>
            <a:pPr marL="342900" indent="-342900" algn="just">
              <a:buFont typeface="Wingdings" pitchFamily="2" charset="2"/>
              <a:buChar char="Ø"/>
              <a:tabLst>
                <a:tab pos="541338" algn="l"/>
              </a:tabLst>
            </a:pPr>
            <a:endParaRPr lang="uk-UA" sz="2000" dirty="0"/>
          </a:p>
          <a:p>
            <a:endParaRPr lang="uk-UA" sz="2000" dirty="0"/>
          </a:p>
          <a:p>
            <a:endParaRPr lang="uk-UA" sz="2000" dirty="0"/>
          </a:p>
          <a:p>
            <a:pPr marL="5080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7553500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WlfGnxbkiTnMZp0nGgz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z1JXpsIkyH37HGafiX.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k60QTdNkWrbXSirCzgl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G7VAAkw0qSJHMmZu95A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q1ub8bTU6_EJ1iY_oNm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3BZ_PHx0u_txCOKhBjz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k60QTdNkWrbXSirCzgl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G7VAAkw0qSJHMmZu95A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q1ub8bTU6_EJ1iY_oNm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3BZ_PHx0u_txCOKhBjz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k60QTdNkWrbXSirCzgl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WlfGnxbkiTnMZp0nGgz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G7VAAkw0qSJHMmZu95A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q1ub8bTU6_EJ1iY_oNm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3BZ_PHx0u_txCOKhBjz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k60QTdNkWrbXSirCzgl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G7VAAkw0qSJHMmZu95A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q1ub8bTU6_EJ1iY_oNm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3BZ_PHx0u_txCOKhBjz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GdkmCNlUmee51.icbB8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_bjbLHVUult6kdXW1Ay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19kSG7Qke9QzscCyqmN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KLuxu5BEGlApd0vVTJu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HvVYlUwEiqiHkNQ3SJr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0zlgd.vLkmfUTm9YDMan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k60QTdNkWrbXSirCzgl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G7VAAkw0qSJHMmZu95A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q1ub8bTU6_EJ1iY_oNm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3BZ_PHx0u_txCOKhBjz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k60QTdNkWrbXSirCzgl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G7VAAkw0qSJHMmZu95A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q1ub8bTU6_EJ1iY_oNm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3BZ_PHx0u_txCOKhBjz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SIQX8rhkSRtEi3Xm1oP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WlfGnxbkiTnMZp0nGgz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WlfGnxbkiTnMZp0nGgz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KLuxu5BEGlApd0vVTJu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SIQX8rhkSRtEi3Xm1oP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GBbEbOsEatimIYcqQnM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1CWa_RZtUq10akUwXBY6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o3vBEmP0aLy9m6IHGhr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XdX2eTt0ONBRXodE0xw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xLLTkBLUeRJUiw75FtZ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z1JXpsIkyH37HGafiX.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GBbEbOsEatimIYcqQnM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k60QTdNkWrbXSirCzgl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G7VAAkw0qSJHMmZu95A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q1ub8bTU6_EJ1iY_oNm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3BZ_PHx0u_txCOKhBjz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k60QTdNkWrbXSirCzgl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G7VAAkw0qSJHMmZu95A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q1ub8bTU6_EJ1iY_oNm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3BZ_PHx0u_txCOKhBjz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k60QTdNkWrbXSirCzgl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G7VAAkw0qSJHMmZu95A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1CWa_RZtUq10akUwXBY6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q1ub8bTU6_EJ1iY_oNm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3BZ_PHx0u_txCOKhBjz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k60QTdNkWrbXSirCzgl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G7VAAkw0qSJHMmZu95A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q1ub8bTU6_EJ1iY_oNm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3BZ_PHx0u_txCOKhBjz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GdkmCNlUmee51.icbB8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_bjbLHVUult6kdXW1Ay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19kSG7Qke9QzscCyqmN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HvVYlUwEiqiHkNQ3SJr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o3vBEmP0aLy9m6IHGhr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k60QTdNkWrbXSirCzgl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G7VAAkw0qSJHMmZu95A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q1ub8bTU6_EJ1iY_oNm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3BZ_PHx0u_txCOKhBjz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0zlgd.vLkmfUTm9YDMan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XdX2eTt0ONBRXodE0xw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xLLTkBLUeRJUiw75FtZw"/>
</p:tagLst>
</file>

<file path=ppt/theme/theme1.xml><?xml version="1.0" encoding="utf-8"?>
<a:theme xmlns:a="http://schemas.openxmlformats.org/drawingml/2006/main" name="13_Тема Office">
  <a:themeElements>
    <a:clrScheme name="Тема Office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000099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_Тема Office">
  <a:themeElements>
    <a:clrScheme name="Тема Office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000099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ccession to PEM (aug 2016)_KMU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Helvetica Neue UltraLight"/>
        <a:ea typeface="MS PGothic"/>
        <a:cs typeface=""/>
      </a:majorFont>
      <a:minorFont>
        <a:latin typeface="Helvetica Neue UltraLight"/>
        <a:ea typeface="MS P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1728</Words>
  <Application>Microsoft Office PowerPoint</Application>
  <PresentationFormat>Экран (4:3)</PresentationFormat>
  <Paragraphs>215</Paragraphs>
  <Slides>24</Slides>
  <Notes>19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13_Тема Office</vt:lpstr>
      <vt:lpstr>14_Тема Office</vt:lpstr>
      <vt:lpstr>Accession to PEM (aug 2016)_KMU</vt:lpstr>
      <vt:lpstr>Custom Design</vt:lpstr>
      <vt:lpstr>think-cell Slide</vt:lpstr>
      <vt:lpstr>     ПІДТРИМКА ВПРОВАДЖЕННЯ СТРАТЕГІЇ РЕФОРМУВАННЯ ПУБЛІЧНИХ ЗАКУПІВЕЛЬ/ДОРОЖНЬОЇ КАРТИ ДЛЯ ГАРМОНІЗАЦІЇ В УКРАЇНІ  Нова редакція Закону  про публічні закупівлі</vt:lpstr>
      <vt:lpstr>Ключові зміни в новій редакції Закону  </vt:lpstr>
      <vt:lpstr>Цілі сучасного Закону про закупівлі</vt:lpstr>
      <vt:lpstr>Зміст роботи -- мультизадачність</vt:lpstr>
      <vt:lpstr>Зміни – програма ЄС.  Аномально низька тендерна пропозиція  (АНТП)</vt:lpstr>
      <vt:lpstr>Вартість життєвого циклу</vt:lpstr>
      <vt:lpstr>ЄС-уточнення</vt:lpstr>
      <vt:lpstr>УЧАСНИКИ І КВАЛІФІКАЦІЙНІ ВИМОГИ</vt:lpstr>
      <vt:lpstr>ЄВРОвимоги за статтею 17</vt:lpstr>
      <vt:lpstr>ОНОВЛЕНІ ПРАИВЛА ОСКАРЖЕННЯ </vt:lpstr>
      <vt:lpstr>Конкурентний діалог оновлено (ст.34-35)</vt:lpstr>
      <vt:lpstr>Торги з обмеженою участю (ЄС повернення)</vt:lpstr>
      <vt:lpstr>Переговорна процедура -- оновлена</vt:lpstr>
      <vt:lpstr>Переговорна процедура -- оновлена</vt:lpstr>
      <vt:lpstr>   УДОСКОНАЛЕННЯПРАКТИКИ   </vt:lpstr>
      <vt:lpstr>один учасник – одна вимога про усунення</vt:lpstr>
      <vt:lpstr>відхилення тендерних пропозицій</vt:lpstr>
      <vt:lpstr> важливі зміни</vt:lpstr>
      <vt:lpstr>важливі зміни</vt:lpstr>
      <vt:lpstr>Слайд 20</vt:lpstr>
      <vt:lpstr>Слайд 21</vt:lpstr>
      <vt:lpstr>ПРОФЕСІЙНИЙ СТАНДАРТ</vt:lpstr>
      <vt:lpstr>Основні питання,  які регулює Постанова КМУ (1216 від 2018р.) «Про Особливості створення та діяльності централізованих закупівельних організацій»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k310</dc:creator>
  <cp:lastModifiedBy>USER</cp:lastModifiedBy>
  <cp:revision>108</cp:revision>
  <cp:lastPrinted>2016-09-19T07:37:42Z</cp:lastPrinted>
  <dcterms:created xsi:type="dcterms:W3CDTF">2016-04-24T10:37:51Z</dcterms:created>
  <dcterms:modified xsi:type="dcterms:W3CDTF">2019-05-10T07:31:20Z</dcterms:modified>
</cp:coreProperties>
</file>