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650" r:id="rId2"/>
    <p:sldMasterId id="2147483652" r:id="rId3"/>
  </p:sldMasterIdLst>
  <p:notesMasterIdLst>
    <p:notesMasterId r:id="rId34"/>
  </p:notesMasterIdLst>
  <p:handoutMasterIdLst>
    <p:handoutMasterId r:id="rId35"/>
  </p:handoutMasterIdLst>
  <p:sldIdLst>
    <p:sldId id="264" r:id="rId4"/>
    <p:sldId id="299" r:id="rId5"/>
    <p:sldId id="340" r:id="rId6"/>
    <p:sldId id="397" r:id="rId7"/>
    <p:sldId id="398" r:id="rId8"/>
    <p:sldId id="400" r:id="rId9"/>
    <p:sldId id="402" r:id="rId10"/>
    <p:sldId id="403" r:id="rId11"/>
    <p:sldId id="401" r:id="rId12"/>
    <p:sldId id="379" r:id="rId13"/>
    <p:sldId id="380" r:id="rId14"/>
    <p:sldId id="341" r:id="rId15"/>
    <p:sldId id="396" r:id="rId16"/>
    <p:sldId id="383" r:id="rId17"/>
    <p:sldId id="395" r:id="rId18"/>
    <p:sldId id="394" r:id="rId19"/>
    <p:sldId id="342" r:id="rId20"/>
    <p:sldId id="354" r:id="rId21"/>
    <p:sldId id="355" r:id="rId22"/>
    <p:sldId id="357" r:id="rId23"/>
    <p:sldId id="360" r:id="rId24"/>
    <p:sldId id="361" r:id="rId25"/>
    <p:sldId id="376" r:id="rId26"/>
    <p:sldId id="377" r:id="rId27"/>
    <p:sldId id="378" r:id="rId28"/>
    <p:sldId id="375" r:id="rId29"/>
    <p:sldId id="331" r:id="rId30"/>
    <p:sldId id="338" r:id="rId31"/>
    <p:sldId id="295" r:id="rId32"/>
    <p:sldId id="286" r:id="rId33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8B"/>
    <a:srgbClr val="FFFF00"/>
    <a:srgbClr val="33CC33"/>
    <a:srgbClr val="FEA2A0"/>
    <a:srgbClr val="FF5050"/>
    <a:srgbClr val="CCCC00"/>
    <a:srgbClr val="FFCC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09" autoAdjust="0"/>
    <p:restoredTop sz="94428" autoAdjust="0"/>
  </p:normalViewPr>
  <p:slideViewPr>
    <p:cSldViewPr snapToGrid="0">
      <p:cViewPr>
        <p:scale>
          <a:sx n="104" d="100"/>
          <a:sy n="104" d="100"/>
        </p:scale>
        <p:origin x="-96" y="-7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erasmus-entrepreneurs.eu/page.php?cid=5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CD4593-623C-492B-AA8F-9202D7AF5F0A}" type="doc">
      <dgm:prSet loTypeId="urn:microsoft.com/office/officeart/2005/8/layout/hProcess6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F2149963-891B-4585-9134-23952E7A49FC}">
      <dgm:prSet phldrT="[Текст]" custT="1"/>
      <dgm:spPr/>
      <dgm:t>
        <a:bodyPr/>
        <a:lstStyle/>
        <a:p>
          <a:r>
            <a:rPr lang="en-US" sz="1100" dirty="0" smtClean="0">
              <a:solidFill>
                <a:srgbClr val="005F8B"/>
              </a:solidFill>
              <a:latin typeface="Open Sans"/>
            </a:rPr>
            <a:t>1</a:t>
          </a:r>
          <a:endParaRPr lang="uk-UA" sz="1100" dirty="0">
            <a:solidFill>
              <a:srgbClr val="005F8B"/>
            </a:solidFill>
          </a:endParaRPr>
        </a:p>
      </dgm:t>
    </dgm:pt>
    <dgm:pt modelId="{ED31426E-E619-4018-8E81-693C9FA6E897}" type="parTrans" cxnId="{E846EF8A-4343-41F6-A338-22A72D5F908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EDA85BF6-64E2-4F37-9CE2-062169E44B3A}" type="sibTrans" cxnId="{E846EF8A-4343-41F6-A338-22A72D5F908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2861357-9E7D-4D80-9F69-B314CADEF6F8}">
      <dgm:prSet phldrT="[Текст]" custT="1"/>
      <dgm:spPr/>
      <dgm:t>
        <a:bodyPr/>
        <a:lstStyle/>
        <a:p>
          <a:r>
            <a:rPr lang="ru-RU" sz="1100" dirty="0" err="1" smtClean="0">
              <a:solidFill>
                <a:srgbClr val="005F8B"/>
              </a:solidFill>
            </a:rPr>
            <a:t>Формування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аплікаційної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форми</a:t>
          </a:r>
          <a:r>
            <a:rPr lang="ru-RU" sz="1100" dirty="0" smtClean="0">
              <a:solidFill>
                <a:srgbClr val="005F8B"/>
              </a:solidFill>
            </a:rPr>
            <a:t> </a:t>
          </a:r>
          <a:r>
            <a:rPr lang="ru-RU" sz="1100" dirty="0" err="1" smtClean="0">
              <a:solidFill>
                <a:srgbClr val="005F8B"/>
              </a:solidFill>
            </a:rPr>
            <a:t>онлайн</a:t>
          </a:r>
          <a:endParaRPr lang="uk-UA" sz="1100" dirty="0">
            <a:solidFill>
              <a:srgbClr val="005F8B"/>
            </a:solidFill>
          </a:endParaRPr>
        </a:p>
      </dgm:t>
    </dgm:pt>
    <dgm:pt modelId="{35E6A7A3-E5A2-4B7B-9387-94C9F1CD99C0}" type="parTrans" cxnId="{345AC573-26CC-43FB-BE27-B7AFC99C1F1C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0D0EE8EB-588B-4FAA-BB3D-E6A6F6D443F6}" type="sibTrans" cxnId="{345AC573-26CC-43FB-BE27-B7AFC99C1F1C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370717F0-E7D7-4F0D-9D45-DAD43C7EE1CF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2</a:t>
          </a:r>
          <a:endParaRPr lang="uk-UA" sz="1100" dirty="0">
            <a:solidFill>
              <a:srgbClr val="005F8B"/>
            </a:solidFill>
          </a:endParaRPr>
        </a:p>
      </dgm:t>
    </dgm:pt>
    <dgm:pt modelId="{6A52F8CF-A727-46D3-88BD-18D4D6B0336E}" type="parTrans" cxnId="{1FB12FB1-1E48-4872-8493-0E8F6BF21A31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32480091-0A90-4BF4-A399-F1BAD6EDFA21}" type="sibTrans" cxnId="{1FB12FB1-1E48-4872-8493-0E8F6BF21A31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F6FEACCA-202B-431D-9953-4BF9D41BE020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Підбір НП / ПП</a:t>
          </a:r>
          <a:endParaRPr lang="uk-UA" sz="1100" dirty="0">
            <a:solidFill>
              <a:srgbClr val="005F8B"/>
            </a:solidFill>
          </a:endParaRPr>
        </a:p>
      </dgm:t>
    </dgm:pt>
    <dgm:pt modelId="{2CDEC9A3-0C51-4B9F-B9E6-AF9A03108764}" type="parTrans" cxnId="{72D6FD04-DD29-45C8-93BE-8842EE47B5C4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439A0991-1624-4C7C-BBD0-173FF0C8C7C6}" type="sibTrans" cxnId="{72D6FD04-DD29-45C8-93BE-8842EE47B5C4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B0FB93B3-7A80-4F2B-A2D3-30FDEB50ADC3}">
      <dgm:prSet phldrT="[Текст]" custT="1"/>
      <dgm:spPr/>
      <dgm:t>
        <a:bodyPr/>
        <a:lstStyle/>
        <a:p>
          <a:r>
            <a:rPr lang="uk-UA" sz="1100" dirty="0" smtClean="0">
              <a:solidFill>
                <a:schemeClr val="bg1"/>
              </a:solidFill>
            </a:rPr>
            <a:t>3</a:t>
          </a:r>
          <a:endParaRPr lang="uk-UA" sz="1100" dirty="0">
            <a:solidFill>
              <a:schemeClr val="bg1"/>
            </a:solidFill>
          </a:endParaRPr>
        </a:p>
      </dgm:t>
    </dgm:pt>
    <dgm:pt modelId="{CED3C4A6-46F1-4D9A-875D-390EBD52523B}" type="parTrans" cxnId="{F9CC0E75-6138-4057-88DF-DA2DD7544EBE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B9D212A-D779-45B8-8662-8FAB1D728590}" type="sibTrans" cxnId="{F9CC0E75-6138-4057-88DF-DA2DD7544EBE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09A7F96D-691C-47F6-B751-A5DD232581FD}">
      <dgm:prSet phldrT="[Текст]" custT="1"/>
      <dgm:spPr/>
      <dgm:t>
        <a:bodyPr/>
        <a:lstStyle/>
        <a:p>
          <a:r>
            <a:rPr lang="uk-UA" sz="1100" dirty="0" smtClean="0">
              <a:solidFill>
                <a:srgbClr val="005F8B"/>
              </a:solidFill>
            </a:rPr>
            <a:t>Підписання угоди про обмін</a:t>
          </a:r>
          <a:endParaRPr lang="uk-UA" sz="1100" dirty="0">
            <a:solidFill>
              <a:srgbClr val="005F8B"/>
            </a:solidFill>
          </a:endParaRPr>
        </a:p>
      </dgm:t>
    </dgm:pt>
    <dgm:pt modelId="{3377FA13-72A5-4583-8F36-860EA410ED28}" type="parTrans" cxnId="{08B7C2A2-C839-4282-A504-3D142EFC48E6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6920C71E-F54E-42C9-869A-F2D43BFE9773}" type="sibTrans" cxnId="{08B7C2A2-C839-4282-A504-3D142EFC48E6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A14DCF80-8163-4295-9121-1BBEDFD916C3}">
      <dgm:prSet phldrT="[Текст]" custT="1"/>
      <dgm:spPr/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4</a:t>
          </a:r>
          <a:endParaRPr lang="uk-UA" sz="1100" dirty="0">
            <a:solidFill>
              <a:schemeClr val="bg1"/>
            </a:solidFill>
          </a:endParaRPr>
        </a:p>
      </dgm:t>
    </dgm:pt>
    <dgm:pt modelId="{F53ED613-7C3F-46B2-8904-6E102886AFD2}" type="parTrans" cxnId="{2C5F242B-B89C-4173-AEEF-6AD9EEABE76B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A5E35BA5-F742-4C33-BE61-5B7201AC88E4}" type="sibTrans" cxnId="{2C5F242B-B89C-4173-AEEF-6AD9EEABE76B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F537E9D1-A6DF-48CD-AD7E-E1D2505B4AE0}">
      <dgm:prSet phldrT="[Текст]" custT="1"/>
      <dgm:spPr/>
      <dgm:t>
        <a:bodyPr/>
        <a:lstStyle/>
        <a:p>
          <a:r>
            <a:rPr lang="ru-RU" sz="1000" dirty="0" err="1" smtClean="0">
              <a:solidFill>
                <a:srgbClr val="005F8B"/>
              </a:solidFill>
            </a:rPr>
            <a:t>Перебування</a:t>
          </a:r>
          <a:r>
            <a:rPr lang="ru-RU" sz="1000" dirty="0" smtClean="0">
              <a:solidFill>
                <a:srgbClr val="005F8B"/>
              </a:solidFill>
            </a:rPr>
            <a:t> </a:t>
          </a:r>
          <a:r>
            <a:rPr lang="ru-RU" sz="1100" dirty="0" smtClean="0">
              <a:solidFill>
                <a:srgbClr val="005F8B"/>
              </a:solidFill>
            </a:rPr>
            <a:t>за кордоном</a:t>
          </a:r>
          <a:endParaRPr lang="uk-UA" sz="1100" dirty="0">
            <a:solidFill>
              <a:srgbClr val="005F8B"/>
            </a:solidFill>
          </a:endParaRPr>
        </a:p>
      </dgm:t>
    </dgm:pt>
    <dgm:pt modelId="{C023021E-D053-4894-9476-B79E8A3852A2}" type="parTrans" cxnId="{9C7784B9-F0CE-43A7-A870-4A1C889C4E7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DE59F5A6-8108-421B-80FE-9E63C6AD5EA9}" type="sibTrans" cxnId="{9C7784B9-F0CE-43A7-A870-4A1C889C4E75}">
      <dgm:prSet/>
      <dgm:spPr/>
      <dgm:t>
        <a:bodyPr/>
        <a:lstStyle/>
        <a:p>
          <a:endParaRPr lang="uk-UA" sz="1100">
            <a:solidFill>
              <a:srgbClr val="005F8B"/>
            </a:solidFill>
          </a:endParaRPr>
        </a:p>
      </dgm:t>
    </dgm:pt>
    <dgm:pt modelId="{544AAF70-BB33-4838-8A6B-6E599A2D8584}" type="pres">
      <dgm:prSet presAssocID="{24CD4593-623C-492B-AA8F-9202D7AF5F0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57ED15F-EBA7-4E40-827D-65C6BFE42A58}" type="pres">
      <dgm:prSet presAssocID="{F2149963-891B-4585-9134-23952E7A49FC}" presName="compNode" presStyleCnt="0"/>
      <dgm:spPr/>
    </dgm:pt>
    <dgm:pt modelId="{585A262F-2CF8-47C7-A070-EF6D63949A5A}" type="pres">
      <dgm:prSet presAssocID="{F2149963-891B-4585-9134-23952E7A49FC}" presName="noGeometry" presStyleCnt="0"/>
      <dgm:spPr/>
    </dgm:pt>
    <dgm:pt modelId="{749E80A5-87CC-4DBF-BF5D-671E427A3325}" type="pres">
      <dgm:prSet presAssocID="{F2149963-891B-4585-9134-23952E7A49FC}" presName="childTextVisible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9902F9-B996-4DB6-AE8D-DEBE6DECFAD3}" type="pres">
      <dgm:prSet presAssocID="{F2149963-891B-4585-9134-23952E7A49FC}" presName="childTextHidden" presStyleLbl="bgAccFollowNode1" presStyleIdx="0" presStyleCnt="4"/>
      <dgm:spPr/>
      <dgm:t>
        <a:bodyPr/>
        <a:lstStyle/>
        <a:p>
          <a:endParaRPr lang="uk-UA"/>
        </a:p>
      </dgm:t>
    </dgm:pt>
    <dgm:pt modelId="{1084E4CA-1518-43E4-A056-1940818E2E44}" type="pres">
      <dgm:prSet presAssocID="{F2149963-891B-4585-9134-23952E7A49FC}" presName="parentText" presStyleLbl="node1" presStyleIdx="0" presStyleCnt="4" custScaleX="50998" custScaleY="5099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27B831E-8993-4B63-91C6-98CF9399CE9B}" type="pres">
      <dgm:prSet presAssocID="{F2149963-891B-4585-9134-23952E7A49FC}" presName="aSpace" presStyleCnt="0"/>
      <dgm:spPr/>
    </dgm:pt>
    <dgm:pt modelId="{F273F71C-E338-454F-A80E-3AC4E48DBF66}" type="pres">
      <dgm:prSet presAssocID="{370717F0-E7D7-4F0D-9D45-DAD43C7EE1CF}" presName="compNode" presStyleCnt="0"/>
      <dgm:spPr/>
    </dgm:pt>
    <dgm:pt modelId="{D425BDD5-321D-4A26-B002-60485EA53EFA}" type="pres">
      <dgm:prSet presAssocID="{370717F0-E7D7-4F0D-9D45-DAD43C7EE1CF}" presName="noGeometry" presStyleCnt="0"/>
      <dgm:spPr/>
    </dgm:pt>
    <dgm:pt modelId="{744751C6-8B77-45A5-9764-19532EF7F8A2}" type="pres">
      <dgm:prSet presAssocID="{370717F0-E7D7-4F0D-9D45-DAD43C7EE1CF}" presName="childTextVisible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11FB3AB-5BE7-4DBB-A7E3-00D525F890CC}" type="pres">
      <dgm:prSet presAssocID="{370717F0-E7D7-4F0D-9D45-DAD43C7EE1CF}" presName="childTextHidden" presStyleLbl="bgAccFollowNode1" presStyleIdx="1" presStyleCnt="4"/>
      <dgm:spPr/>
      <dgm:t>
        <a:bodyPr/>
        <a:lstStyle/>
        <a:p>
          <a:endParaRPr lang="uk-UA"/>
        </a:p>
      </dgm:t>
    </dgm:pt>
    <dgm:pt modelId="{941A5DE5-32E4-4DE8-BEFE-013FC73308F4}" type="pres">
      <dgm:prSet presAssocID="{370717F0-E7D7-4F0D-9D45-DAD43C7EE1CF}" presName="parentText" presStyleLbl="node1" presStyleIdx="1" presStyleCnt="4" custScaleX="54776" custScaleY="5353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A082C4-E074-4B82-95F8-522BEEB4EC67}" type="pres">
      <dgm:prSet presAssocID="{370717F0-E7D7-4F0D-9D45-DAD43C7EE1CF}" presName="aSpace" presStyleCnt="0"/>
      <dgm:spPr/>
    </dgm:pt>
    <dgm:pt modelId="{048C2BDB-8B56-425D-A2C5-9CF32146805E}" type="pres">
      <dgm:prSet presAssocID="{B0FB93B3-7A80-4F2B-A2D3-30FDEB50ADC3}" presName="compNode" presStyleCnt="0"/>
      <dgm:spPr/>
    </dgm:pt>
    <dgm:pt modelId="{872C07D7-AC10-4EF9-A3D5-3FD6AAD29886}" type="pres">
      <dgm:prSet presAssocID="{B0FB93B3-7A80-4F2B-A2D3-30FDEB50ADC3}" presName="noGeometry" presStyleCnt="0"/>
      <dgm:spPr/>
    </dgm:pt>
    <dgm:pt modelId="{FE98385B-C082-43B3-8512-529FA0F8B6CB}" type="pres">
      <dgm:prSet presAssocID="{B0FB93B3-7A80-4F2B-A2D3-30FDEB50ADC3}" presName="childTextVisible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F2B6B93-8966-412C-B1EC-04AB03FC96FD}" type="pres">
      <dgm:prSet presAssocID="{B0FB93B3-7A80-4F2B-A2D3-30FDEB50ADC3}" presName="childTextHidden" presStyleLbl="bgAccFollowNode1" presStyleIdx="2" presStyleCnt="4"/>
      <dgm:spPr/>
      <dgm:t>
        <a:bodyPr/>
        <a:lstStyle/>
        <a:p>
          <a:endParaRPr lang="uk-UA"/>
        </a:p>
      </dgm:t>
    </dgm:pt>
    <dgm:pt modelId="{DBB7F27B-37EB-4A7F-8921-F4DCCAB3CB6D}" type="pres">
      <dgm:prSet presAssocID="{B0FB93B3-7A80-4F2B-A2D3-30FDEB50ADC3}" presName="parentText" presStyleLbl="node1" presStyleIdx="2" presStyleCnt="4" custScaleX="54296" custScaleY="5429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9EEFB1-2424-4DAC-9D99-8779C29FF7BD}" type="pres">
      <dgm:prSet presAssocID="{B0FB93B3-7A80-4F2B-A2D3-30FDEB50ADC3}" presName="aSpace" presStyleCnt="0"/>
      <dgm:spPr/>
    </dgm:pt>
    <dgm:pt modelId="{E9F2085B-DAE1-420A-AD5B-A882A4D1244C}" type="pres">
      <dgm:prSet presAssocID="{A14DCF80-8163-4295-9121-1BBEDFD916C3}" presName="compNode" presStyleCnt="0"/>
      <dgm:spPr/>
    </dgm:pt>
    <dgm:pt modelId="{83204B23-4228-4320-8978-44B915B550DD}" type="pres">
      <dgm:prSet presAssocID="{A14DCF80-8163-4295-9121-1BBEDFD916C3}" presName="noGeometry" presStyleCnt="0"/>
      <dgm:spPr/>
    </dgm:pt>
    <dgm:pt modelId="{75405343-415B-4CD7-900F-4572F041551A}" type="pres">
      <dgm:prSet presAssocID="{A14DCF80-8163-4295-9121-1BBEDFD916C3}" presName="childTextVisible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F66BE-C372-4ADC-9DA3-5FB9D5426F46}" type="pres">
      <dgm:prSet presAssocID="{A14DCF80-8163-4295-9121-1BBEDFD916C3}" presName="childTextHidden" presStyleLbl="bgAccFollowNode1" presStyleIdx="3" presStyleCnt="4"/>
      <dgm:spPr/>
      <dgm:t>
        <a:bodyPr/>
        <a:lstStyle/>
        <a:p>
          <a:endParaRPr lang="uk-UA"/>
        </a:p>
      </dgm:t>
    </dgm:pt>
    <dgm:pt modelId="{B4CF4032-4907-4315-A031-B275EA300AAE}" type="pres">
      <dgm:prSet presAssocID="{A14DCF80-8163-4295-9121-1BBEDFD916C3}" presName="parentText" presStyleLbl="node1" presStyleIdx="3" presStyleCnt="4" custScaleX="51713" custScaleY="5171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C7784B9-F0CE-43A7-A870-4A1C889C4E75}" srcId="{A14DCF80-8163-4295-9121-1BBEDFD916C3}" destId="{F537E9D1-A6DF-48CD-AD7E-E1D2505B4AE0}" srcOrd="0" destOrd="0" parTransId="{C023021E-D053-4894-9476-B79E8A3852A2}" sibTransId="{DE59F5A6-8108-421B-80FE-9E63C6AD5EA9}"/>
    <dgm:cxn modelId="{08B7C2A2-C839-4282-A504-3D142EFC48E6}" srcId="{B0FB93B3-7A80-4F2B-A2D3-30FDEB50ADC3}" destId="{09A7F96D-691C-47F6-B751-A5DD232581FD}" srcOrd="0" destOrd="0" parTransId="{3377FA13-72A5-4583-8F36-860EA410ED28}" sibTransId="{6920C71E-F54E-42C9-869A-F2D43BFE9773}"/>
    <dgm:cxn modelId="{8904A6F7-7C60-4219-8494-442B41AB9FF5}" type="presOf" srcId="{24CD4593-623C-492B-AA8F-9202D7AF5F0A}" destId="{544AAF70-BB33-4838-8A6B-6E599A2D8584}" srcOrd="0" destOrd="0" presId="urn:microsoft.com/office/officeart/2005/8/layout/hProcess6"/>
    <dgm:cxn modelId="{E08CAB77-80CC-4B04-849C-58294554DA52}" type="presOf" srcId="{62861357-9E7D-4D80-9F69-B314CADEF6F8}" destId="{199902F9-B996-4DB6-AE8D-DEBE6DECFAD3}" srcOrd="1" destOrd="0" presId="urn:microsoft.com/office/officeart/2005/8/layout/hProcess6"/>
    <dgm:cxn modelId="{DDE197BC-FC4C-4DE4-980A-5B9C90A6911B}" type="presOf" srcId="{F6FEACCA-202B-431D-9953-4BF9D41BE020}" destId="{744751C6-8B77-45A5-9764-19532EF7F8A2}" srcOrd="0" destOrd="0" presId="urn:microsoft.com/office/officeart/2005/8/layout/hProcess6"/>
    <dgm:cxn modelId="{F9CC0E75-6138-4057-88DF-DA2DD7544EBE}" srcId="{24CD4593-623C-492B-AA8F-9202D7AF5F0A}" destId="{B0FB93B3-7A80-4F2B-A2D3-30FDEB50ADC3}" srcOrd="2" destOrd="0" parTransId="{CED3C4A6-46F1-4D9A-875D-390EBD52523B}" sibTransId="{6B9D212A-D779-45B8-8662-8FAB1D728590}"/>
    <dgm:cxn modelId="{E846EF8A-4343-41F6-A338-22A72D5F9085}" srcId="{24CD4593-623C-492B-AA8F-9202D7AF5F0A}" destId="{F2149963-891B-4585-9134-23952E7A49FC}" srcOrd="0" destOrd="0" parTransId="{ED31426E-E619-4018-8E81-693C9FA6E897}" sibTransId="{EDA85BF6-64E2-4F37-9CE2-062169E44B3A}"/>
    <dgm:cxn modelId="{345AC573-26CC-43FB-BE27-B7AFC99C1F1C}" srcId="{F2149963-891B-4585-9134-23952E7A49FC}" destId="{62861357-9E7D-4D80-9F69-B314CADEF6F8}" srcOrd="0" destOrd="0" parTransId="{35E6A7A3-E5A2-4B7B-9387-94C9F1CD99C0}" sibTransId="{0D0EE8EB-588B-4FAA-BB3D-E6A6F6D443F6}"/>
    <dgm:cxn modelId="{C5F84BFB-16BB-4C41-95AA-D1CA0C5E6191}" type="presOf" srcId="{370717F0-E7D7-4F0D-9D45-DAD43C7EE1CF}" destId="{941A5DE5-32E4-4DE8-BEFE-013FC73308F4}" srcOrd="0" destOrd="0" presId="urn:microsoft.com/office/officeart/2005/8/layout/hProcess6"/>
    <dgm:cxn modelId="{2C5F242B-B89C-4173-AEEF-6AD9EEABE76B}" srcId="{24CD4593-623C-492B-AA8F-9202D7AF5F0A}" destId="{A14DCF80-8163-4295-9121-1BBEDFD916C3}" srcOrd="3" destOrd="0" parTransId="{F53ED613-7C3F-46B2-8904-6E102886AFD2}" sibTransId="{A5E35BA5-F742-4C33-BE61-5B7201AC88E4}"/>
    <dgm:cxn modelId="{72D6FD04-DD29-45C8-93BE-8842EE47B5C4}" srcId="{370717F0-E7D7-4F0D-9D45-DAD43C7EE1CF}" destId="{F6FEACCA-202B-431D-9953-4BF9D41BE020}" srcOrd="0" destOrd="0" parTransId="{2CDEC9A3-0C51-4B9F-B9E6-AF9A03108764}" sibTransId="{439A0991-1624-4C7C-BBD0-173FF0C8C7C6}"/>
    <dgm:cxn modelId="{0F6FFE32-C5FA-45EA-9258-EC136160767C}" type="presOf" srcId="{A14DCF80-8163-4295-9121-1BBEDFD916C3}" destId="{B4CF4032-4907-4315-A031-B275EA300AAE}" srcOrd="0" destOrd="0" presId="urn:microsoft.com/office/officeart/2005/8/layout/hProcess6"/>
    <dgm:cxn modelId="{40E85C32-2861-4C05-836C-0EB3B3181FDC}" type="presOf" srcId="{09A7F96D-691C-47F6-B751-A5DD232581FD}" destId="{7F2B6B93-8966-412C-B1EC-04AB03FC96FD}" srcOrd="1" destOrd="0" presId="urn:microsoft.com/office/officeart/2005/8/layout/hProcess6"/>
    <dgm:cxn modelId="{EDCACCCA-DCD6-4724-9D8A-18FEA49C3C58}" type="presOf" srcId="{B0FB93B3-7A80-4F2B-A2D3-30FDEB50ADC3}" destId="{DBB7F27B-37EB-4A7F-8921-F4DCCAB3CB6D}" srcOrd="0" destOrd="0" presId="urn:microsoft.com/office/officeart/2005/8/layout/hProcess6"/>
    <dgm:cxn modelId="{255778D6-F2C7-4ED7-BE1B-6FBE9FA4CFC3}" type="presOf" srcId="{F537E9D1-A6DF-48CD-AD7E-E1D2505B4AE0}" destId="{75405343-415B-4CD7-900F-4572F041551A}" srcOrd="0" destOrd="0" presId="urn:microsoft.com/office/officeart/2005/8/layout/hProcess6"/>
    <dgm:cxn modelId="{14A76DE6-47DA-4E8C-9CFE-E319CD69E487}" type="presOf" srcId="{F6FEACCA-202B-431D-9953-4BF9D41BE020}" destId="{111FB3AB-5BE7-4DBB-A7E3-00D525F890CC}" srcOrd="1" destOrd="0" presId="urn:microsoft.com/office/officeart/2005/8/layout/hProcess6"/>
    <dgm:cxn modelId="{BFCD8E92-3E07-4E0B-877D-EFC7E9E16A4A}" type="presOf" srcId="{62861357-9E7D-4D80-9F69-B314CADEF6F8}" destId="{749E80A5-87CC-4DBF-BF5D-671E427A3325}" srcOrd="0" destOrd="0" presId="urn:microsoft.com/office/officeart/2005/8/layout/hProcess6"/>
    <dgm:cxn modelId="{1FB12FB1-1E48-4872-8493-0E8F6BF21A31}" srcId="{24CD4593-623C-492B-AA8F-9202D7AF5F0A}" destId="{370717F0-E7D7-4F0D-9D45-DAD43C7EE1CF}" srcOrd="1" destOrd="0" parTransId="{6A52F8CF-A727-46D3-88BD-18D4D6B0336E}" sibTransId="{32480091-0A90-4BF4-A399-F1BAD6EDFA21}"/>
    <dgm:cxn modelId="{4B67ED2F-9065-4FCC-95D5-5995D55A7C08}" type="presOf" srcId="{F537E9D1-A6DF-48CD-AD7E-E1D2505B4AE0}" destId="{3B2F66BE-C372-4ADC-9DA3-5FB9D5426F46}" srcOrd="1" destOrd="0" presId="urn:microsoft.com/office/officeart/2005/8/layout/hProcess6"/>
    <dgm:cxn modelId="{C5CB9FD9-02F1-41A2-AF5F-7DDFA1F1D100}" type="presOf" srcId="{F2149963-891B-4585-9134-23952E7A49FC}" destId="{1084E4CA-1518-43E4-A056-1940818E2E44}" srcOrd="0" destOrd="0" presId="urn:microsoft.com/office/officeart/2005/8/layout/hProcess6"/>
    <dgm:cxn modelId="{6B088884-D188-4D61-B04B-1FF0CEAA4EDD}" type="presOf" srcId="{09A7F96D-691C-47F6-B751-A5DD232581FD}" destId="{FE98385B-C082-43B3-8512-529FA0F8B6CB}" srcOrd="0" destOrd="0" presId="urn:microsoft.com/office/officeart/2005/8/layout/hProcess6"/>
    <dgm:cxn modelId="{AD292DC4-B860-4420-B20D-CEE3DF9FA870}" type="presParOf" srcId="{544AAF70-BB33-4838-8A6B-6E599A2D8584}" destId="{257ED15F-EBA7-4E40-827D-65C6BFE42A58}" srcOrd="0" destOrd="0" presId="urn:microsoft.com/office/officeart/2005/8/layout/hProcess6"/>
    <dgm:cxn modelId="{3FE15E6F-E508-4DF2-B16B-B0B4D2A2A691}" type="presParOf" srcId="{257ED15F-EBA7-4E40-827D-65C6BFE42A58}" destId="{585A262F-2CF8-47C7-A070-EF6D63949A5A}" srcOrd="0" destOrd="0" presId="urn:microsoft.com/office/officeart/2005/8/layout/hProcess6"/>
    <dgm:cxn modelId="{9AE3ECAA-81E2-42DF-B5B0-59258114A890}" type="presParOf" srcId="{257ED15F-EBA7-4E40-827D-65C6BFE42A58}" destId="{749E80A5-87CC-4DBF-BF5D-671E427A3325}" srcOrd="1" destOrd="0" presId="urn:microsoft.com/office/officeart/2005/8/layout/hProcess6"/>
    <dgm:cxn modelId="{7ADF1BEA-F00A-49CA-AB35-F929DFB3D0EF}" type="presParOf" srcId="{257ED15F-EBA7-4E40-827D-65C6BFE42A58}" destId="{199902F9-B996-4DB6-AE8D-DEBE6DECFAD3}" srcOrd="2" destOrd="0" presId="urn:microsoft.com/office/officeart/2005/8/layout/hProcess6"/>
    <dgm:cxn modelId="{28E01CE1-6DF6-42BD-A21F-A00DDA337DC1}" type="presParOf" srcId="{257ED15F-EBA7-4E40-827D-65C6BFE42A58}" destId="{1084E4CA-1518-43E4-A056-1940818E2E44}" srcOrd="3" destOrd="0" presId="urn:microsoft.com/office/officeart/2005/8/layout/hProcess6"/>
    <dgm:cxn modelId="{9B0F09E2-5B6B-4152-8941-66CBA24FE358}" type="presParOf" srcId="{544AAF70-BB33-4838-8A6B-6E599A2D8584}" destId="{027B831E-8993-4B63-91C6-98CF9399CE9B}" srcOrd="1" destOrd="0" presId="urn:microsoft.com/office/officeart/2005/8/layout/hProcess6"/>
    <dgm:cxn modelId="{F38731FF-B5AA-4BEE-9B72-7DC7B6EA4D45}" type="presParOf" srcId="{544AAF70-BB33-4838-8A6B-6E599A2D8584}" destId="{F273F71C-E338-454F-A80E-3AC4E48DBF66}" srcOrd="2" destOrd="0" presId="urn:microsoft.com/office/officeart/2005/8/layout/hProcess6"/>
    <dgm:cxn modelId="{EAA58076-F7B2-498D-944D-CB9F4A173135}" type="presParOf" srcId="{F273F71C-E338-454F-A80E-3AC4E48DBF66}" destId="{D425BDD5-321D-4A26-B002-60485EA53EFA}" srcOrd="0" destOrd="0" presId="urn:microsoft.com/office/officeart/2005/8/layout/hProcess6"/>
    <dgm:cxn modelId="{187FCBF9-2FF5-4498-BFD5-C32F03E4CB8C}" type="presParOf" srcId="{F273F71C-E338-454F-A80E-3AC4E48DBF66}" destId="{744751C6-8B77-45A5-9764-19532EF7F8A2}" srcOrd="1" destOrd="0" presId="urn:microsoft.com/office/officeart/2005/8/layout/hProcess6"/>
    <dgm:cxn modelId="{FC761922-EADD-4D6A-A9E2-A36D2432106F}" type="presParOf" srcId="{F273F71C-E338-454F-A80E-3AC4E48DBF66}" destId="{111FB3AB-5BE7-4DBB-A7E3-00D525F890CC}" srcOrd="2" destOrd="0" presId="urn:microsoft.com/office/officeart/2005/8/layout/hProcess6"/>
    <dgm:cxn modelId="{A319D41E-3912-4496-B67C-ADDF49BA596F}" type="presParOf" srcId="{F273F71C-E338-454F-A80E-3AC4E48DBF66}" destId="{941A5DE5-32E4-4DE8-BEFE-013FC73308F4}" srcOrd="3" destOrd="0" presId="urn:microsoft.com/office/officeart/2005/8/layout/hProcess6"/>
    <dgm:cxn modelId="{51C96ED6-4387-45AF-81A5-2DCA93A1D21B}" type="presParOf" srcId="{544AAF70-BB33-4838-8A6B-6E599A2D8584}" destId="{47A082C4-E074-4B82-95F8-522BEEB4EC67}" srcOrd="3" destOrd="0" presId="urn:microsoft.com/office/officeart/2005/8/layout/hProcess6"/>
    <dgm:cxn modelId="{09E48DED-522D-4DAB-AB6A-2F286A1C7A23}" type="presParOf" srcId="{544AAF70-BB33-4838-8A6B-6E599A2D8584}" destId="{048C2BDB-8B56-425D-A2C5-9CF32146805E}" srcOrd="4" destOrd="0" presId="urn:microsoft.com/office/officeart/2005/8/layout/hProcess6"/>
    <dgm:cxn modelId="{B9CFB18D-DFDF-4953-9E15-976B3F383E54}" type="presParOf" srcId="{048C2BDB-8B56-425D-A2C5-9CF32146805E}" destId="{872C07D7-AC10-4EF9-A3D5-3FD6AAD29886}" srcOrd="0" destOrd="0" presId="urn:microsoft.com/office/officeart/2005/8/layout/hProcess6"/>
    <dgm:cxn modelId="{7A0F1CEE-3899-4DCD-8487-44C17B1066BC}" type="presParOf" srcId="{048C2BDB-8B56-425D-A2C5-9CF32146805E}" destId="{FE98385B-C082-43B3-8512-529FA0F8B6CB}" srcOrd="1" destOrd="0" presId="urn:microsoft.com/office/officeart/2005/8/layout/hProcess6"/>
    <dgm:cxn modelId="{B0D5676B-C9F5-4B42-A150-6037EA2D018A}" type="presParOf" srcId="{048C2BDB-8B56-425D-A2C5-9CF32146805E}" destId="{7F2B6B93-8966-412C-B1EC-04AB03FC96FD}" srcOrd="2" destOrd="0" presId="urn:microsoft.com/office/officeart/2005/8/layout/hProcess6"/>
    <dgm:cxn modelId="{407EAAD9-F1CC-4643-9AA0-79404DBCA6DF}" type="presParOf" srcId="{048C2BDB-8B56-425D-A2C5-9CF32146805E}" destId="{DBB7F27B-37EB-4A7F-8921-F4DCCAB3CB6D}" srcOrd="3" destOrd="0" presId="urn:microsoft.com/office/officeart/2005/8/layout/hProcess6"/>
    <dgm:cxn modelId="{D22F38B0-4564-4177-A1C0-34984D831187}" type="presParOf" srcId="{544AAF70-BB33-4838-8A6B-6E599A2D8584}" destId="{809EEFB1-2424-4DAC-9D99-8779C29FF7BD}" srcOrd="5" destOrd="0" presId="urn:microsoft.com/office/officeart/2005/8/layout/hProcess6"/>
    <dgm:cxn modelId="{36CF6FD3-E621-4F8D-8FE7-639E87BA0193}" type="presParOf" srcId="{544AAF70-BB33-4838-8A6B-6E599A2D8584}" destId="{E9F2085B-DAE1-420A-AD5B-A882A4D1244C}" srcOrd="6" destOrd="0" presId="urn:microsoft.com/office/officeart/2005/8/layout/hProcess6"/>
    <dgm:cxn modelId="{0D4A09BF-6500-4320-AE9A-84A6FCE2813A}" type="presParOf" srcId="{E9F2085B-DAE1-420A-AD5B-A882A4D1244C}" destId="{83204B23-4228-4320-8978-44B915B550DD}" srcOrd="0" destOrd="0" presId="urn:microsoft.com/office/officeart/2005/8/layout/hProcess6"/>
    <dgm:cxn modelId="{8F5ED9E1-0AA0-4ECD-B54B-B0FC3D322A9F}" type="presParOf" srcId="{E9F2085B-DAE1-420A-AD5B-A882A4D1244C}" destId="{75405343-415B-4CD7-900F-4572F041551A}" srcOrd="1" destOrd="0" presId="urn:microsoft.com/office/officeart/2005/8/layout/hProcess6"/>
    <dgm:cxn modelId="{012F8F3B-8965-4E3F-B6E1-F66A535E13BD}" type="presParOf" srcId="{E9F2085B-DAE1-420A-AD5B-A882A4D1244C}" destId="{3B2F66BE-C372-4ADC-9DA3-5FB9D5426F46}" srcOrd="2" destOrd="0" presId="urn:microsoft.com/office/officeart/2005/8/layout/hProcess6"/>
    <dgm:cxn modelId="{43A25D69-3190-431D-A99C-653AC0885B8C}" type="presParOf" srcId="{E9F2085B-DAE1-420A-AD5B-A882A4D1244C}" destId="{B4CF4032-4907-4315-A031-B275EA300AA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основі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даних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профайлів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учасників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у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системі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підприємцю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буде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запропоновано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партнерів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які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найбільше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відповідають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його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запитам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та потребам (сфера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діяльності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країна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мова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та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ін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.)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Автоматичний підбір партнера системою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Підприємці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можуть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звернутися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до будь-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якої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Організації-посередника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для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пошуку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партнера в межах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програми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.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Вичерпний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перелік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Організацій-посередників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: </a:t>
          </a:r>
          <a:r>
            <a:rPr lang="en-US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  <a:hlinkClick xmlns:r="http://schemas.openxmlformats.org/officeDocument/2006/relationships" r:id="rId1"/>
            </a:rPr>
            <a:t>https://www.erasmus-entrepreneurs.eu/page.php?cid=5</a:t>
          </a:r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Організація-посередник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Використовуючи </a:t>
          </a:r>
          <a:r>
            <a:rPr lang="uk-UA" sz="1000" b="1" kern="1200" noProof="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онлайн-каталог</a:t>
          </a:r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, підприємці можуть самостійно знаходити один одного відповідно сфери діяльності, країни обміну та інших критеріїв пошуку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Пошук самостійно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3" custScaleX="76829" custScaleY="16987" custLinFactNeighborX="54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3" custScaleX="90058" custScaleY="58155" custLinFactNeighborX="-6766" custLinFactNeighborY="364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3" custScaleX="82904" custScaleY="17851" custLinFactNeighborX="-217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3" custScaleX="91149" custScaleY="75458" custLinFactNeighborX="-12547" custLinFactNeighborY="162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3" custScaleX="79043" custScaleY="2679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3" custScaleX="93316" custScaleY="66896" custLinFactNeighborX="-8681" custLinFactNeighborY="16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E9C2191-E560-4DBB-8944-5F7AC0F17DB0}" type="presOf" srcId="{0AB42F11-5BB9-46A1-BAEE-D0B6B0B5B855}" destId="{421FFB49-EEEA-49AC-A342-1E88FEC19CF6}" srcOrd="0" destOrd="0" presId="urn:microsoft.com/office/officeart/2005/8/layout/vList5"/>
    <dgm:cxn modelId="{593611EA-A5EE-49E8-8BED-32DF3E8613DB}" type="presOf" srcId="{5647D91B-774C-4EB3-96A4-6477F130B6E5}" destId="{B6CECA5D-1BDF-4A73-9640-04FCDFF12704}" srcOrd="0" destOrd="0" presId="urn:microsoft.com/office/officeart/2005/8/layout/vList5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327D4CF0-330A-4E05-8E12-41F23B9C8621}" type="presOf" srcId="{C7D4CF2F-5675-4510-9066-E86F34F9E423}" destId="{DB5ADB3B-F0B1-4664-89DA-38BF1E9493C0}" srcOrd="0" destOrd="0" presId="urn:microsoft.com/office/officeart/2005/8/layout/vList5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1B5CC9E9-F507-4051-9E7E-F015FC4871AF}" type="presOf" srcId="{32B3A541-1D00-4F34-A964-544302FC4201}" destId="{8917B4B2-1401-43CF-8A69-B22AC2D7CBBD}" srcOrd="0" destOrd="0" presId="urn:microsoft.com/office/officeart/2005/8/layout/vList5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57A1A4A1-80BB-41D1-8106-1C396D4E66CE}" type="presOf" srcId="{179B82B2-E586-49AC-B808-DA7833CDF98A}" destId="{B415CEAC-7F85-4E17-A904-BA64F511B215}" srcOrd="0" destOrd="0" presId="urn:microsoft.com/office/officeart/2005/8/layout/vList5"/>
    <dgm:cxn modelId="{585558EB-3D76-4E62-8034-272021DBBC9C}" type="presOf" srcId="{99AEF8C9-1A3F-4F39-B4D7-0D63FA80D19E}" destId="{8F9CC394-B6EA-4266-8029-D45BEF62A822}" srcOrd="0" destOrd="0" presId="urn:microsoft.com/office/officeart/2005/8/layout/vList5"/>
    <dgm:cxn modelId="{8C667A34-5FB8-4407-A577-41256D346B9E}" type="presOf" srcId="{63A9FBEB-1C75-4ACB-A44A-0F3509575211}" destId="{B3F7D452-89B5-4AC7-B3E4-98F1736FD116}" srcOrd="0" destOrd="0" presId="urn:microsoft.com/office/officeart/2005/8/layout/vList5"/>
    <dgm:cxn modelId="{FEE6ABD0-6EB8-4726-AC8B-A2660EB7819B}" type="presParOf" srcId="{421FFB49-EEEA-49AC-A342-1E88FEC19CF6}" destId="{1FE3022A-9E74-4A01-B03B-B36D01ADDD01}" srcOrd="0" destOrd="0" presId="urn:microsoft.com/office/officeart/2005/8/layout/vList5"/>
    <dgm:cxn modelId="{77759851-9FD7-4230-BA70-ECA0EDD64545}" type="presParOf" srcId="{1FE3022A-9E74-4A01-B03B-B36D01ADDD01}" destId="{8F9CC394-B6EA-4266-8029-D45BEF62A822}" srcOrd="0" destOrd="0" presId="urn:microsoft.com/office/officeart/2005/8/layout/vList5"/>
    <dgm:cxn modelId="{25AFFA68-B56A-40CC-8E6A-5158C7034B1F}" type="presParOf" srcId="{1FE3022A-9E74-4A01-B03B-B36D01ADDD01}" destId="{DB5ADB3B-F0B1-4664-89DA-38BF1E9493C0}" srcOrd="1" destOrd="0" presId="urn:microsoft.com/office/officeart/2005/8/layout/vList5"/>
    <dgm:cxn modelId="{29ED206E-F4E1-43B6-ABA6-B351E128E954}" type="presParOf" srcId="{421FFB49-EEEA-49AC-A342-1E88FEC19CF6}" destId="{A40A7090-E4D3-4A88-86B6-7BA8A16023B1}" srcOrd="1" destOrd="0" presId="urn:microsoft.com/office/officeart/2005/8/layout/vList5"/>
    <dgm:cxn modelId="{F26C322D-77A1-4B67-B838-E2F362D2E7AD}" type="presParOf" srcId="{421FFB49-EEEA-49AC-A342-1E88FEC19CF6}" destId="{470BC614-C94C-4084-9006-2A67ADB3B8B0}" srcOrd="2" destOrd="0" presId="urn:microsoft.com/office/officeart/2005/8/layout/vList5"/>
    <dgm:cxn modelId="{D4ED6523-85F4-408C-B9B1-B45B2258A19F}" type="presParOf" srcId="{470BC614-C94C-4084-9006-2A67ADB3B8B0}" destId="{B6CECA5D-1BDF-4A73-9640-04FCDFF12704}" srcOrd="0" destOrd="0" presId="urn:microsoft.com/office/officeart/2005/8/layout/vList5"/>
    <dgm:cxn modelId="{4F327F8B-E59B-4D6B-A19A-FC08FFB65CFD}" type="presParOf" srcId="{470BC614-C94C-4084-9006-2A67ADB3B8B0}" destId="{B415CEAC-7F85-4E17-A904-BA64F511B215}" srcOrd="1" destOrd="0" presId="urn:microsoft.com/office/officeart/2005/8/layout/vList5"/>
    <dgm:cxn modelId="{C7273DE1-A284-45C4-BA84-1B25A02CFB33}" type="presParOf" srcId="{421FFB49-EEEA-49AC-A342-1E88FEC19CF6}" destId="{96FA46E2-4BBD-4059-8E9C-009C0BC61F73}" srcOrd="3" destOrd="0" presId="urn:microsoft.com/office/officeart/2005/8/layout/vList5"/>
    <dgm:cxn modelId="{0A9ADE93-285F-42B7-B131-ABF17871B5C4}" type="presParOf" srcId="{421FFB49-EEEA-49AC-A342-1E88FEC19CF6}" destId="{ACF5DAD7-17A1-4E8A-ADA4-BAF94573C9B0}" srcOrd="4" destOrd="0" presId="urn:microsoft.com/office/officeart/2005/8/layout/vList5"/>
    <dgm:cxn modelId="{D94DC885-54EB-4994-9262-34804B4FA9FC}" type="presParOf" srcId="{ACF5DAD7-17A1-4E8A-ADA4-BAF94573C9B0}" destId="{8917B4B2-1401-43CF-8A69-B22AC2D7CBBD}" srcOrd="0" destOrd="0" presId="urn:microsoft.com/office/officeart/2005/8/layout/vList5"/>
    <dgm:cxn modelId="{C05C380F-68BC-46FF-9E27-8474CC3C4A65}" type="presParOf" srcId="{ACF5DAD7-17A1-4E8A-ADA4-BAF94573C9B0}" destId="{B3F7D452-89B5-4AC7-B3E4-98F1736FD1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Підготовка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до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реалізації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угоди,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надання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грантових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коштів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на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її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імплементацію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Реалізація угоди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Безпосереднє підписання угоди обміну між НП та ПП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Угода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НП та ПП через Організацію-посередника вступають у перемови щодо тривалості обміну та цілей, обговорюють умови участі 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Перемови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3" custScaleY="14400" custLinFactNeighborX="74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3" custScaleY="50571" custLinFactNeighborX="-10632" custLinFactNeighborY="18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3" custScaleY="11930" custLinFactNeighborX="748" custLinFactNeighborY="411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3" custScaleY="20539" custLinFactNeighborX="-10632" custLinFactNeighborY="42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3" custScaleY="17503" custLinFactNeighborX="748" custLinFactNeighborY="400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3" custScaleY="30766" custLinFactNeighborX="-10632" custLinFactNeighborY="31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6B265DA-8D4E-4931-BFEA-87C97841BD68}" type="presOf" srcId="{99AEF8C9-1A3F-4F39-B4D7-0D63FA80D19E}" destId="{8F9CC394-B6EA-4266-8029-D45BEF62A822}" srcOrd="0" destOrd="0" presId="urn:microsoft.com/office/officeart/2005/8/layout/vList5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4E1DA19E-BD51-4E1A-8942-48A9BB42D8DA}" type="presOf" srcId="{63A9FBEB-1C75-4ACB-A44A-0F3509575211}" destId="{B3F7D452-89B5-4AC7-B3E4-98F1736FD116}" srcOrd="0" destOrd="0" presId="urn:microsoft.com/office/officeart/2005/8/layout/vList5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D362293F-BE02-411F-AEF4-287A6CFD022A}" type="presOf" srcId="{0AB42F11-5BB9-46A1-BAEE-D0B6B0B5B855}" destId="{421FFB49-EEEA-49AC-A342-1E88FEC19CF6}" srcOrd="0" destOrd="0" presId="urn:microsoft.com/office/officeart/2005/8/layout/vList5"/>
    <dgm:cxn modelId="{43D57062-25DB-49F4-B282-9BE59EF23BC8}" type="presOf" srcId="{179B82B2-E586-49AC-B808-DA7833CDF98A}" destId="{B415CEAC-7F85-4E17-A904-BA64F511B215}" srcOrd="0" destOrd="0" presId="urn:microsoft.com/office/officeart/2005/8/layout/vList5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22CA2C2E-F835-4414-9666-354351116CDE}" type="presOf" srcId="{C7D4CF2F-5675-4510-9066-E86F34F9E423}" destId="{DB5ADB3B-F0B1-4664-89DA-38BF1E9493C0}" srcOrd="0" destOrd="0" presId="urn:microsoft.com/office/officeart/2005/8/layout/vList5"/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421E1D3E-0373-4FE5-BF67-DF7A4C4A1BC5}" type="presOf" srcId="{32B3A541-1D00-4F34-A964-544302FC4201}" destId="{8917B4B2-1401-43CF-8A69-B22AC2D7CBBD}" srcOrd="0" destOrd="0" presId="urn:microsoft.com/office/officeart/2005/8/layout/vList5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A16E635E-C3E6-4D3C-8AC1-EF672AA1AAF3}" type="presOf" srcId="{5647D91B-774C-4EB3-96A4-6477F130B6E5}" destId="{B6CECA5D-1BDF-4A73-9640-04FCDFF12704}" srcOrd="0" destOrd="0" presId="urn:microsoft.com/office/officeart/2005/8/layout/vList5"/>
    <dgm:cxn modelId="{D208B976-18C4-45CD-9865-04CC84185476}" type="presParOf" srcId="{421FFB49-EEEA-49AC-A342-1E88FEC19CF6}" destId="{1FE3022A-9E74-4A01-B03B-B36D01ADDD01}" srcOrd="0" destOrd="0" presId="urn:microsoft.com/office/officeart/2005/8/layout/vList5"/>
    <dgm:cxn modelId="{920675F3-0434-43A4-AC10-3F633440C750}" type="presParOf" srcId="{1FE3022A-9E74-4A01-B03B-B36D01ADDD01}" destId="{8F9CC394-B6EA-4266-8029-D45BEF62A822}" srcOrd="0" destOrd="0" presId="urn:microsoft.com/office/officeart/2005/8/layout/vList5"/>
    <dgm:cxn modelId="{D329DC57-BAC3-4079-AC3C-DAE1A1F11C31}" type="presParOf" srcId="{1FE3022A-9E74-4A01-B03B-B36D01ADDD01}" destId="{DB5ADB3B-F0B1-4664-89DA-38BF1E9493C0}" srcOrd="1" destOrd="0" presId="urn:microsoft.com/office/officeart/2005/8/layout/vList5"/>
    <dgm:cxn modelId="{7AAC051E-A06A-4E29-B345-B6D46F007AFD}" type="presParOf" srcId="{421FFB49-EEEA-49AC-A342-1E88FEC19CF6}" destId="{A40A7090-E4D3-4A88-86B6-7BA8A16023B1}" srcOrd="1" destOrd="0" presId="urn:microsoft.com/office/officeart/2005/8/layout/vList5"/>
    <dgm:cxn modelId="{37C8048D-12AE-4992-81C1-C21EC73F9352}" type="presParOf" srcId="{421FFB49-EEEA-49AC-A342-1E88FEC19CF6}" destId="{470BC614-C94C-4084-9006-2A67ADB3B8B0}" srcOrd="2" destOrd="0" presId="urn:microsoft.com/office/officeart/2005/8/layout/vList5"/>
    <dgm:cxn modelId="{A90F8841-EDBB-4049-BA5E-5A267B987265}" type="presParOf" srcId="{470BC614-C94C-4084-9006-2A67ADB3B8B0}" destId="{B6CECA5D-1BDF-4A73-9640-04FCDFF12704}" srcOrd="0" destOrd="0" presId="urn:microsoft.com/office/officeart/2005/8/layout/vList5"/>
    <dgm:cxn modelId="{CC24970E-2951-43C2-B678-34E6E0D2563F}" type="presParOf" srcId="{470BC614-C94C-4084-9006-2A67ADB3B8B0}" destId="{B415CEAC-7F85-4E17-A904-BA64F511B215}" srcOrd="1" destOrd="0" presId="urn:microsoft.com/office/officeart/2005/8/layout/vList5"/>
    <dgm:cxn modelId="{20696CF5-C0AD-43AB-B09A-51FE27D06AE5}" type="presParOf" srcId="{421FFB49-EEEA-49AC-A342-1E88FEC19CF6}" destId="{96FA46E2-4BBD-4059-8E9C-009C0BC61F73}" srcOrd="3" destOrd="0" presId="urn:microsoft.com/office/officeart/2005/8/layout/vList5"/>
    <dgm:cxn modelId="{66AF1B10-CD2A-40B7-B3B9-E785B8B72DB2}" type="presParOf" srcId="{421FFB49-EEEA-49AC-A342-1E88FEC19CF6}" destId="{ACF5DAD7-17A1-4E8A-ADA4-BAF94573C9B0}" srcOrd="4" destOrd="0" presId="urn:microsoft.com/office/officeart/2005/8/layout/vList5"/>
    <dgm:cxn modelId="{31B13CD8-AAC2-4557-8008-4C00F9F16228}" type="presParOf" srcId="{ACF5DAD7-17A1-4E8A-ADA4-BAF94573C9B0}" destId="{8917B4B2-1401-43CF-8A69-B22AC2D7CBBD}" srcOrd="0" destOrd="0" presId="urn:microsoft.com/office/officeart/2005/8/layout/vList5"/>
    <dgm:cxn modelId="{8F96CD83-E7E1-4491-A331-DEA2D7F16CD9}" type="presParOf" srcId="{ACF5DAD7-17A1-4E8A-ADA4-BAF94573C9B0}" destId="{B3F7D452-89B5-4AC7-B3E4-98F1736FD1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B42F11-5BB9-46A1-BAEE-D0B6B0B5B855}" type="doc">
      <dgm:prSet loTypeId="urn:microsoft.com/office/officeart/2005/8/layout/vList5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uk-UA"/>
        </a:p>
      </dgm:t>
    </dgm:pt>
    <dgm:pt modelId="{63A9FBEB-1C75-4ACB-A44A-0F3509575211}">
      <dgm:prSet phldrT="[Текст]" custT="1"/>
      <dgm:spPr/>
      <dgm:t>
        <a:bodyPr/>
        <a:lstStyle/>
        <a:p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Реалізується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Організацією-посередником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в </a:t>
          </a:r>
          <a:r>
            <a:rPr lang="ru-RU" sz="1000" b="1" kern="1200" dirty="0" err="1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країні</a:t>
          </a:r>
          <a:r>
            <a:rPr lang="ru-RU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 ПП</a:t>
          </a:r>
          <a:endParaRPr lang="uk-UA" sz="1000" b="1" kern="1200" dirty="0" smtClean="0">
            <a:solidFill>
              <a:srgbClr val="005F8B"/>
            </a:solidFill>
            <a:latin typeface="Open Sans" pitchFamily="34" charset="0"/>
            <a:ea typeface="MS PGothic" pitchFamily="34" charset="-128"/>
            <a:cs typeface="+mn-cs"/>
          </a:endParaRPr>
        </a:p>
      </dgm:t>
    </dgm:pt>
    <dgm:pt modelId="{32B3A541-1D00-4F34-A964-544302FC4201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Підтримка</a:t>
          </a:r>
        </a:p>
      </dgm:t>
    </dgm:pt>
    <dgm:pt modelId="{0D069D54-6DD3-434C-A383-15F51AD3C7D3}" type="sibTrans" cxnId="{4DB3EAB0-89BB-4281-B46F-3F096C78CBC6}">
      <dgm:prSet/>
      <dgm:spPr/>
      <dgm:t>
        <a:bodyPr/>
        <a:lstStyle/>
        <a:p>
          <a:endParaRPr lang="uk-UA" sz="1000"/>
        </a:p>
      </dgm:t>
    </dgm:pt>
    <dgm:pt modelId="{34AD0845-6C4D-405D-8FBD-5604411C3D44}" type="parTrans" cxnId="{4DB3EAB0-89BB-4281-B46F-3F096C78CBC6}">
      <dgm:prSet/>
      <dgm:spPr/>
      <dgm:t>
        <a:bodyPr/>
        <a:lstStyle/>
        <a:p>
          <a:endParaRPr lang="uk-UA" sz="1000"/>
        </a:p>
      </dgm:t>
    </dgm:pt>
    <dgm:pt modelId="{F1C588A0-F85E-4BEC-9689-B31F831AB2B9}" type="sibTrans" cxnId="{BCE0B24D-1E9B-43FD-9AF5-5ECEC7F39D82}">
      <dgm:prSet/>
      <dgm:spPr/>
      <dgm:t>
        <a:bodyPr/>
        <a:lstStyle/>
        <a:p>
          <a:endParaRPr lang="uk-UA" sz="1000"/>
        </a:p>
      </dgm:t>
    </dgm:pt>
    <dgm:pt modelId="{158347F9-B194-45A3-9D8D-1B76B35B7CB3}" type="parTrans" cxnId="{BCE0B24D-1E9B-43FD-9AF5-5ECEC7F39D82}">
      <dgm:prSet/>
      <dgm:spPr/>
      <dgm:t>
        <a:bodyPr/>
        <a:lstStyle/>
        <a:p>
          <a:endParaRPr lang="uk-UA" sz="1000"/>
        </a:p>
      </dgm:t>
    </dgm:pt>
    <dgm:pt modelId="{179B82B2-E586-49AC-B808-DA7833CDF98A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Щоденна робота над конкретним проектом в межах приймаючого підприємства, обмін досвідом та тематичні тренінги </a:t>
          </a:r>
        </a:p>
      </dgm:t>
    </dgm:pt>
    <dgm:pt modelId="{5647D91B-774C-4EB3-96A4-6477F130B6E5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Активності</a:t>
          </a:r>
        </a:p>
      </dgm:t>
    </dgm:pt>
    <dgm:pt modelId="{9F360ED4-0E7B-4346-B539-B78BC0E279C6}" type="sibTrans" cxnId="{A45C1C91-416F-463B-A8F6-E73C315CD63A}">
      <dgm:prSet/>
      <dgm:spPr/>
      <dgm:t>
        <a:bodyPr/>
        <a:lstStyle/>
        <a:p>
          <a:endParaRPr lang="uk-UA" sz="1000"/>
        </a:p>
      </dgm:t>
    </dgm:pt>
    <dgm:pt modelId="{9AC054EA-4C9B-43FE-AB0C-ABF25F326A03}" type="parTrans" cxnId="{A45C1C91-416F-463B-A8F6-E73C315CD63A}">
      <dgm:prSet/>
      <dgm:spPr/>
      <dgm:t>
        <a:bodyPr/>
        <a:lstStyle/>
        <a:p>
          <a:endParaRPr lang="uk-UA" sz="1000"/>
        </a:p>
      </dgm:t>
    </dgm:pt>
    <dgm:pt modelId="{12C2BDE4-0964-4C57-B8F5-B18E3A2F1676}" type="sibTrans" cxnId="{9B08CF5C-77E9-4CAE-A477-D95AD36D322C}">
      <dgm:prSet/>
      <dgm:spPr/>
      <dgm:t>
        <a:bodyPr/>
        <a:lstStyle/>
        <a:p>
          <a:endParaRPr lang="uk-UA" sz="1000"/>
        </a:p>
      </dgm:t>
    </dgm:pt>
    <dgm:pt modelId="{7AD8DC97-29BE-481A-B5CD-1D08388F514E}" type="parTrans" cxnId="{9B08CF5C-77E9-4CAE-A477-D95AD36D322C}">
      <dgm:prSet/>
      <dgm:spPr/>
      <dgm:t>
        <a:bodyPr/>
        <a:lstStyle/>
        <a:p>
          <a:endParaRPr lang="uk-UA" sz="1000"/>
        </a:p>
      </dgm:t>
    </dgm:pt>
    <dgm:pt modelId="{C7D4CF2F-5675-4510-9066-E86F34F9E423}">
      <dgm:prSet phldrT="[Текст]" custT="1"/>
      <dgm:spPr/>
      <dgm:t>
        <a:bodyPr/>
        <a:lstStyle/>
        <a:p>
          <a:r>
            <a:rPr lang="uk-UA" sz="1000" b="1" kern="1200" noProof="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від 1 до 6 місяців</a:t>
          </a:r>
        </a:p>
      </dgm:t>
    </dgm:pt>
    <dgm:pt modelId="{99AEF8C9-1A3F-4F39-B4D7-0D63FA80D19E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Термін</a:t>
          </a:r>
        </a:p>
      </dgm:t>
    </dgm:pt>
    <dgm:pt modelId="{2F755FA3-107F-4044-BEB1-A7EF14408904}" type="sibTrans" cxnId="{A634E527-9AC1-4A30-A40F-4CC2EDAA6DAA}">
      <dgm:prSet/>
      <dgm:spPr/>
      <dgm:t>
        <a:bodyPr/>
        <a:lstStyle/>
        <a:p>
          <a:endParaRPr lang="uk-UA" sz="1000"/>
        </a:p>
      </dgm:t>
    </dgm:pt>
    <dgm:pt modelId="{1D8C9ED7-A9D9-4C1F-B09B-97471452497F}" type="parTrans" cxnId="{A634E527-9AC1-4A30-A40F-4CC2EDAA6DAA}">
      <dgm:prSet/>
      <dgm:spPr/>
      <dgm:t>
        <a:bodyPr/>
        <a:lstStyle/>
        <a:p>
          <a:endParaRPr lang="uk-UA" sz="1000"/>
        </a:p>
      </dgm:t>
    </dgm:pt>
    <dgm:pt modelId="{5B9E432E-E594-40E6-A8E0-23D5EFECCFBC}" type="sibTrans" cxnId="{795A462E-5083-4BB4-90B1-119EA837A871}">
      <dgm:prSet/>
      <dgm:spPr/>
      <dgm:t>
        <a:bodyPr/>
        <a:lstStyle/>
        <a:p>
          <a:endParaRPr lang="uk-UA" sz="1000"/>
        </a:p>
      </dgm:t>
    </dgm:pt>
    <dgm:pt modelId="{79AC4862-AF34-4003-A979-30C06E2DC0DD}" type="parTrans" cxnId="{795A462E-5083-4BB4-90B1-119EA837A871}">
      <dgm:prSet/>
      <dgm:spPr/>
      <dgm:t>
        <a:bodyPr/>
        <a:lstStyle/>
        <a:p>
          <a:endParaRPr lang="uk-UA" sz="1000"/>
        </a:p>
      </dgm:t>
    </dgm:pt>
    <dgm:pt modelId="{7C4EAD58-367C-4178-8134-D643B8897047}">
      <dgm:prSet phldrT="[Текст]" custT="1"/>
      <dgm:spPr/>
      <dgm:t>
        <a:bodyPr/>
        <a:lstStyle/>
        <a:p>
          <a:r>
            <a:rPr lang="uk-UA" sz="1000" b="1" kern="1200" dirty="0" smtClean="0">
              <a:latin typeface="Open Sans" pitchFamily="34" charset="0"/>
              <a:ea typeface="MS PGothic" pitchFamily="34" charset="-128"/>
              <a:cs typeface="+mn-cs"/>
            </a:rPr>
            <a:t>Звіт</a:t>
          </a:r>
        </a:p>
      </dgm:t>
    </dgm:pt>
    <dgm:pt modelId="{1C6AAE5C-CFAA-4D3A-A897-B3BAE6D94733}" type="parTrans" cxnId="{DAA419C0-3FB3-4D69-B78B-8E8980DDFA56}">
      <dgm:prSet/>
      <dgm:spPr/>
      <dgm:t>
        <a:bodyPr/>
        <a:lstStyle/>
        <a:p>
          <a:endParaRPr lang="uk-UA" sz="1000"/>
        </a:p>
      </dgm:t>
    </dgm:pt>
    <dgm:pt modelId="{67A9E004-E6B3-46B0-BC5A-4EF4D4EB7851}" type="sibTrans" cxnId="{DAA419C0-3FB3-4D69-B78B-8E8980DDFA56}">
      <dgm:prSet/>
      <dgm:spPr/>
      <dgm:t>
        <a:bodyPr/>
        <a:lstStyle/>
        <a:p>
          <a:endParaRPr lang="uk-UA" sz="1000"/>
        </a:p>
      </dgm:t>
    </dgm:pt>
    <dgm:pt modelId="{93BD5FF4-7D8A-4DFD-B724-EB3B5E7D3C03}">
      <dgm:prSet phldrT="[Текст]" custT="1"/>
      <dgm:spPr/>
      <dgm:t>
        <a:bodyPr/>
        <a:lstStyle/>
        <a:p>
          <a:r>
            <a:rPr lang="uk-UA" sz="1000" b="1" kern="1200" dirty="0" smtClean="0">
              <a:solidFill>
                <a:srgbClr val="005F8B"/>
              </a:solidFill>
              <a:latin typeface="Open Sans" pitchFamily="34" charset="0"/>
              <a:ea typeface="MS PGothic" pitchFamily="34" charset="-128"/>
              <a:cs typeface="+mn-cs"/>
            </a:rPr>
            <a:t>Звіт НП та ПП щодо програми обміну</a:t>
          </a:r>
        </a:p>
      </dgm:t>
    </dgm:pt>
    <dgm:pt modelId="{EB4CA189-36C6-4F49-8D0C-D1FF9073B70A}" type="parTrans" cxnId="{FD5E51B1-785C-4B51-9B6A-A26910A3A2CE}">
      <dgm:prSet/>
      <dgm:spPr/>
      <dgm:t>
        <a:bodyPr/>
        <a:lstStyle/>
        <a:p>
          <a:endParaRPr lang="ru-RU" sz="1000"/>
        </a:p>
      </dgm:t>
    </dgm:pt>
    <dgm:pt modelId="{46FD95BF-1BD4-4B1B-9590-74EAB37EA6D3}" type="sibTrans" cxnId="{FD5E51B1-785C-4B51-9B6A-A26910A3A2CE}">
      <dgm:prSet/>
      <dgm:spPr/>
      <dgm:t>
        <a:bodyPr/>
        <a:lstStyle/>
        <a:p>
          <a:endParaRPr lang="ru-RU" sz="1000"/>
        </a:p>
      </dgm:t>
    </dgm:pt>
    <dgm:pt modelId="{421FFB49-EEEA-49AC-A342-1E88FEC19CF6}" type="pres">
      <dgm:prSet presAssocID="{0AB42F11-5BB9-46A1-BAEE-D0B6B0B5B8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FE3022A-9E74-4A01-B03B-B36D01ADDD01}" type="pres">
      <dgm:prSet presAssocID="{99AEF8C9-1A3F-4F39-B4D7-0D63FA80D19E}" presName="linNode" presStyleCnt="0"/>
      <dgm:spPr/>
    </dgm:pt>
    <dgm:pt modelId="{8F9CC394-B6EA-4266-8029-D45BEF62A822}" type="pres">
      <dgm:prSet presAssocID="{99AEF8C9-1A3F-4F39-B4D7-0D63FA80D19E}" presName="parentText" presStyleLbl="node1" presStyleIdx="0" presStyleCnt="4" custScaleY="9923" custLinFactNeighborX="486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5ADB3B-F0B1-4664-89DA-38BF1E9493C0}" type="pres">
      <dgm:prSet presAssocID="{99AEF8C9-1A3F-4F39-B4D7-0D63FA80D19E}" presName="descendantText" presStyleLbl="alignAccFollowNode1" presStyleIdx="0" presStyleCnt="4" custScaleY="1965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40A7090-E4D3-4A88-86B6-7BA8A16023B1}" type="pres">
      <dgm:prSet presAssocID="{2F755FA3-107F-4044-BEB1-A7EF14408904}" presName="sp" presStyleCnt="0"/>
      <dgm:spPr/>
    </dgm:pt>
    <dgm:pt modelId="{470BC614-C94C-4084-9006-2A67ADB3B8B0}" type="pres">
      <dgm:prSet presAssocID="{5647D91B-774C-4EB3-96A4-6477F130B6E5}" presName="linNode" presStyleCnt="0"/>
      <dgm:spPr/>
    </dgm:pt>
    <dgm:pt modelId="{B6CECA5D-1BDF-4A73-9640-04FCDFF12704}" type="pres">
      <dgm:prSet presAssocID="{5647D91B-774C-4EB3-96A4-6477F130B6E5}" presName="parentText" presStyleLbl="node1" presStyleIdx="1" presStyleCnt="4" custScaleY="21733" custLinFactNeighborX="4872" custLinFactNeighborY="110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15CEAC-7F85-4E17-A904-BA64F511B215}" type="pres">
      <dgm:prSet presAssocID="{5647D91B-774C-4EB3-96A4-6477F130B6E5}" presName="descendantText" presStyleLbl="alignAccFollowNode1" presStyleIdx="1" presStyleCnt="4" custScaleY="7088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FA46E2-4BBD-4059-8E9C-009C0BC61F73}" type="pres">
      <dgm:prSet presAssocID="{9F360ED4-0E7B-4346-B539-B78BC0E279C6}" presName="sp" presStyleCnt="0"/>
      <dgm:spPr/>
    </dgm:pt>
    <dgm:pt modelId="{ACF5DAD7-17A1-4E8A-ADA4-BAF94573C9B0}" type="pres">
      <dgm:prSet presAssocID="{32B3A541-1D00-4F34-A964-544302FC4201}" presName="linNode" presStyleCnt="0"/>
      <dgm:spPr/>
    </dgm:pt>
    <dgm:pt modelId="{8917B4B2-1401-43CF-8A69-B22AC2D7CBBD}" type="pres">
      <dgm:prSet presAssocID="{32B3A541-1D00-4F34-A964-544302FC4201}" presName="parentText" presStyleLbl="node1" presStyleIdx="2" presStyleCnt="4" custScaleY="9755" custLinFactNeighborX="405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F7D452-89B5-4AC7-B3E4-98F1736FD116}" type="pres">
      <dgm:prSet presAssocID="{32B3A541-1D00-4F34-A964-544302FC4201}" presName="descendantText" presStyleLbl="alignAccFollowNode1" presStyleIdx="2" presStyleCnt="4" custScaleY="5332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2118F7-A968-4C2F-A2B5-D15AAF519E6C}" type="pres">
      <dgm:prSet presAssocID="{0D069D54-6DD3-434C-A383-15F51AD3C7D3}" presName="sp" presStyleCnt="0"/>
      <dgm:spPr/>
    </dgm:pt>
    <dgm:pt modelId="{82C23730-C16F-42D2-B170-0DB08755D4D6}" type="pres">
      <dgm:prSet presAssocID="{7C4EAD58-367C-4178-8134-D643B8897047}" presName="linNode" presStyleCnt="0"/>
      <dgm:spPr/>
    </dgm:pt>
    <dgm:pt modelId="{DE8180DC-46EF-4107-809C-3930F796B67D}" type="pres">
      <dgm:prSet presAssocID="{7C4EAD58-367C-4178-8134-D643B8897047}" presName="parentText" presStyleLbl="node1" presStyleIdx="3" presStyleCnt="4" custScaleY="9433" custLinFactNeighborX="4055" custLinFactNeighborY="163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157EA6-1389-4597-98F5-A92BD5D5CD5E}" type="pres">
      <dgm:prSet presAssocID="{7C4EAD58-367C-4178-8134-D643B8897047}" presName="descendantText" presStyleLbl="alignAccFollowNode1" presStyleIdx="3" presStyleCnt="4" custScaleY="3412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AA419C0-3FB3-4D69-B78B-8E8980DDFA56}" srcId="{0AB42F11-5BB9-46A1-BAEE-D0B6B0B5B855}" destId="{7C4EAD58-367C-4178-8134-D643B8897047}" srcOrd="3" destOrd="0" parTransId="{1C6AAE5C-CFAA-4D3A-A897-B3BAE6D94733}" sibTransId="{67A9E004-E6B3-46B0-BC5A-4EF4D4EB7851}"/>
    <dgm:cxn modelId="{FD5E51B1-785C-4B51-9B6A-A26910A3A2CE}" srcId="{7C4EAD58-367C-4178-8134-D643B8897047}" destId="{93BD5FF4-7D8A-4DFD-B724-EB3B5E7D3C03}" srcOrd="0" destOrd="0" parTransId="{EB4CA189-36C6-4F49-8D0C-D1FF9073B70A}" sibTransId="{46FD95BF-1BD4-4B1B-9590-74EAB37EA6D3}"/>
    <dgm:cxn modelId="{A45C1C91-416F-463B-A8F6-E73C315CD63A}" srcId="{0AB42F11-5BB9-46A1-BAEE-D0B6B0B5B855}" destId="{5647D91B-774C-4EB3-96A4-6477F130B6E5}" srcOrd="1" destOrd="0" parTransId="{9AC054EA-4C9B-43FE-AB0C-ABF25F326A03}" sibTransId="{9F360ED4-0E7B-4346-B539-B78BC0E279C6}"/>
    <dgm:cxn modelId="{A634E527-9AC1-4A30-A40F-4CC2EDAA6DAA}" srcId="{0AB42F11-5BB9-46A1-BAEE-D0B6B0B5B855}" destId="{99AEF8C9-1A3F-4F39-B4D7-0D63FA80D19E}" srcOrd="0" destOrd="0" parTransId="{1D8C9ED7-A9D9-4C1F-B09B-97471452497F}" sibTransId="{2F755FA3-107F-4044-BEB1-A7EF14408904}"/>
    <dgm:cxn modelId="{750E43CF-CDF6-425F-9D11-D4642A89C5EE}" type="presOf" srcId="{63A9FBEB-1C75-4ACB-A44A-0F3509575211}" destId="{B3F7D452-89B5-4AC7-B3E4-98F1736FD116}" srcOrd="0" destOrd="0" presId="urn:microsoft.com/office/officeart/2005/8/layout/vList5"/>
    <dgm:cxn modelId="{BCE0B24D-1E9B-43FD-9AF5-5ECEC7F39D82}" srcId="{32B3A541-1D00-4F34-A964-544302FC4201}" destId="{63A9FBEB-1C75-4ACB-A44A-0F3509575211}" srcOrd="0" destOrd="0" parTransId="{158347F9-B194-45A3-9D8D-1B76B35B7CB3}" sibTransId="{F1C588A0-F85E-4BEC-9689-B31F831AB2B9}"/>
    <dgm:cxn modelId="{9B08CF5C-77E9-4CAE-A477-D95AD36D322C}" srcId="{5647D91B-774C-4EB3-96A4-6477F130B6E5}" destId="{179B82B2-E586-49AC-B808-DA7833CDF98A}" srcOrd="0" destOrd="0" parTransId="{7AD8DC97-29BE-481A-B5CD-1D08388F514E}" sibTransId="{12C2BDE4-0964-4C57-B8F5-B18E3A2F1676}"/>
    <dgm:cxn modelId="{0506D015-8CC2-48D5-8743-DBF195E73036}" type="presOf" srcId="{0AB42F11-5BB9-46A1-BAEE-D0B6B0B5B855}" destId="{421FFB49-EEEA-49AC-A342-1E88FEC19CF6}" srcOrd="0" destOrd="0" presId="urn:microsoft.com/office/officeart/2005/8/layout/vList5"/>
    <dgm:cxn modelId="{FBFAFA43-C152-4F49-9709-A89FEDEE2B34}" type="presOf" srcId="{179B82B2-E586-49AC-B808-DA7833CDF98A}" destId="{B415CEAC-7F85-4E17-A904-BA64F511B215}" srcOrd="0" destOrd="0" presId="urn:microsoft.com/office/officeart/2005/8/layout/vList5"/>
    <dgm:cxn modelId="{4DB3EAB0-89BB-4281-B46F-3F096C78CBC6}" srcId="{0AB42F11-5BB9-46A1-BAEE-D0B6B0B5B855}" destId="{32B3A541-1D00-4F34-A964-544302FC4201}" srcOrd="2" destOrd="0" parTransId="{34AD0845-6C4D-405D-8FBD-5604411C3D44}" sibTransId="{0D069D54-6DD3-434C-A383-15F51AD3C7D3}"/>
    <dgm:cxn modelId="{E9D6DA86-3DE8-4BB4-BA17-2CD02937D939}" type="presOf" srcId="{7C4EAD58-367C-4178-8134-D643B8897047}" destId="{DE8180DC-46EF-4107-809C-3930F796B67D}" srcOrd="0" destOrd="0" presId="urn:microsoft.com/office/officeart/2005/8/layout/vList5"/>
    <dgm:cxn modelId="{795A462E-5083-4BB4-90B1-119EA837A871}" srcId="{99AEF8C9-1A3F-4F39-B4D7-0D63FA80D19E}" destId="{C7D4CF2F-5675-4510-9066-E86F34F9E423}" srcOrd="0" destOrd="0" parTransId="{79AC4862-AF34-4003-A979-30C06E2DC0DD}" sibTransId="{5B9E432E-E594-40E6-A8E0-23D5EFECCFBC}"/>
    <dgm:cxn modelId="{13EA1E50-48E5-43FC-9BBE-8EC641BFF140}" type="presOf" srcId="{93BD5FF4-7D8A-4DFD-B724-EB3B5E7D3C03}" destId="{09157EA6-1389-4597-98F5-A92BD5D5CD5E}" srcOrd="0" destOrd="0" presId="urn:microsoft.com/office/officeart/2005/8/layout/vList5"/>
    <dgm:cxn modelId="{EB371C46-66F1-42E7-A45E-BAC6DDBD4E75}" type="presOf" srcId="{5647D91B-774C-4EB3-96A4-6477F130B6E5}" destId="{B6CECA5D-1BDF-4A73-9640-04FCDFF12704}" srcOrd="0" destOrd="0" presId="urn:microsoft.com/office/officeart/2005/8/layout/vList5"/>
    <dgm:cxn modelId="{5A31AE04-AD92-4E91-8460-1E40B514B595}" type="presOf" srcId="{C7D4CF2F-5675-4510-9066-E86F34F9E423}" destId="{DB5ADB3B-F0B1-4664-89DA-38BF1E9493C0}" srcOrd="0" destOrd="0" presId="urn:microsoft.com/office/officeart/2005/8/layout/vList5"/>
    <dgm:cxn modelId="{FB9C44DF-55CF-4858-A138-D3385A40E736}" type="presOf" srcId="{99AEF8C9-1A3F-4F39-B4D7-0D63FA80D19E}" destId="{8F9CC394-B6EA-4266-8029-D45BEF62A822}" srcOrd="0" destOrd="0" presId="urn:microsoft.com/office/officeart/2005/8/layout/vList5"/>
    <dgm:cxn modelId="{FFEDD50C-3B7E-41AD-AC97-23ECC3DF19E9}" type="presOf" srcId="{32B3A541-1D00-4F34-A964-544302FC4201}" destId="{8917B4B2-1401-43CF-8A69-B22AC2D7CBBD}" srcOrd="0" destOrd="0" presId="urn:microsoft.com/office/officeart/2005/8/layout/vList5"/>
    <dgm:cxn modelId="{3BB09DB0-81A2-4A50-993B-B9DB4EB50C52}" type="presParOf" srcId="{421FFB49-EEEA-49AC-A342-1E88FEC19CF6}" destId="{1FE3022A-9E74-4A01-B03B-B36D01ADDD01}" srcOrd="0" destOrd="0" presId="urn:microsoft.com/office/officeart/2005/8/layout/vList5"/>
    <dgm:cxn modelId="{EF075D18-B912-46E6-9147-857E4BAE959C}" type="presParOf" srcId="{1FE3022A-9E74-4A01-B03B-B36D01ADDD01}" destId="{8F9CC394-B6EA-4266-8029-D45BEF62A822}" srcOrd="0" destOrd="0" presId="urn:microsoft.com/office/officeart/2005/8/layout/vList5"/>
    <dgm:cxn modelId="{B1DA4883-D00C-496A-9FAD-3F5766361A48}" type="presParOf" srcId="{1FE3022A-9E74-4A01-B03B-B36D01ADDD01}" destId="{DB5ADB3B-F0B1-4664-89DA-38BF1E9493C0}" srcOrd="1" destOrd="0" presId="urn:microsoft.com/office/officeart/2005/8/layout/vList5"/>
    <dgm:cxn modelId="{89BBA978-B38D-4599-B260-AB2970577DBC}" type="presParOf" srcId="{421FFB49-EEEA-49AC-A342-1E88FEC19CF6}" destId="{A40A7090-E4D3-4A88-86B6-7BA8A16023B1}" srcOrd="1" destOrd="0" presId="urn:microsoft.com/office/officeart/2005/8/layout/vList5"/>
    <dgm:cxn modelId="{31481CEA-442E-46D9-B09B-A3B85536D0C6}" type="presParOf" srcId="{421FFB49-EEEA-49AC-A342-1E88FEC19CF6}" destId="{470BC614-C94C-4084-9006-2A67ADB3B8B0}" srcOrd="2" destOrd="0" presId="urn:microsoft.com/office/officeart/2005/8/layout/vList5"/>
    <dgm:cxn modelId="{4FFA51C3-3D2C-4A0C-8A39-983F7DEA56E2}" type="presParOf" srcId="{470BC614-C94C-4084-9006-2A67ADB3B8B0}" destId="{B6CECA5D-1BDF-4A73-9640-04FCDFF12704}" srcOrd="0" destOrd="0" presId="urn:microsoft.com/office/officeart/2005/8/layout/vList5"/>
    <dgm:cxn modelId="{0E6A77F4-3005-42C8-94F1-8F2AFFA04B9A}" type="presParOf" srcId="{470BC614-C94C-4084-9006-2A67ADB3B8B0}" destId="{B415CEAC-7F85-4E17-A904-BA64F511B215}" srcOrd="1" destOrd="0" presId="urn:microsoft.com/office/officeart/2005/8/layout/vList5"/>
    <dgm:cxn modelId="{EB08A4D8-8395-4C19-B6A5-AAF25975F8C6}" type="presParOf" srcId="{421FFB49-EEEA-49AC-A342-1E88FEC19CF6}" destId="{96FA46E2-4BBD-4059-8E9C-009C0BC61F73}" srcOrd="3" destOrd="0" presId="urn:microsoft.com/office/officeart/2005/8/layout/vList5"/>
    <dgm:cxn modelId="{56440243-D22D-47C3-ACF5-E5EC0FABDF8F}" type="presParOf" srcId="{421FFB49-EEEA-49AC-A342-1E88FEC19CF6}" destId="{ACF5DAD7-17A1-4E8A-ADA4-BAF94573C9B0}" srcOrd="4" destOrd="0" presId="urn:microsoft.com/office/officeart/2005/8/layout/vList5"/>
    <dgm:cxn modelId="{EF53179D-51C2-4367-855A-F147D355EC1F}" type="presParOf" srcId="{ACF5DAD7-17A1-4E8A-ADA4-BAF94573C9B0}" destId="{8917B4B2-1401-43CF-8A69-B22AC2D7CBBD}" srcOrd="0" destOrd="0" presId="urn:microsoft.com/office/officeart/2005/8/layout/vList5"/>
    <dgm:cxn modelId="{E069E7C9-360B-48B6-B723-72E384C62DB3}" type="presParOf" srcId="{ACF5DAD7-17A1-4E8A-ADA4-BAF94573C9B0}" destId="{B3F7D452-89B5-4AC7-B3E4-98F1736FD116}" srcOrd="1" destOrd="0" presId="urn:microsoft.com/office/officeart/2005/8/layout/vList5"/>
    <dgm:cxn modelId="{D9111094-4E55-4227-9B82-6AA3B7E483A8}" type="presParOf" srcId="{421FFB49-EEEA-49AC-A342-1E88FEC19CF6}" destId="{292118F7-A968-4C2F-A2B5-D15AAF519E6C}" srcOrd="5" destOrd="0" presId="urn:microsoft.com/office/officeart/2005/8/layout/vList5"/>
    <dgm:cxn modelId="{1E36FE44-499C-46F4-AABB-82ED50811F78}" type="presParOf" srcId="{421FFB49-EEEA-49AC-A342-1E88FEC19CF6}" destId="{82C23730-C16F-42D2-B170-0DB08755D4D6}" srcOrd="6" destOrd="0" presId="urn:microsoft.com/office/officeart/2005/8/layout/vList5"/>
    <dgm:cxn modelId="{B5C39ACC-0FC2-4F3D-912A-BA81E455FA21}" type="presParOf" srcId="{82C23730-C16F-42D2-B170-0DB08755D4D6}" destId="{DE8180DC-46EF-4107-809C-3930F796B67D}" srcOrd="0" destOrd="0" presId="urn:microsoft.com/office/officeart/2005/8/layout/vList5"/>
    <dgm:cxn modelId="{38D9BEA5-3008-4B40-8176-870C3AB600DE}" type="presParOf" srcId="{82C23730-C16F-42D2-B170-0DB08755D4D6}" destId="{09157EA6-1389-4597-98F5-A92BD5D5CD5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B00F5-1D1B-4EF6-8BC0-12BAEB6ADA34}" type="datetimeFigureOut">
              <a:rPr lang="en-US" smtClean="0"/>
              <a:pPr/>
              <a:t>5/15/2019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CD0CA-DA78-4A5B-A037-7544D898C8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151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noProof="0" smtClean="0"/>
              <a:t>Образец текста</a:t>
            </a:r>
          </a:p>
          <a:p>
            <a:pPr lvl="1"/>
            <a:r>
              <a:rPr lang="uk-UA" altLang="uk-UA" noProof="0" smtClean="0"/>
              <a:t>Второй уровень</a:t>
            </a:r>
          </a:p>
          <a:p>
            <a:pPr lvl="2"/>
            <a:r>
              <a:rPr lang="uk-UA" altLang="uk-UA" noProof="0" smtClean="0"/>
              <a:t>Третий уровень</a:t>
            </a:r>
          </a:p>
          <a:p>
            <a:pPr lvl="3"/>
            <a:r>
              <a:rPr lang="uk-UA" altLang="uk-UA" noProof="0" smtClean="0"/>
              <a:t>Четвертый уровень</a:t>
            </a:r>
          </a:p>
          <a:p>
            <a:pPr lvl="4"/>
            <a:r>
              <a:rPr lang="uk-UA" altLang="uk-UA" noProof="0" smtClean="0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4058FD5-8DBC-403D-A8C2-E14749E4BF5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756007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7ACA8-DFCE-4A35-AB61-BD9C4419C184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14121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A5D33-46AC-411C-9257-C180457EB776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971570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523A7-77B1-4DBA-96B0-462E32CEDDA6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590683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99709-B1B8-4D74-92A7-2EB6A8ACFFC7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903574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0829A-0D05-4A11-9223-C8F5600D86DD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199044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D724-0656-45B6-B9E0-96C3EE828F70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94811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675EC-6EDD-4B06-8493-9DB429EC5CF7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459058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5D822-46D5-4FF1-B71B-4B1D163F3DBC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283454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AA40D-9E55-4951-B179-71B8949AED7A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027346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9D67D-EBFE-4568-B779-1D839EBAFBBC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761905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685F2-D254-4E4D-A87D-6B90C3DA85DD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31776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A1A97-B496-4BE1-BB2D-E7173ADE1D27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632149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5344-48D4-41B4-BEB7-A1E93C46262E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25460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EE653-C3CF-44F4-B92E-33867AFAC07F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35742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AEA17-124F-4B0C-858B-7DF9EBD29B0C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5492720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A2C1F-F306-4BFD-8E49-C756BE54BC1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04653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35095-12DC-4802-A191-FDC31E82580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740658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49AD0-9E1A-4EA4-B054-D05521054266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6476720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C897A-EADA-4568-B616-74AE43F6854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499520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7ACD0-8246-471A-87D6-9485F8BAFCA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4760542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391DD-B7B8-4913-B5B0-320478ED8870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04708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A0C0A-CBB4-48E5-9ED6-733796D4472C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083992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C25BB-1A6B-475A-9A4F-420BEC452777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4847522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296F1-96DD-427E-9357-43BA40D9AE53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9283288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8A43F-834D-416E-BF32-3BBD91B962E4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50552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565E6-734A-4150-BCC8-304328E2C199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36582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DCFED-E952-4019-A890-CB91C3C520E8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471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3A4B2-1596-4A77-AB61-98FB246C36F8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65844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0B5A-04BC-4817-83B5-FA7AB7AC0CB8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117352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11B5C-C87C-4C21-8ED5-837356B4999E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015585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C296-1CCE-4E10-B27F-CC19D9D7B424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82183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25649-2DE1-44A8-B4F3-283FB1E28F21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965581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77788-D583-4AD5-A0B3-1F9616AF97A4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98208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625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0BC927D-B7DB-46CC-8756-9ABC123805DF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625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20EEC1F-BEB2-4217-A437-288997DCD5AE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Neue UltraLight" pitchFamily="1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uk-UA" altLang="uk-UA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E6437F7-49DB-4D3B-AA56-F3541F11102B}" type="slidenum">
              <a:rPr lang="uk-UA" altLang="uk-UA"/>
              <a:pPr>
                <a:defRPr/>
              </a:pPr>
              <a:t>‹#›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sme.me.gov.ua/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jRlmDw" TargetMode="External"/><Relationship Id="rId2" Type="http://schemas.openxmlformats.org/officeDocument/2006/relationships/hyperlink" Target="cosme.me.gov.ua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gate.eu/" TargetMode="External"/><Relationship Id="rId2" Type="http://schemas.openxmlformats.org/officeDocument/2006/relationships/hyperlink" Target="https://www.erasmus-entrepreneurs.eu/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.jpeg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clustercollaboration.e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trade.ec.europa.eu/tradehelp" TargetMode="External"/><Relationship Id="rId5" Type="http://schemas.openxmlformats.org/officeDocument/2006/relationships/hyperlink" Target="http://europa.eu/youreurope/business" TargetMode="External"/><Relationship Id="rId4" Type="http://schemas.openxmlformats.org/officeDocument/2006/relationships/hyperlink" Target="http://een.ec.europa.eu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aremizov@me.gov.ua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op.kiev.ua/~een/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ctrTitle" idx="4294967295"/>
          </p:nvPr>
        </p:nvSpPr>
        <p:spPr>
          <a:xfrm>
            <a:off x="1781969" y="1783830"/>
            <a:ext cx="5580062" cy="1982950"/>
          </a:xfrm>
        </p:spPr>
        <p:txBody>
          <a:bodyPr/>
          <a:lstStyle/>
          <a:p>
            <a:pPr eaLnBrk="1" hangingPunct="1"/>
            <a: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  <a:t/>
            </a:r>
            <a:b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</a:br>
            <a:r>
              <a:rPr lang="en-GB" altLang="uk-UA" sz="4000" b="1" kern="1200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ea typeface="MS PGothic" pitchFamily="34" charset="-128"/>
                <a:cs typeface="+mn-cs"/>
              </a:rPr>
              <a:t>COSME</a:t>
            </a:r>
            <a:endParaRPr lang="ru-RU" altLang="uk-UA" sz="1800" b="1" kern="1200" dirty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65043" y="4373217"/>
            <a:ext cx="3472070" cy="223961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Компонент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2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Доступ до ринків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Компонент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2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Доступ до ринків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938"/>
            <a:ext cx="9144000" cy="6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2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Компонент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3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Покращення умов конкурентоспроможності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706581" y="3441379"/>
            <a:ext cx="3338946" cy="1477328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Зменшення адміністративних бар'єрів;</a:t>
            </a:r>
          </a:p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ефективна дерегуляція, направлена на розвиток МСП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0" name="pole tekstowe 1"/>
          <p:cNvSpPr txBox="1"/>
          <p:nvPr/>
        </p:nvSpPr>
        <p:spPr>
          <a:xfrm>
            <a:off x="5514130" y="3995560"/>
            <a:ext cx="2743200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Стимулювання розвитку конкретних ринків/сфер</a:t>
            </a:r>
            <a:endParaRPr lang="en-GB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2873" y="5472531"/>
            <a:ext cx="4668982" cy="923330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Рекомендації, консультування та поширення досвіду для органів, які формують політику</a:t>
            </a:r>
          </a:p>
        </p:txBody>
      </p:sp>
      <p:cxnSp>
        <p:nvCxnSpPr>
          <p:cNvPr id="17" name="Прямая соединительная линия 16"/>
          <p:cNvCxnSpPr>
            <a:stCxn id="12" idx="0"/>
            <a:endCxn id="2" idx="2"/>
          </p:cNvCxnSpPr>
          <p:nvPr/>
        </p:nvCxnSpPr>
        <p:spPr>
          <a:xfrm flipH="1" flipV="1">
            <a:off x="2376054" y="4918707"/>
            <a:ext cx="2161310" cy="553824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Вадим-Оля\Desktop\Картинки на презу\reduc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9999" y="1179940"/>
            <a:ext cx="2200564" cy="2200564"/>
          </a:xfrm>
          <a:prstGeom prst="rect">
            <a:avLst/>
          </a:prstGeom>
          <a:noFill/>
        </p:spPr>
      </p:pic>
      <p:pic>
        <p:nvPicPr>
          <p:cNvPr id="2051" name="Picture 3" descr="C:\Users\Вадим-Оля\Desktop\Картинки на презу\de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7426" y="997525"/>
            <a:ext cx="1840391" cy="2763311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>
            <a:stCxn id="12" idx="0"/>
            <a:endCxn id="10" idx="2"/>
          </p:cNvCxnSpPr>
          <p:nvPr/>
        </p:nvCxnSpPr>
        <p:spPr>
          <a:xfrm flipV="1">
            <a:off x="4537364" y="4918890"/>
            <a:ext cx="2348366" cy="553641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4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Робоча програма </a:t>
            </a:r>
            <a:r>
              <a:rPr lang="en-GB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COSME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201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8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де шукати?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4110" y="930674"/>
            <a:ext cx="58050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2499"/>
            <a:ext cx="9144000" cy="42074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4500" y="903780"/>
            <a:ext cx="797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cosme.me.gov.ua</a:t>
            </a:r>
            <a:endParaRPr lang="uk-UA" sz="2000" dirty="0" smtClean="0"/>
          </a:p>
          <a:p>
            <a:pPr algn="ctr"/>
            <a:r>
              <a:rPr lang="uk-UA" sz="2000" dirty="0" smtClean="0"/>
              <a:t>(Головна сторінка) </a:t>
            </a:r>
            <a:r>
              <a:rPr lang="en-US" sz="2000" dirty="0" smtClean="0"/>
              <a:t>* </a:t>
            </a:r>
            <a:r>
              <a:rPr lang="ru-RU" sz="2000" dirty="0" err="1" smtClean="0"/>
              <a:t>Англійська</a:t>
            </a:r>
            <a:r>
              <a:rPr lang="ru-RU" sz="2000" dirty="0" smtClean="0"/>
              <a:t> </a:t>
            </a:r>
            <a:r>
              <a:rPr lang="ru-RU" sz="2000" dirty="0" err="1" smtClean="0"/>
              <a:t>версія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програми</a:t>
            </a:r>
            <a:r>
              <a:rPr lang="ru-RU" sz="2000" dirty="0" smtClean="0"/>
              <a:t> </a:t>
            </a:r>
            <a:r>
              <a:rPr lang="ru-RU" sz="2000" dirty="0" err="1" smtClean="0"/>
              <a:t>є</a:t>
            </a:r>
            <a:r>
              <a:rPr lang="ru-RU" sz="2000" dirty="0" smtClean="0"/>
              <a:t> </a:t>
            </a:r>
            <a:r>
              <a:rPr lang="ru-RU" sz="2000" dirty="0" err="1" smtClean="0"/>
              <a:t>офіційною</a:t>
            </a:r>
            <a:r>
              <a:rPr lang="ru-RU" sz="2000" dirty="0" smtClean="0"/>
              <a:t> та </a:t>
            </a:r>
            <a:r>
              <a:rPr lang="ru-RU" sz="2000" dirty="0" err="1" smtClean="0"/>
              <a:t>більш</a:t>
            </a:r>
            <a:r>
              <a:rPr lang="ru-RU" sz="2000" dirty="0" smtClean="0"/>
              <a:t> детально </a:t>
            </a:r>
            <a:r>
              <a:rPr lang="ru-RU" sz="2000" dirty="0" err="1" smtClean="0"/>
              <a:t>описує</a:t>
            </a:r>
            <a:r>
              <a:rPr lang="ru-RU" sz="2000" dirty="0" smtClean="0"/>
              <a:t> </a:t>
            </a:r>
            <a:r>
              <a:rPr lang="ru-RU" sz="2000" dirty="0" err="1" smtClean="0"/>
              <a:t>конкретний</a:t>
            </a:r>
            <a:r>
              <a:rPr lang="ru-RU" sz="2000" dirty="0" smtClean="0"/>
              <a:t> конкурс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31651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7" y="115614"/>
            <a:ext cx="6222124" cy="654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0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0389" y="204926"/>
            <a:ext cx="736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Порядок дій для участі у грантових конкурсах 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23928">
            <a:off x="7564352" y="901922"/>
            <a:ext cx="1152926" cy="11529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3189" y="1257859"/>
            <a:ext cx="56186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FFCC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lang="uk-UA" sz="3500" b="1" dirty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0389" y="2240914"/>
            <a:ext cx="65385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005F8B"/>
                </a:solidFill>
              </a:rPr>
              <a:t>Переконатися</a:t>
            </a:r>
            <a:r>
              <a:rPr lang="ru-RU" b="1" dirty="0" smtClean="0">
                <a:solidFill>
                  <a:srgbClr val="005F8B"/>
                </a:solidFill>
              </a:rPr>
              <a:t>, </a:t>
            </a:r>
            <a:r>
              <a:rPr lang="ru-RU" b="1" dirty="0" err="1">
                <a:solidFill>
                  <a:srgbClr val="005F8B"/>
                </a:solidFill>
              </a:rPr>
              <a:t>що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кінцевий</a:t>
            </a:r>
            <a:r>
              <a:rPr lang="ru-RU" b="1" dirty="0">
                <a:solidFill>
                  <a:srgbClr val="005F8B"/>
                </a:solidFill>
              </a:rPr>
              <a:t> строк </a:t>
            </a:r>
            <a:r>
              <a:rPr lang="ru-RU" b="1" dirty="0" err="1">
                <a:solidFill>
                  <a:srgbClr val="005F8B"/>
                </a:solidFill>
              </a:rPr>
              <a:t>подачі</a:t>
            </a:r>
            <a:r>
              <a:rPr lang="ru-RU" b="1" dirty="0">
                <a:solidFill>
                  <a:srgbClr val="005F8B"/>
                </a:solidFill>
              </a:rPr>
              <a:t> заявки </a:t>
            </a:r>
            <a:r>
              <a:rPr lang="ru-RU" b="1" dirty="0" err="1">
                <a:solidFill>
                  <a:srgbClr val="005F8B"/>
                </a:solidFill>
              </a:rPr>
              <a:t>ще</a:t>
            </a:r>
            <a:r>
              <a:rPr lang="ru-RU" b="1" dirty="0">
                <a:solidFill>
                  <a:srgbClr val="005F8B"/>
                </a:solidFill>
              </a:rPr>
              <a:t> не настав та ваша </a:t>
            </a:r>
            <a:r>
              <a:rPr lang="ru-RU" b="1" dirty="0" err="1">
                <a:solidFill>
                  <a:srgbClr val="005F8B"/>
                </a:solidFill>
              </a:rPr>
              <a:t>організація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відповідає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критеріям</a:t>
            </a:r>
            <a:r>
              <a:rPr lang="ru-RU" b="1" dirty="0">
                <a:solidFill>
                  <a:srgbClr val="005F8B"/>
                </a:solidFill>
              </a:rPr>
              <a:t> конкурсу</a:t>
            </a:r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5049" y="1264385"/>
            <a:ext cx="6538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5F8B"/>
                </a:solidFill>
              </a:rPr>
              <a:t>Обрати конкурс, </a:t>
            </a:r>
            <a:r>
              <a:rPr lang="ru-RU" b="1" dirty="0" err="1" smtClean="0">
                <a:solidFill>
                  <a:srgbClr val="005F8B"/>
                </a:solidFill>
              </a:rPr>
              <a:t>який</a:t>
            </a:r>
            <a:r>
              <a:rPr lang="ru-RU" b="1" dirty="0" smtClean="0">
                <a:solidFill>
                  <a:srgbClr val="005F8B"/>
                </a:solidFill>
              </a:rPr>
              <a:t> </a:t>
            </a:r>
            <a:r>
              <a:rPr lang="ru-RU" b="1" dirty="0" err="1" smtClean="0">
                <a:solidFill>
                  <a:srgbClr val="005F8B"/>
                </a:solidFill>
              </a:rPr>
              <a:t>пропонує</a:t>
            </a:r>
            <a:r>
              <a:rPr lang="ru-RU" b="1" dirty="0" smtClean="0">
                <a:solidFill>
                  <a:srgbClr val="005F8B"/>
                </a:solidFill>
              </a:rPr>
              <a:t> </a:t>
            </a:r>
            <a:r>
              <a:rPr lang="ru-RU" b="1" dirty="0" err="1" smtClean="0">
                <a:solidFill>
                  <a:srgbClr val="005F8B"/>
                </a:solidFill>
              </a:rPr>
              <a:t>програма</a:t>
            </a:r>
            <a:r>
              <a:rPr lang="ru-RU" b="1" dirty="0" smtClean="0">
                <a:solidFill>
                  <a:srgbClr val="005F8B"/>
                </a:solidFill>
              </a:rPr>
              <a:t> </a:t>
            </a:r>
            <a:r>
              <a:rPr lang="en-US" b="1" dirty="0" smtClean="0">
                <a:solidFill>
                  <a:srgbClr val="005F8B"/>
                </a:solidFill>
              </a:rPr>
              <a:t>COSME</a:t>
            </a:r>
            <a:r>
              <a:rPr lang="uk-UA" b="1" dirty="0" smtClean="0">
                <a:solidFill>
                  <a:srgbClr val="005F8B"/>
                </a:solidFill>
              </a:rPr>
              <a:t> на 2018 рік</a:t>
            </a:r>
            <a:r>
              <a:rPr lang="en-US" b="1" dirty="0" smtClean="0">
                <a:solidFill>
                  <a:srgbClr val="005F8B"/>
                </a:solidFill>
              </a:rPr>
              <a:t> </a:t>
            </a:r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189" y="2379743"/>
            <a:ext cx="56186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solidFill>
                  <a:srgbClr val="FFCC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uk-UA" sz="3500" b="1" dirty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0389" y="3374948"/>
            <a:ext cx="6538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b="1" dirty="0" err="1">
                <a:solidFill>
                  <a:srgbClr val="005F8B"/>
                </a:solidFill>
              </a:rPr>
              <a:t>Уважно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ознайомитись</a:t>
            </a:r>
            <a:r>
              <a:rPr lang="ru-RU" b="1" dirty="0">
                <a:solidFill>
                  <a:srgbClr val="005F8B"/>
                </a:solidFill>
              </a:rPr>
              <a:t> з </a:t>
            </a:r>
            <a:r>
              <a:rPr lang="ru-RU" b="1" dirty="0" err="1">
                <a:solidFill>
                  <a:srgbClr val="005F8B"/>
                </a:solidFill>
              </a:rPr>
              <a:t>описом</a:t>
            </a:r>
            <a:r>
              <a:rPr lang="ru-RU" b="1" dirty="0">
                <a:solidFill>
                  <a:srgbClr val="005F8B"/>
                </a:solidFill>
              </a:rPr>
              <a:t> та </a:t>
            </a:r>
            <a:r>
              <a:rPr lang="ru-RU" b="1" dirty="0" err="1">
                <a:solidFill>
                  <a:srgbClr val="005F8B"/>
                </a:solidFill>
              </a:rPr>
              <a:t>умовами</a:t>
            </a:r>
            <a:r>
              <a:rPr lang="ru-RU" b="1" dirty="0">
                <a:solidFill>
                  <a:srgbClr val="005F8B"/>
                </a:solidFill>
              </a:rPr>
              <a:t> конкурсу та </a:t>
            </a:r>
            <a:r>
              <a:rPr lang="ru-RU" b="1" dirty="0" err="1">
                <a:solidFill>
                  <a:srgbClr val="005F8B"/>
                </a:solidFill>
              </a:rPr>
              <a:t>завантажити</a:t>
            </a:r>
            <a:r>
              <a:rPr lang="ru-RU" b="1" dirty="0">
                <a:solidFill>
                  <a:srgbClr val="005F8B"/>
                </a:solidFill>
              </a:rPr>
              <a:t> для </a:t>
            </a:r>
            <a:r>
              <a:rPr lang="ru-RU" b="1" dirty="0" err="1">
                <a:solidFill>
                  <a:srgbClr val="005F8B"/>
                </a:solidFill>
              </a:rPr>
              <a:t>заповнення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супровідну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документацію</a:t>
            </a:r>
            <a:r>
              <a:rPr lang="ru-RU" b="1" dirty="0">
                <a:solidFill>
                  <a:srgbClr val="005F8B"/>
                </a:solidFill>
              </a:rPr>
              <a:t>, яка </a:t>
            </a:r>
            <a:r>
              <a:rPr lang="ru-RU" b="1" dirty="0" err="1">
                <a:solidFill>
                  <a:srgbClr val="005F8B"/>
                </a:solidFill>
              </a:rPr>
              <a:t>знаходиться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одразу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після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>
                <a:solidFill>
                  <a:srgbClr val="005F8B"/>
                </a:solidFill>
              </a:rPr>
              <a:t>опису</a:t>
            </a:r>
            <a:r>
              <a:rPr lang="ru-RU" b="1" dirty="0">
                <a:solidFill>
                  <a:srgbClr val="005F8B"/>
                </a:solidFill>
              </a:rPr>
              <a:t> конкурсу</a:t>
            </a:r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189" y="3488067"/>
            <a:ext cx="56186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FFCC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uk-UA" sz="3500" b="1" dirty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64482" y="4899100"/>
            <a:ext cx="6538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F8B"/>
                </a:solidFill>
              </a:rPr>
              <a:t>Подати </a:t>
            </a:r>
            <a:r>
              <a:rPr lang="ru-RU" b="1" dirty="0" err="1">
                <a:solidFill>
                  <a:srgbClr val="005F8B"/>
                </a:solidFill>
              </a:rPr>
              <a:t>проектну</a:t>
            </a:r>
            <a:r>
              <a:rPr lang="ru-RU" b="1" dirty="0">
                <a:solidFill>
                  <a:srgbClr val="005F8B"/>
                </a:solidFill>
              </a:rPr>
              <a:t> </a:t>
            </a:r>
            <a:r>
              <a:rPr lang="ru-RU" b="1" dirty="0" err="1" smtClean="0">
                <a:solidFill>
                  <a:srgbClr val="005F8B"/>
                </a:solidFill>
              </a:rPr>
              <a:t>пропозицію</a:t>
            </a:r>
            <a:r>
              <a:rPr lang="ru-RU" b="1" dirty="0" smtClean="0">
                <a:solidFill>
                  <a:srgbClr val="005F8B"/>
                </a:solidFill>
              </a:rPr>
              <a:t> в онлайн </a:t>
            </a:r>
            <a:r>
              <a:rPr lang="ru-RU" b="1" dirty="0" err="1" smtClean="0">
                <a:solidFill>
                  <a:srgbClr val="005F8B"/>
                </a:solidFill>
              </a:rPr>
              <a:t>системі</a:t>
            </a:r>
            <a:r>
              <a:rPr lang="ru-RU" b="1" dirty="0" smtClean="0">
                <a:solidFill>
                  <a:srgbClr val="005F8B"/>
                </a:solidFill>
              </a:rPr>
              <a:t> </a:t>
            </a:r>
            <a:endParaRPr lang="ru-RU" b="1" dirty="0">
              <a:solidFill>
                <a:srgbClr val="005F8B"/>
              </a:solidFill>
            </a:endParaRPr>
          </a:p>
          <a:p>
            <a:r>
              <a:rPr lang="ru-RU" b="1" dirty="0">
                <a:solidFill>
                  <a:srgbClr val="005F8B"/>
                </a:solidFill>
              </a:rPr>
              <a:t> (</a:t>
            </a:r>
            <a:r>
              <a:rPr lang="ru-RU" b="1" dirty="0" err="1">
                <a:solidFill>
                  <a:srgbClr val="005F8B"/>
                </a:solidFill>
              </a:rPr>
              <a:t>подається</a:t>
            </a:r>
            <a:r>
              <a:rPr lang="ru-RU" b="1" dirty="0">
                <a:solidFill>
                  <a:srgbClr val="005F8B"/>
                </a:solidFill>
              </a:rPr>
              <a:t> онлайн)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3189" y="4949937"/>
            <a:ext cx="56186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solidFill>
                  <a:srgbClr val="FFCC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uk-UA" sz="3500" b="1" dirty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99991" y="5991803"/>
            <a:ext cx="6538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5F8B"/>
                </a:solidFill>
              </a:rPr>
              <a:t>ПЕРЕМОГТИ ;) </a:t>
            </a:r>
            <a:endParaRPr lang="ru-RU" b="1" dirty="0">
              <a:solidFill>
                <a:srgbClr val="005F8B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088" y="5783107"/>
            <a:ext cx="815704" cy="81570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3" y="5783107"/>
            <a:ext cx="943273" cy="94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91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32346" y="902370"/>
            <a:ext cx="8831180" cy="573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FFC000"/>
                </a:solidFill>
                <a:latin typeface="Open Sans" pitchFamily="34" charset="0"/>
              </a:rPr>
              <a:t>Детальну інструкцію щодо подання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проектної заявки для участі у конкурсах Програми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COSME </a:t>
            </a:r>
            <a:endParaRPr lang="uk-UA" altLang="uk-UA" sz="28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ви можете завантажити на сторінці програми</a:t>
            </a:r>
          </a:p>
          <a:p>
            <a:pPr algn="ctr" eaLnBrk="1" hangingPunct="1"/>
            <a:endParaRPr lang="en-US" altLang="uk-UA" sz="28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hlinkClick r:id="rId2" action="ppaction://hlinkfile"/>
              </a:rPr>
              <a:t>cosme.me.gov.ua</a:t>
            </a:r>
            <a:endParaRPr lang="uk-UA" altLang="uk-UA" sz="28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endParaRPr lang="uk-UA" altLang="uk-UA" sz="2800" b="1" i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endParaRPr lang="en-US" altLang="uk-UA" sz="2800" b="1" i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r>
              <a:rPr lang="uk-UA" altLang="uk-UA" sz="2800" b="1" dirty="0">
                <a:solidFill>
                  <a:srgbClr val="005F8B"/>
                </a:solidFill>
                <a:latin typeface="Open Sans" pitchFamily="34" charset="0"/>
              </a:rPr>
              <a:t>а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бо за посиланням</a:t>
            </a:r>
          </a:p>
          <a:p>
            <a:pPr algn="ctr" eaLnBrk="1" hangingPunct="1"/>
            <a:r>
              <a:rPr lang="en-US" altLang="uk-UA" sz="2800" b="1" dirty="0">
                <a:solidFill>
                  <a:srgbClr val="CCCC00"/>
                </a:solidFill>
                <a:latin typeface="Open Sans" pitchFamily="34" charset="0"/>
                <a:hlinkClick r:id="rId3"/>
              </a:rPr>
              <a:t>http://bit.ly/2jRlmDw</a:t>
            </a:r>
            <a:endParaRPr lang="uk-UA" altLang="uk-UA" sz="2800" b="1" dirty="0">
              <a:solidFill>
                <a:srgbClr val="CCCC00"/>
              </a:solidFill>
              <a:latin typeface="Open Sans" pitchFamily="34" charset="0"/>
            </a:endParaRPr>
          </a:p>
          <a:p>
            <a:pPr algn="ctr" eaLnBrk="1" hangingPunct="1"/>
            <a:endParaRPr lang="en-US" altLang="uk-UA" sz="28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 eaLnBrk="1" hangingPunct="1"/>
            <a:endParaRPr lang="en-US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28" y="3263992"/>
            <a:ext cx="1548639" cy="154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Компонент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4: Формування культури </a:t>
            </a:r>
          </a:p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ведення бізнесу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599708" y="1543307"/>
            <a:ext cx="4350328" cy="1908215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 розвиток підприємницьких навичок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,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 особливо серед нових підприємців, молоді та жінок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 створення інституту </a:t>
            </a:r>
            <a:r>
              <a:rPr lang="uk-UA" b="1" dirty="0" err="1" smtClean="0">
                <a:solidFill>
                  <a:srgbClr val="005F8B"/>
                </a:solidFill>
                <a:latin typeface="Open Sans" pitchFamily="34" charset="0"/>
              </a:rPr>
              <a:t>менторства</a:t>
            </a:r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 сприяння соціальному підприємництву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4217" y="4475010"/>
            <a:ext cx="5902037" cy="1661993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</a:pPr>
            <a:r>
              <a:rPr lang="uk-UA" b="1" u="sng" dirty="0" err="1" smtClean="0">
                <a:solidFill>
                  <a:srgbClr val="005F8B"/>
                </a:solidFill>
                <a:latin typeface="Open Sans" pitchFamily="34" charset="0"/>
              </a:rPr>
              <a:t>Онлайн-портали</a:t>
            </a:r>
            <a:r>
              <a:rPr lang="uk-UA" b="1" u="sng" dirty="0" smtClean="0">
                <a:solidFill>
                  <a:srgbClr val="005F8B"/>
                </a:solidFill>
                <a:latin typeface="Open Sans" pitchFamily="34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en-US" sz="1600" b="1" i="1" dirty="0" smtClean="0">
                <a:solidFill>
                  <a:srgbClr val="005F8B"/>
                </a:solidFill>
              </a:rPr>
              <a:t>Erasmus for Young Entrepreneurs</a:t>
            </a:r>
            <a:endParaRPr lang="uk-UA" sz="1600" b="1" i="1" dirty="0" smtClean="0">
              <a:solidFill>
                <a:srgbClr val="005F8B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1600" b="1" i="1" dirty="0" smtClean="0">
                <a:solidFill>
                  <a:srgbClr val="005F8B"/>
                </a:solidFill>
                <a:hlinkClick r:id="rId2"/>
              </a:rPr>
              <a:t>https://www.erasmus-entrepreneurs.eu</a:t>
            </a:r>
            <a:r>
              <a:rPr lang="en-US" sz="1600" b="1" i="1" dirty="0" smtClean="0">
                <a:solidFill>
                  <a:srgbClr val="005F8B"/>
                </a:solidFill>
              </a:rPr>
              <a:t>  </a:t>
            </a:r>
            <a:r>
              <a:rPr lang="uk-UA" sz="1600" b="1" i="1" dirty="0" smtClean="0">
                <a:solidFill>
                  <a:srgbClr val="005F8B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1600" b="1" i="1" dirty="0" smtClean="0">
                <a:solidFill>
                  <a:srgbClr val="005F8B"/>
                </a:solidFill>
              </a:rPr>
              <a:t>European Network of Mentors for Women Entrepreneurs </a:t>
            </a:r>
            <a:r>
              <a:rPr lang="en-US" sz="1600" b="1" i="1" dirty="0" smtClean="0">
                <a:solidFill>
                  <a:srgbClr val="005F8B"/>
                </a:solidFill>
                <a:hlinkClick r:id="rId3"/>
              </a:rPr>
              <a:t>https://www.wegate.eu</a:t>
            </a:r>
            <a:r>
              <a:rPr lang="en-US" sz="1600" b="1" i="1" dirty="0" smtClean="0">
                <a:solidFill>
                  <a:srgbClr val="005F8B"/>
                </a:solidFill>
              </a:rPr>
              <a:t> </a:t>
            </a:r>
            <a:endParaRPr lang="uk-UA" sz="1600" b="1" i="1" dirty="0" smtClean="0">
              <a:solidFill>
                <a:srgbClr val="005F8B"/>
              </a:solidFill>
            </a:endParaRPr>
          </a:p>
        </p:txBody>
      </p:sp>
      <p:pic>
        <p:nvPicPr>
          <p:cNvPr id="3074" name="Picture 2" descr="C:\Users\Вадим-Оля\Desktop\Картинки на презу\work-cultur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3577" y="1091912"/>
            <a:ext cx="3106403" cy="2828925"/>
          </a:xfrm>
          <a:prstGeom prst="rect">
            <a:avLst/>
          </a:prstGeom>
          <a:noFill/>
        </p:spPr>
      </p:pic>
      <p:cxnSp>
        <p:nvCxnSpPr>
          <p:cNvPr id="19" name="Прямая соединительная линия 18"/>
          <p:cNvCxnSpPr>
            <a:stCxn id="2" idx="2"/>
            <a:endCxn id="15" idx="0"/>
          </p:cNvCxnSpPr>
          <p:nvPr/>
        </p:nvCxnSpPr>
        <p:spPr>
          <a:xfrm flipH="1">
            <a:off x="4835236" y="3451522"/>
            <a:ext cx="1939636" cy="1023488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79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Erasmus for Young Entrepreneurship (EYE)</a:t>
            </a:r>
          </a:p>
          <a:p>
            <a:pPr algn="ctr" eaLnBrk="1" hangingPunct="1"/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Еразмус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для молодих підприємців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4" name="Picture 4" descr="C:\Users\nejdlka\Desktop\Cap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370" y="1589521"/>
            <a:ext cx="4435475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1"/>
          <p:cNvSpPr txBox="1"/>
          <p:nvPr/>
        </p:nvSpPr>
        <p:spPr>
          <a:xfrm>
            <a:off x="5181600" y="1773388"/>
            <a:ext cx="3519055" cy="4247317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Програма обміну, яка фінансується ЄС, для підприємців з країн-членів ЄС та асоційованих членів 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COSME</a:t>
            </a:r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Від 1 до 6 місяців стажування для нового підприємця (НП) на об’єкті приймаючого підприємця (ПП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)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за кордоном</a:t>
            </a:r>
            <a:endParaRPr lang="en-US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endParaRPr lang="uk-UA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Можливість обміну знаннями, бізнес ідеями, контактами та досвідом</a:t>
            </a:r>
          </a:p>
        </p:txBody>
      </p:sp>
    </p:spTree>
    <p:extLst>
      <p:ext uri="{BB962C8B-B14F-4D97-AF65-F5344CB8AC3E}">
        <p14:creationId xmlns:p14="http://schemas.microsoft.com/office/powerpoint/2010/main" val="240250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b="8919"/>
          <a:stretch>
            <a:fillRect/>
          </a:stretch>
        </p:blipFill>
        <p:spPr>
          <a:xfrm>
            <a:off x="4199082" y="2718987"/>
            <a:ext cx="4944918" cy="4028182"/>
          </a:xfrm>
          <a:prstGeom prst="rect">
            <a:avLst/>
          </a:prstGeom>
          <a:solidFill>
            <a:srgbClr val="BDDEFF"/>
          </a:solidFill>
        </p:spPr>
      </p:pic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Алгоритм програми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EYE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-69269" y="318638"/>
          <a:ext cx="9130147" cy="270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4378" y="4435331"/>
            <a:ext cx="3419475" cy="7381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GB" sz="1400" b="1" dirty="0" smtClean="0">
                <a:solidFill>
                  <a:srgbClr val="FF0000"/>
                </a:solidFill>
              </a:rPr>
              <a:t>NE</a:t>
            </a:r>
            <a:r>
              <a:rPr lang="ru-RU" sz="1400" b="1" dirty="0" smtClean="0">
                <a:solidFill>
                  <a:srgbClr val="FF0000"/>
                </a:solidFill>
              </a:rPr>
              <a:t> (НП)</a:t>
            </a:r>
            <a:r>
              <a:rPr lang="en-GB" sz="1400" b="1" dirty="0" smtClean="0">
                <a:solidFill>
                  <a:srgbClr val="3166CF"/>
                </a:solidFill>
              </a:rPr>
              <a:t> </a:t>
            </a:r>
            <a:r>
              <a:rPr lang="en-GB" sz="1400" b="1" dirty="0">
                <a:solidFill>
                  <a:srgbClr val="3166CF"/>
                </a:solidFill>
              </a:rPr>
              <a:t>– </a:t>
            </a:r>
            <a:r>
              <a:rPr lang="uk-UA" sz="1400" b="1" dirty="0" smtClean="0">
                <a:solidFill>
                  <a:srgbClr val="005F8B"/>
                </a:solidFill>
              </a:rPr>
              <a:t>Новий підприємець</a:t>
            </a:r>
            <a:endParaRPr lang="en-GB" sz="1400" b="1" dirty="0">
              <a:solidFill>
                <a:srgbClr val="005F8B"/>
              </a:solidFill>
            </a:endParaRPr>
          </a:p>
          <a:p>
            <a:pPr>
              <a:defRPr/>
            </a:pPr>
            <a:r>
              <a:rPr lang="en-GB" sz="1400" b="1" dirty="0" smtClean="0">
                <a:solidFill>
                  <a:srgbClr val="FF0000"/>
                </a:solidFill>
              </a:rPr>
              <a:t>HE</a:t>
            </a:r>
            <a:r>
              <a:rPr lang="uk-UA" sz="1400" b="1" dirty="0" smtClean="0">
                <a:solidFill>
                  <a:srgbClr val="FF0000"/>
                </a:solidFill>
              </a:rPr>
              <a:t> (ПП)</a:t>
            </a:r>
            <a:r>
              <a:rPr lang="en-GB" sz="1400" b="1" dirty="0" smtClean="0">
                <a:solidFill>
                  <a:srgbClr val="3166CF"/>
                </a:solidFill>
              </a:rPr>
              <a:t> </a:t>
            </a:r>
            <a:r>
              <a:rPr lang="en-GB" sz="1400" b="1" dirty="0">
                <a:solidFill>
                  <a:srgbClr val="3166CF"/>
                </a:solidFill>
              </a:rPr>
              <a:t>– </a:t>
            </a:r>
            <a:r>
              <a:rPr lang="uk-UA" sz="1400" b="1" dirty="0" smtClean="0">
                <a:solidFill>
                  <a:srgbClr val="005F8B"/>
                </a:solidFill>
              </a:rPr>
              <a:t>Приймаючий підприємець</a:t>
            </a:r>
            <a:endParaRPr lang="en-GB" sz="1400" b="1" dirty="0">
              <a:solidFill>
                <a:srgbClr val="005F8B"/>
              </a:solidFill>
            </a:endParaRPr>
          </a:p>
          <a:p>
            <a:pPr>
              <a:defRPr/>
            </a:pPr>
            <a:r>
              <a:rPr lang="en-GB" sz="1400" b="1" dirty="0" smtClean="0">
                <a:solidFill>
                  <a:srgbClr val="FF0000"/>
                </a:solidFill>
              </a:rPr>
              <a:t>IO</a:t>
            </a:r>
            <a:r>
              <a:rPr lang="uk-UA" sz="1400" b="1" dirty="0" smtClean="0">
                <a:solidFill>
                  <a:srgbClr val="FF0000"/>
                </a:solidFill>
              </a:rPr>
              <a:t> (ОП)</a:t>
            </a:r>
            <a:r>
              <a:rPr lang="en-GB" sz="1400" b="1" dirty="0" smtClean="0">
                <a:solidFill>
                  <a:srgbClr val="3166CF"/>
                </a:solidFill>
              </a:rPr>
              <a:t> </a:t>
            </a:r>
            <a:r>
              <a:rPr lang="en-GB" sz="1400" b="1" dirty="0">
                <a:solidFill>
                  <a:srgbClr val="3166CF"/>
                </a:solidFill>
              </a:rPr>
              <a:t>– </a:t>
            </a:r>
            <a:r>
              <a:rPr lang="uk-UA" sz="1400" b="1" dirty="0" smtClean="0">
                <a:solidFill>
                  <a:srgbClr val="005F8B"/>
                </a:solidFill>
              </a:rPr>
              <a:t>Організація-посередник</a:t>
            </a:r>
            <a:endParaRPr lang="en-GB" sz="1400" b="1" dirty="0">
              <a:solidFill>
                <a:srgbClr val="005F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0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COSME: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загальна інформація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374073" y="3989737"/>
            <a:ext cx="8437418" cy="1938992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uk-UA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лютого 2017 року </a:t>
            </a:r>
            <a:endParaRPr lang="en-US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Aft>
                <a:spcPts val="2400"/>
              </a:spcAft>
            </a:pPr>
            <a:r>
              <a:rPr lang="en-GB" dirty="0" smtClean="0"/>
              <a:t> </a:t>
            </a:r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прийнято Закон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України 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“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Про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ратифікацію Угоди між Урядом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України і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Європейським Союзом про участь України в програмі ЄС 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“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Конкурентоспроможність 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підприємств малого і середнього бізнесу 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/>
            </a:r>
            <a:b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</a:b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(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COSME) </a:t>
            </a:r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(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2014-2020</a:t>
            </a:r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)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”</a:t>
            </a:r>
            <a:endParaRPr lang="en-US" sz="2000" dirty="0" smtClean="0"/>
          </a:p>
        </p:txBody>
      </p:sp>
      <p:sp>
        <p:nvSpPr>
          <p:cNvPr id="4" name="pole tekstowe 1"/>
          <p:cNvSpPr txBox="1"/>
          <p:nvPr/>
        </p:nvSpPr>
        <p:spPr>
          <a:xfrm>
            <a:off x="1233054" y="623463"/>
            <a:ext cx="67471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GB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COSME</a:t>
            </a:r>
            <a:r>
              <a:rPr lang="en-GB" sz="2000" dirty="0" smtClean="0"/>
              <a:t> </a:t>
            </a:r>
            <a:endParaRPr lang="ru-RU" sz="2000" b="1" dirty="0" smtClean="0">
              <a:solidFill>
                <a:srgbClr val="005F8B"/>
              </a:solidFill>
            </a:endParaRPr>
          </a:p>
          <a:p>
            <a:pPr algn="ctr"/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Competitiveness of 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Enterprises and </a:t>
            </a:r>
            <a:endParaRPr lang="en-GB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Small 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and Medium-sized Enterprises (SMEs)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endParaRPr lang="uk-UA" dirty="0" smtClean="0"/>
          </a:p>
          <a:p>
            <a:pPr algn="ctr"/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Конкурентоспроможність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малих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та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середніх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підприємств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endParaRPr lang="en-US" b="1" dirty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Тривалість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програми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: 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2014-2020 р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Загальний б</a:t>
            </a:r>
            <a:r>
              <a:rPr lang="en-GB" b="1" dirty="0" err="1">
                <a:solidFill>
                  <a:srgbClr val="005F8B"/>
                </a:solidFill>
                <a:latin typeface="Open Sans" pitchFamily="34" charset="0"/>
              </a:rPr>
              <a:t>юджет</a:t>
            </a:r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 програми</a:t>
            </a:r>
            <a:r>
              <a:rPr lang="en-GB" b="1" dirty="0">
                <a:solidFill>
                  <a:srgbClr val="005F8B"/>
                </a:solidFill>
                <a:latin typeface="Open Sans" pitchFamily="34" charset="0"/>
              </a:rPr>
              <a:t>: 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GB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GB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uk-UA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євро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8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</a:rPr>
              <a:t>Основні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</a:rPr>
              <a:t>етапи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програми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EYE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32821184"/>
              </p:ext>
            </p:extLst>
          </p:nvPr>
        </p:nvGraphicFramePr>
        <p:xfrm>
          <a:off x="-146416" y="1351133"/>
          <a:ext cx="3926842" cy="5377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38627752"/>
              </p:ext>
            </p:extLst>
          </p:nvPr>
        </p:nvGraphicFramePr>
        <p:xfrm>
          <a:off x="3534764" y="2197285"/>
          <a:ext cx="2852383" cy="3753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32555405"/>
              </p:ext>
            </p:extLst>
          </p:nvPr>
        </p:nvGraphicFramePr>
        <p:xfrm>
          <a:off x="6404508" y="1774214"/>
          <a:ext cx="2630309" cy="4667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534764" y="805217"/>
            <a:ext cx="0" cy="5923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444008" y="805217"/>
            <a:ext cx="0" cy="5923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ole tekstowe 1"/>
          <p:cNvSpPr txBox="1"/>
          <p:nvPr/>
        </p:nvSpPr>
        <p:spPr>
          <a:xfrm>
            <a:off x="-572818" y="837407"/>
            <a:ext cx="5117522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Підбір НП / ПП</a:t>
            </a:r>
          </a:p>
        </p:txBody>
      </p:sp>
      <p:sp>
        <p:nvSpPr>
          <p:cNvPr id="14" name="pole tekstowe 1"/>
          <p:cNvSpPr txBox="1"/>
          <p:nvPr/>
        </p:nvSpPr>
        <p:spPr>
          <a:xfrm>
            <a:off x="2415842" y="837407"/>
            <a:ext cx="5117522" cy="64633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Підписання угоди</a:t>
            </a:r>
          </a:p>
          <a:p>
            <a:pPr algn="ctr"/>
            <a:r>
              <a:rPr lang="uk-UA" b="1" dirty="0">
                <a:solidFill>
                  <a:srgbClr val="005F8B"/>
                </a:solidFill>
                <a:latin typeface="Open Sans" pitchFamily="34" charset="0"/>
              </a:rPr>
              <a:t>п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ро обмін</a:t>
            </a:r>
          </a:p>
        </p:txBody>
      </p:sp>
      <p:sp>
        <p:nvSpPr>
          <p:cNvPr id="15" name="pole tekstowe 1"/>
          <p:cNvSpPr txBox="1"/>
          <p:nvPr/>
        </p:nvSpPr>
        <p:spPr>
          <a:xfrm>
            <a:off x="5119957" y="883573"/>
            <a:ext cx="5117522" cy="64633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Перебування </a:t>
            </a:r>
          </a:p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за кордоном</a:t>
            </a:r>
          </a:p>
        </p:txBody>
      </p:sp>
    </p:spTree>
    <p:extLst>
      <p:ext uri="{BB962C8B-B14F-4D97-AF65-F5344CB8AC3E}">
        <p14:creationId xmlns:p14="http://schemas.microsoft.com/office/powerpoint/2010/main" val="395583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Офіційні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виплати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на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користь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НП,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місяць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pic>
        <p:nvPicPr>
          <p:cNvPr id="2050" name="Picture 2" descr="C:\Users\Вадим-Оля\Desktop\Картинки на презу\mone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15" y="808327"/>
            <a:ext cx="4572000" cy="3362764"/>
          </a:xfrm>
          <a:prstGeom prst="rect">
            <a:avLst/>
          </a:prstGeom>
          <a:noFill/>
        </p:spPr>
      </p:pic>
      <p:pic>
        <p:nvPicPr>
          <p:cNvPr id="2051" name="Picture 3" descr="C:\Users\Вадим-Оля\Desktop\Картинки на презу\money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3954" y="4163045"/>
            <a:ext cx="4619355" cy="23914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448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Загальна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статистика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участі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в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EYE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*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graphicFrame>
        <p:nvGraphicFramePr>
          <p:cNvPr id="5" name="Content Placeholder 9"/>
          <p:cNvGraphicFramePr>
            <a:graphicFrameLocks/>
          </p:cNvGraphicFramePr>
          <p:nvPr/>
        </p:nvGraphicFramePr>
        <p:xfrm>
          <a:off x="597181" y="1597459"/>
          <a:ext cx="2071688" cy="360679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8478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3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90617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 smtClean="0"/>
                        <a:t>Рік</a:t>
                      </a:r>
                      <a:endParaRPr lang="de-DE" sz="1800" dirty="0" smtClean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err="1" smtClean="0"/>
                        <a:t>Обм</a:t>
                      </a:r>
                      <a:r>
                        <a:rPr lang="uk-UA" sz="1800" kern="1200" dirty="0" err="1" smtClean="0"/>
                        <a:t>іни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2009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54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2010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310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2011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626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2012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1157</a:t>
                      </a:r>
                      <a:endParaRPr lang="en-GB" sz="1800" kern="800" baseline="0" dirty="0"/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2013</a:t>
                      </a:r>
                      <a:endParaRPr lang="en-GB" sz="1200" b="1" kern="800" baseline="0" dirty="0"/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2022</a:t>
                      </a:r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80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800" baseline="0" dirty="0" smtClean="0"/>
                        <a:t>2014</a:t>
                      </a: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800" baseline="0" dirty="0" smtClean="0"/>
                        <a:t>3000</a:t>
                      </a:r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en-GB" sz="1800" kern="800" baseline="0" dirty="0" smtClean="0"/>
                        <a:t>2015</a:t>
                      </a:r>
                      <a:endParaRPr lang="en-GB" sz="1800" kern="8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3535</a:t>
                      </a:r>
                      <a:endParaRPr lang="de-DE" sz="1800" kern="8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6879">
                <a:tc>
                  <a:txBody>
                    <a:bodyPr/>
                    <a:lstStyle/>
                    <a:p>
                      <a:pPr algn="ctr"/>
                      <a:r>
                        <a:rPr lang="en-GB" sz="1800" kern="800" baseline="0" dirty="0" smtClean="0"/>
                        <a:t>2016</a:t>
                      </a:r>
                      <a:endParaRPr lang="en-GB" sz="1800" kern="8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kern="800" baseline="0" dirty="0" smtClean="0"/>
                        <a:t>4584</a:t>
                      </a:r>
                      <a:endParaRPr lang="de-DE" sz="1800" kern="8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7" marR="91417" marT="45724" marB="45724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3074" name="Content Placeholder 5"/>
          <p:cNvGraphicFramePr>
            <a:graphicFrameLocks noGrp="1"/>
          </p:cNvGraphicFramePr>
          <p:nvPr/>
        </p:nvGraphicFramePr>
        <p:xfrm>
          <a:off x="2918402" y="1470755"/>
          <a:ext cx="5930900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Диаграмма" r:id="rId3" imgW="5934068" imgH="4210011" progId="Excel.Sheet.8">
                  <p:embed/>
                </p:oleObj>
              </mc:Choice>
              <mc:Fallback>
                <p:oleObj name="Диаграмма" r:id="rId3" imgW="5934068" imgH="4210011" progId="Excel.Sheet.8">
                  <p:embed/>
                  <p:pic>
                    <p:nvPicPr>
                      <p:cNvPr id="3074" name="Content Placeholder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8402" y="1470755"/>
                        <a:ext cx="5930900" cy="419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ole tekstowe 1"/>
          <p:cNvSpPr txBox="1"/>
          <p:nvPr/>
        </p:nvSpPr>
        <p:spPr>
          <a:xfrm>
            <a:off x="332504" y="6373107"/>
            <a:ext cx="4336476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* 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Офіційна статистика та </a:t>
            </a:r>
            <a:r>
              <a:rPr lang="uk-UA" sz="1600" b="1" dirty="0" err="1" smtClean="0">
                <a:solidFill>
                  <a:srgbClr val="005F8B"/>
                </a:solidFill>
                <a:latin typeface="Open Sans" pitchFamily="34" charset="0"/>
              </a:rPr>
              <a:t>інфографіка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ЄК</a:t>
            </a:r>
          </a:p>
        </p:txBody>
      </p:sp>
    </p:spTree>
    <p:extLst>
      <p:ext uri="{BB962C8B-B14F-4D97-AF65-F5344CB8AC3E}">
        <p14:creationId xmlns:p14="http://schemas.microsoft.com/office/powerpoint/2010/main" val="398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Статистика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участі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в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EYE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по країнам*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0521" y="866740"/>
            <a:ext cx="8097116" cy="5684009"/>
          </a:xfrm>
          <a:prstGeom prst="rect">
            <a:avLst/>
          </a:prstGeom>
          <a:noFill/>
        </p:spPr>
      </p:pic>
      <p:sp>
        <p:nvSpPr>
          <p:cNvPr id="7" name="pole tekstowe 1"/>
          <p:cNvSpPr txBox="1"/>
          <p:nvPr/>
        </p:nvSpPr>
        <p:spPr>
          <a:xfrm>
            <a:off x="180105" y="6405538"/>
            <a:ext cx="4336476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* 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Офіційна статистика та </a:t>
            </a:r>
            <a:r>
              <a:rPr lang="uk-UA" sz="1600" b="1" dirty="0" err="1" smtClean="0">
                <a:solidFill>
                  <a:srgbClr val="005F8B"/>
                </a:solidFill>
                <a:latin typeface="Open Sans" pitchFamily="34" charset="0"/>
              </a:rPr>
              <a:t>інфографіка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ЄК</a:t>
            </a:r>
          </a:p>
        </p:txBody>
      </p:sp>
    </p:spTree>
    <p:extLst>
      <p:ext uri="{BB962C8B-B14F-4D97-AF65-F5344CB8AC3E}">
        <p14:creationId xmlns:p14="http://schemas.microsoft.com/office/powerpoint/2010/main" val="81775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Зворотній зв’язок від НП*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 t="4672"/>
          <a:stretch>
            <a:fillRect/>
          </a:stretch>
        </p:blipFill>
        <p:spPr bwMode="auto">
          <a:xfrm>
            <a:off x="403224" y="1526602"/>
            <a:ext cx="838835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1"/>
          <p:cNvSpPr txBox="1"/>
          <p:nvPr/>
        </p:nvSpPr>
        <p:spPr>
          <a:xfrm>
            <a:off x="2272145" y="969825"/>
            <a:ext cx="4516581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Що я отримав від участі у програмі?</a:t>
            </a:r>
          </a:p>
        </p:txBody>
      </p:sp>
      <p:sp>
        <p:nvSpPr>
          <p:cNvPr id="8" name="pole tekstowe 1"/>
          <p:cNvSpPr txBox="1"/>
          <p:nvPr/>
        </p:nvSpPr>
        <p:spPr>
          <a:xfrm>
            <a:off x="374069" y="6289977"/>
            <a:ext cx="4336476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* 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Офіційна статистика та </a:t>
            </a:r>
            <a:r>
              <a:rPr lang="uk-UA" sz="1600" b="1" dirty="0" err="1" smtClean="0">
                <a:solidFill>
                  <a:srgbClr val="005F8B"/>
                </a:solidFill>
                <a:latin typeface="Open Sans" pitchFamily="34" charset="0"/>
              </a:rPr>
              <a:t>інфографіка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ЄК</a:t>
            </a:r>
          </a:p>
        </p:txBody>
      </p:sp>
    </p:spTree>
    <p:extLst>
      <p:ext uri="{BB962C8B-B14F-4D97-AF65-F5344CB8AC3E}">
        <p14:creationId xmlns:p14="http://schemas.microsoft.com/office/powerpoint/2010/main" val="311099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Зворотній зв’язок від ПП*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sp>
        <p:nvSpPr>
          <p:cNvPr id="8" name="pole tekstowe 1"/>
          <p:cNvSpPr txBox="1"/>
          <p:nvPr/>
        </p:nvSpPr>
        <p:spPr>
          <a:xfrm>
            <a:off x="374069" y="6289977"/>
            <a:ext cx="4336476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* 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Офіційна статистика та </a:t>
            </a:r>
            <a:r>
              <a:rPr lang="uk-UA" sz="1600" b="1" dirty="0" err="1" smtClean="0">
                <a:solidFill>
                  <a:srgbClr val="005F8B"/>
                </a:solidFill>
                <a:latin typeface="Open Sans" pitchFamily="34" charset="0"/>
              </a:rPr>
              <a:t>інфографіка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ЄК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064" y="1548104"/>
            <a:ext cx="7392744" cy="348792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7" name="pole tekstowe 1"/>
          <p:cNvSpPr txBox="1"/>
          <p:nvPr/>
        </p:nvSpPr>
        <p:spPr>
          <a:xfrm>
            <a:off x="2272145" y="969825"/>
            <a:ext cx="4516581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Що я отримав від участі у програмі?</a:t>
            </a:r>
          </a:p>
        </p:txBody>
      </p:sp>
    </p:spTree>
    <p:extLst>
      <p:ext uri="{BB962C8B-B14F-4D97-AF65-F5344CB8AC3E}">
        <p14:creationId xmlns:p14="http://schemas.microsoft.com/office/powerpoint/2010/main" val="228456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lvl="0"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Контактні пункти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EYE 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в Україні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sp>
        <p:nvSpPr>
          <p:cNvPr id="6" name="pole tekstowe 1"/>
          <p:cNvSpPr txBox="1"/>
          <p:nvPr/>
        </p:nvSpPr>
        <p:spPr>
          <a:xfrm>
            <a:off x="2019869" y="981817"/>
            <a:ext cx="5104261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ТОРГОВО-ПРОМИСЛОВА ПАЛАТА УКРАЇНИ</a:t>
            </a:r>
          </a:p>
        </p:txBody>
      </p:sp>
      <p:sp>
        <p:nvSpPr>
          <p:cNvPr id="7" name="pole tekstowe 1"/>
          <p:cNvSpPr txBox="1"/>
          <p:nvPr/>
        </p:nvSpPr>
        <p:spPr>
          <a:xfrm>
            <a:off x="3672382" y="1351149"/>
            <a:ext cx="1799230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Ольга Шубіна</a:t>
            </a:r>
          </a:p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0675036362</a:t>
            </a:r>
            <a:endParaRPr lang="en-US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r>
              <a:rPr lang="en-US" dirty="0" smtClean="0">
                <a:solidFill>
                  <a:srgbClr val="005F8B"/>
                </a:solidFill>
                <a:latin typeface="Open Sans" pitchFamily="34" charset="0"/>
              </a:rPr>
              <a:t>ird@ucci.org.ua</a:t>
            </a:r>
            <a:endParaRPr lang="uk-UA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8" name="pole tekstowe 1"/>
          <p:cNvSpPr txBox="1"/>
          <p:nvPr/>
        </p:nvSpPr>
        <p:spPr>
          <a:xfrm>
            <a:off x="1562095" y="2560111"/>
            <a:ext cx="6019799" cy="369332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ЧЕРНІГІВСЬКА ТОРГОВО-ПРОМИСЛОВА ПАЛАТА</a:t>
            </a:r>
          </a:p>
        </p:txBody>
      </p:sp>
      <p:sp>
        <p:nvSpPr>
          <p:cNvPr id="10" name="pole tekstowe 1"/>
          <p:cNvSpPr txBox="1"/>
          <p:nvPr/>
        </p:nvSpPr>
        <p:spPr>
          <a:xfrm>
            <a:off x="3370993" y="2929443"/>
            <a:ext cx="2402005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Лариса Циган</a:t>
            </a:r>
          </a:p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0462604330</a:t>
            </a:r>
          </a:p>
          <a:p>
            <a:pPr algn="ctr"/>
            <a:r>
              <a:rPr lang="en-US" dirty="0" smtClean="0">
                <a:solidFill>
                  <a:srgbClr val="005F8B"/>
                </a:solidFill>
                <a:latin typeface="Open Sans" pitchFamily="34" charset="0"/>
              </a:rPr>
              <a:t>ves@chamber.cn.ua</a:t>
            </a:r>
            <a:endParaRPr lang="uk-UA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11" name="pole tekstowe 1"/>
          <p:cNvSpPr txBox="1"/>
          <p:nvPr/>
        </p:nvSpPr>
        <p:spPr>
          <a:xfrm>
            <a:off x="1180525" y="4351050"/>
            <a:ext cx="6782938" cy="64633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РЕГІОНАЛЬНИЙ ФОНД ПІДТРИМКИ ПІДПРИЄМНИЦТВА</a:t>
            </a:r>
          </a:p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В ЗАПОРІЗЬКОМУ РЕГІОНІ</a:t>
            </a:r>
          </a:p>
        </p:txBody>
      </p:sp>
      <p:sp>
        <p:nvSpPr>
          <p:cNvPr id="12" name="pole tekstowe 1"/>
          <p:cNvSpPr txBox="1"/>
          <p:nvPr/>
        </p:nvSpPr>
        <p:spPr>
          <a:xfrm>
            <a:off x="3179924" y="5081725"/>
            <a:ext cx="2784145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Володимир Степаненко</a:t>
            </a:r>
          </a:p>
          <a:p>
            <a:pPr algn="ctr"/>
            <a:r>
              <a:rPr lang="uk-UA" dirty="0" smtClean="0">
                <a:solidFill>
                  <a:srgbClr val="005F8B"/>
                </a:solidFill>
                <a:latin typeface="Open Sans" pitchFamily="34" charset="0"/>
              </a:rPr>
              <a:t>0663661466</a:t>
            </a:r>
          </a:p>
          <a:p>
            <a:pPr algn="ctr"/>
            <a:r>
              <a:rPr lang="en-US" dirty="0" smtClean="0">
                <a:solidFill>
                  <a:srgbClr val="005F8B"/>
                </a:solidFill>
                <a:latin typeface="Open Sans" pitchFamily="34" charset="0"/>
              </a:rPr>
              <a:t>rfpp.zp@gmail.com</a:t>
            </a:r>
            <a:endParaRPr lang="uk-UA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1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0" y="107641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005F8B"/>
                </a:solidFill>
              </a:rPr>
              <a:t>European Cluster Collaboration Platform</a:t>
            </a:r>
            <a:endParaRPr lang="en-US" sz="2800" b="1" dirty="0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1027" name="Picture 3" descr="C:\Users\Вадим-Оля\Desktop\map-cluster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4880" y="2060812"/>
            <a:ext cx="2161168" cy="1514902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</p:pic>
      <p:cxnSp>
        <p:nvCxnSpPr>
          <p:cNvPr id="6" name="Прямая соединительная линия 5"/>
          <p:cNvCxnSpPr>
            <a:stCxn id="1027" idx="3"/>
          </p:cNvCxnSpPr>
          <p:nvPr/>
        </p:nvCxnSpPr>
        <p:spPr>
          <a:xfrm flipV="1">
            <a:off x="3416048" y="1951630"/>
            <a:ext cx="1892931" cy="866633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C:\Users\Вадим-Оля\Desktop\map-clust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" y="3636360"/>
            <a:ext cx="4490112" cy="31126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606722" y="5090615"/>
            <a:ext cx="1146412" cy="750627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2" name="Прямая соединительная линия 11"/>
          <p:cNvCxnSpPr>
            <a:stCxn id="11" idx="0"/>
          </p:cNvCxnSpPr>
          <p:nvPr/>
        </p:nvCxnSpPr>
        <p:spPr>
          <a:xfrm flipV="1">
            <a:off x="3179928" y="3636359"/>
            <a:ext cx="3875964" cy="1454256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C:\Users\Вадим-Оля\Desktop\cl-or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29844" y="4316034"/>
            <a:ext cx="1581150" cy="2238375"/>
          </a:xfrm>
          <a:prstGeom prst="rect">
            <a:avLst/>
          </a:prstGeom>
          <a:noFill/>
        </p:spPr>
      </p:pic>
      <p:pic>
        <p:nvPicPr>
          <p:cNvPr id="1031" name="Picture 7" descr="C:\Users\Вадим-Оля\Desktop\hotspot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01400" y="4493523"/>
            <a:ext cx="1562100" cy="1828800"/>
          </a:xfrm>
          <a:prstGeom prst="rect">
            <a:avLst/>
          </a:prstGeom>
          <a:noFill/>
        </p:spPr>
      </p:pic>
      <p:sp>
        <p:nvSpPr>
          <p:cNvPr id="15" name="pole tekstowe 1"/>
          <p:cNvSpPr txBox="1"/>
          <p:nvPr/>
        </p:nvSpPr>
        <p:spPr>
          <a:xfrm>
            <a:off x="327542" y="829901"/>
            <a:ext cx="4094327" cy="1384995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Найшвидший спосіб пошуку інформації про кластери по:</a:t>
            </a:r>
          </a:p>
          <a:p>
            <a:pPr>
              <a:buFontTx/>
              <a:buChar char="-"/>
            </a:pP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 секторам промисловості</a:t>
            </a:r>
          </a:p>
          <a:p>
            <a:pPr>
              <a:buFontTx/>
              <a:buChar char="-"/>
            </a:pP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 сферам технологій</a:t>
            </a:r>
          </a:p>
          <a:p>
            <a:pPr>
              <a:buFontTx/>
              <a:buChar char="-"/>
            </a:pP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 цільовим країнам для кооперації</a:t>
            </a:r>
          </a:p>
          <a:p>
            <a:pPr algn="ctr"/>
            <a:endParaRPr lang="uk-UA" sz="14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14" y="821782"/>
            <a:ext cx="4653886" cy="328258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uk-UA" sz="2800" b="1" dirty="0" smtClean="0">
                <a:solidFill>
                  <a:srgbClr val="005F8B"/>
                </a:solidFill>
                <a:latin typeface="Open Sans"/>
              </a:rPr>
              <a:t>Партнерство в рамках </a:t>
            </a:r>
            <a:r>
              <a:rPr lang="en-US" sz="2800" b="1" dirty="0" smtClean="0">
                <a:solidFill>
                  <a:srgbClr val="005F8B"/>
                </a:solidFill>
                <a:latin typeface="Open Sans"/>
              </a:rPr>
              <a:t>ESCP: </a:t>
            </a:r>
            <a:r>
              <a:rPr lang="en-US" sz="2800" b="1" dirty="0" err="1" smtClean="0">
                <a:solidFill>
                  <a:srgbClr val="005F8B"/>
                </a:solidFill>
                <a:latin typeface="Open Sans"/>
              </a:rPr>
              <a:t>AdPack</a:t>
            </a:r>
            <a:endParaRPr lang="en-US" sz="2800" b="1" dirty="0">
              <a:solidFill>
                <a:srgbClr val="005F8B"/>
              </a:solidFill>
              <a:latin typeface="Open Sans"/>
            </a:endParaRPr>
          </a:p>
        </p:txBody>
      </p:sp>
      <p:pic>
        <p:nvPicPr>
          <p:cNvPr id="3074" name="Picture 2" descr="C:\Users\Вадим-Оля\Desktop\adpac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012849"/>
            <a:ext cx="6141492" cy="3578907"/>
          </a:xfrm>
          <a:prstGeom prst="rect">
            <a:avLst/>
          </a:prstGeom>
          <a:noFill/>
        </p:spPr>
      </p:pic>
      <p:pic>
        <p:nvPicPr>
          <p:cNvPr id="3075" name="Picture 3" descr="C:\Users\Вадим-Оля\Desktop\adpack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052" y="4790294"/>
            <a:ext cx="8058150" cy="178117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339383" y="1009638"/>
            <a:ext cx="2490716" cy="1769715"/>
          </a:xfrm>
          <a:prstGeom prst="rect">
            <a:avLst/>
          </a:prstGeom>
          <a:ln w="12700">
            <a:solidFill>
              <a:srgbClr val="005F8B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 smtClean="0">
                <a:solidFill>
                  <a:srgbClr val="005F8B"/>
                </a:solidFill>
                <a:latin typeface="Open Sans" pitchFamily="34" charset="0"/>
              </a:rPr>
              <a:t>Packaging Cluster 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Іспанія)</a:t>
            </a:r>
          </a:p>
          <a:p>
            <a:pPr>
              <a:spcAft>
                <a:spcPts val="600"/>
              </a:spcAft>
            </a:pP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Nanoprogress</a:t>
            </a:r>
            <a:r>
              <a:rPr lang="en-US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z.s</a:t>
            </a:r>
            <a:r>
              <a:rPr lang="en-US" sz="1400" b="1" dirty="0" smtClean="0">
                <a:solidFill>
                  <a:srgbClr val="005F8B"/>
                </a:solidFill>
                <a:latin typeface="Open Sans" pitchFamily="34" charset="0"/>
              </a:rPr>
              <a:t>. 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Чехія)</a:t>
            </a:r>
          </a:p>
          <a:p>
            <a:pPr>
              <a:spcAft>
                <a:spcPts val="600"/>
              </a:spcAft>
            </a:pP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Packbridge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 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Швеція)</a:t>
            </a:r>
          </a:p>
          <a:p>
            <a:pPr>
              <a:spcAft>
                <a:spcPts val="600"/>
              </a:spcAft>
            </a:pP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Plastiwin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 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Бельгія)</a:t>
            </a:r>
          </a:p>
          <a:p>
            <a:pPr>
              <a:spcAft>
                <a:spcPts val="600"/>
              </a:spcAft>
            </a:pP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InovCluster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 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Португалія)</a:t>
            </a:r>
          </a:p>
          <a:p>
            <a:pPr>
              <a:spcAft>
                <a:spcPts val="600"/>
              </a:spcAft>
            </a:pPr>
            <a:r>
              <a:rPr lang="en-US" sz="1400" b="1" dirty="0" err="1" smtClean="0">
                <a:solidFill>
                  <a:srgbClr val="005F8B"/>
                </a:solidFill>
                <a:latin typeface="Open Sans" pitchFamily="34" charset="0"/>
              </a:rPr>
              <a:t>BalticNet</a:t>
            </a:r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 (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Німеччина)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GB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COSME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де шукати інформацію щодо програми? 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5582852" y="870006"/>
            <a:ext cx="2933348" cy="2169825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sz="1400" b="1" dirty="0" smtClean="0">
              <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</a:ln>
              <a:solidFill>
                <a:schemeClr val="accent3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spcAft>
                <a:spcPts val="1200"/>
              </a:spcAft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Фінансування</a:t>
            </a:r>
            <a:r>
              <a:rPr lang="en-GB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endParaRPr lang="en-GB" sz="1400" b="1" dirty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1200"/>
              </a:spcAft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Доступ </a:t>
            </a:r>
            <a:r>
              <a:rPr lang="uk-UA" sz="1400" b="1" dirty="0">
                <a:solidFill>
                  <a:srgbClr val="005F8B"/>
                </a:solidFill>
                <a:latin typeface="Open Sans" pitchFamily="34" charset="0"/>
              </a:rPr>
              <a:t>до ринків</a:t>
            </a:r>
            <a:r>
              <a:rPr lang="en-GB" sz="1400" b="1" dirty="0">
                <a:solidFill>
                  <a:srgbClr val="005F8B"/>
                </a:solidFill>
                <a:latin typeface="Open Sans" pitchFamily="34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Покращення умов конкурентоспроможності</a:t>
            </a:r>
            <a:endParaRPr lang="en-GB" sz="1400" b="1" dirty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0"/>
              </a:spcAft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Формування культури</a:t>
            </a:r>
            <a:endParaRPr lang="en-US" sz="14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>
              <a:spcAft>
                <a:spcPts val="0"/>
              </a:spcAft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ведення</a:t>
            </a:r>
            <a:r>
              <a:rPr lang="en-US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бізнесу</a:t>
            </a:r>
            <a:endParaRPr lang="en-US" sz="14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457" y="1176836"/>
            <a:ext cx="324403" cy="324403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575" y="1528534"/>
            <a:ext cx="271974" cy="316626"/>
          </a:xfrm>
          <a:prstGeom prst="rect">
            <a:avLst/>
          </a:prstGeom>
        </p:spPr>
      </p:pic>
      <p:pic>
        <p:nvPicPr>
          <p:cNvPr id="1026" name="Picture 2" descr="C:\Users\Вадим-Оля\Desktop\websit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539" y="817571"/>
            <a:ext cx="4473638" cy="2272268"/>
          </a:xfrm>
          <a:prstGeom prst="rect">
            <a:avLst/>
          </a:prstGeom>
          <a:noFill/>
        </p:spPr>
      </p:pic>
      <p:sp>
        <p:nvSpPr>
          <p:cNvPr id="19" name="pole tekstowe 1"/>
          <p:cNvSpPr txBox="1"/>
          <p:nvPr/>
        </p:nvSpPr>
        <p:spPr>
          <a:xfrm>
            <a:off x="167539" y="3186686"/>
            <a:ext cx="4586027" cy="830997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>
                <a:solidFill>
                  <a:srgbClr val="FFC000"/>
                </a:solidFill>
                <a:latin typeface="Open Sans" pitchFamily="34" charset="0"/>
              </a:rPr>
              <a:t>cosme.me.gov.ua</a:t>
            </a:r>
            <a:endParaRPr lang="uk-UA" sz="2000" b="1" u="sng" dirty="0" smtClean="0">
              <a:solidFill>
                <a:srgbClr val="FFC000"/>
              </a:solidFill>
              <a:latin typeface="Open Sans" pitchFamily="34" charset="0"/>
            </a:endParaRPr>
          </a:p>
          <a:p>
            <a:pPr algn="ctr"/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офіційна сторінка програми </a:t>
            </a:r>
            <a:endParaRPr lang="en-US" sz="1400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algn="ctr"/>
            <a:r>
              <a:rPr lang="en-US" sz="1400" dirty="0" smtClean="0">
                <a:solidFill>
                  <a:srgbClr val="005F8B"/>
                </a:solidFill>
                <a:latin typeface="Open Sans" pitchFamily="34" charset="0"/>
              </a:rPr>
              <a:t>COSME </a:t>
            </a:r>
            <a:r>
              <a:rPr lang="uk-UA" sz="1400" dirty="0" smtClean="0">
                <a:solidFill>
                  <a:srgbClr val="005F8B"/>
                </a:solidFill>
                <a:latin typeface="Open Sans" pitchFamily="34" charset="0"/>
              </a:rPr>
              <a:t>в Україні</a:t>
            </a:r>
            <a:endParaRPr lang="en-US" sz="1400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4864065" y="1624699"/>
            <a:ext cx="620543" cy="886489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22" name="Obraz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495" y="2022134"/>
            <a:ext cx="271974" cy="316626"/>
          </a:xfrm>
          <a:prstGeom prst="rect">
            <a:avLst/>
          </a:prstGeom>
        </p:spPr>
      </p:pic>
      <p:pic>
        <p:nvPicPr>
          <p:cNvPr id="23" name="Obraz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775" y="2570310"/>
            <a:ext cx="271974" cy="316626"/>
          </a:xfrm>
          <a:prstGeom prst="rect">
            <a:avLst/>
          </a:prstGeom>
        </p:spPr>
      </p:pic>
      <p:pic>
        <p:nvPicPr>
          <p:cNvPr id="1027" name="Picture 3" descr="C:\Users\Вадим-Оля\Desktop\participant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19299" y="4009983"/>
            <a:ext cx="4565391" cy="2726361"/>
          </a:xfrm>
          <a:prstGeom prst="rect">
            <a:avLst/>
          </a:prstGeom>
          <a:noFill/>
        </p:spPr>
      </p:pic>
      <p:sp>
        <p:nvSpPr>
          <p:cNvPr id="24" name="Выноска 2 (с границей) 23"/>
          <p:cNvSpPr/>
          <p:nvPr/>
        </p:nvSpPr>
        <p:spPr>
          <a:xfrm flipH="1">
            <a:off x="496369" y="4681183"/>
            <a:ext cx="2601676" cy="968991"/>
          </a:xfrm>
          <a:prstGeom prst="accentCallout2">
            <a:avLst/>
          </a:prstGeom>
          <a:solidFill>
            <a:srgbClr val="005F8B">
              <a:alpha val="11000"/>
            </a:srgbClr>
          </a:solidFill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rgbClr val="005F8B"/>
                </a:solidFill>
              </a:rPr>
              <a:t>Потенційні </a:t>
            </a:r>
            <a:r>
              <a:rPr lang="uk-UA" sz="1400" b="1" dirty="0" err="1" smtClean="0">
                <a:solidFill>
                  <a:srgbClr val="005F8B"/>
                </a:solidFill>
              </a:rPr>
              <a:t>бенефіціари</a:t>
            </a:r>
            <a:endParaRPr lang="uk-UA" sz="1400" b="1" dirty="0">
              <a:solidFill>
                <a:srgbClr val="005F8B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 rot="5400000">
            <a:off x="6280932" y="3064752"/>
            <a:ext cx="638191" cy="911701"/>
          </a:xfrm>
          <a:prstGeom prst="chevron">
            <a:avLst/>
          </a:prstGeom>
          <a:noFill/>
          <a:ln>
            <a:solidFill>
              <a:srgbClr val="005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7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Компонент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 2</a:t>
            </a: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</a:rPr>
              <a:t>: Доступ до ринків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706582" y="3122725"/>
            <a:ext cx="3214254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Доступ до ринку ЄС та ринків</a:t>
            </a:r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партнерів програми</a:t>
            </a:r>
            <a:endParaRPr lang="uk-UA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1026" name="Picture 2" descr="C:\Users\Вадим-Оля\Desktop\Картинки на презу\Europ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5784" y="872835"/>
            <a:ext cx="2257857" cy="2257857"/>
          </a:xfrm>
          <a:prstGeom prst="rect">
            <a:avLst/>
          </a:prstGeom>
          <a:noFill/>
        </p:spPr>
      </p:pic>
      <p:sp>
        <p:nvSpPr>
          <p:cNvPr id="10" name="pole tekstowe 1"/>
          <p:cNvSpPr txBox="1"/>
          <p:nvPr/>
        </p:nvSpPr>
        <p:spPr>
          <a:xfrm>
            <a:off x="5472566" y="3095016"/>
            <a:ext cx="2743200" cy="92333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Конкретні послуги для представників МСП</a:t>
            </a:r>
            <a:r>
              <a:rPr lang="en-GB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endParaRPr lang="en-GB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1027" name="Picture 3" descr="C:\Users\Вадим-Оля\Desktop\Картинки на презу\Services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1257" y="1421483"/>
            <a:ext cx="3334899" cy="129401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6355" y="4447296"/>
            <a:ext cx="3934691" cy="1015663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u="sng" dirty="0" smtClean="0">
                <a:solidFill>
                  <a:srgbClr val="005F8B"/>
                </a:solidFill>
                <a:latin typeface="Open Sans" pitchFamily="34" charset="0"/>
              </a:rPr>
              <a:t>Enterprise Europe Network (EEN)</a:t>
            </a:r>
          </a:p>
          <a:p>
            <a:pPr>
              <a:spcAft>
                <a:spcPts val="600"/>
              </a:spcAft>
            </a:pPr>
            <a:r>
              <a:rPr lang="uk-UA" sz="1600" b="1" i="1" dirty="0" smtClean="0">
                <a:solidFill>
                  <a:srgbClr val="005F8B"/>
                </a:solidFill>
              </a:rPr>
              <a:t>Європейська мережа підприємств</a:t>
            </a:r>
          </a:p>
          <a:p>
            <a:r>
              <a:rPr lang="en-US" sz="1600" i="1" dirty="0" smtClean="0">
                <a:hlinkClick r:id="rId4"/>
              </a:rPr>
              <a:t>http://een.ec.europa.eu</a:t>
            </a:r>
            <a:r>
              <a:rPr lang="uk-UA" sz="1600" i="1" dirty="0" smtClean="0"/>
              <a:t> </a:t>
            </a:r>
            <a:endParaRPr lang="uk-UA" sz="16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52104" y="4447296"/>
            <a:ext cx="4100951" cy="2169825"/>
          </a:xfrm>
          <a:prstGeom prst="rect">
            <a:avLst/>
          </a:prstGeom>
          <a:noFill/>
          <a:ln w="12700">
            <a:solidFill>
              <a:srgbClr val="005F8B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</a:pPr>
            <a:r>
              <a:rPr lang="uk-UA" b="1" u="sng" dirty="0" err="1" smtClean="0">
                <a:solidFill>
                  <a:srgbClr val="005F8B"/>
                </a:solidFill>
                <a:latin typeface="Open Sans" pitchFamily="34" charset="0"/>
              </a:rPr>
              <a:t>Онлайн-портали</a:t>
            </a:r>
            <a:r>
              <a:rPr lang="uk-UA" b="1" u="sng" dirty="0" smtClean="0">
                <a:solidFill>
                  <a:srgbClr val="005F8B"/>
                </a:solidFill>
                <a:latin typeface="Open Sans" pitchFamily="34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en-US" sz="1600" b="1" i="1" dirty="0" smtClean="0">
                <a:solidFill>
                  <a:srgbClr val="005F8B"/>
                </a:solidFill>
              </a:rPr>
              <a:t>Your Europe Business portal</a:t>
            </a:r>
            <a:endParaRPr lang="uk-UA" sz="1600" b="1" i="1" dirty="0" smtClean="0">
              <a:solidFill>
                <a:srgbClr val="005F8B"/>
              </a:solidFill>
            </a:endParaRPr>
          </a:p>
          <a:p>
            <a:r>
              <a:rPr lang="en-US" sz="1600" b="1" i="1" dirty="0" smtClean="0">
                <a:solidFill>
                  <a:srgbClr val="005F8B"/>
                </a:solidFill>
                <a:hlinkClick r:id="rId5"/>
              </a:rPr>
              <a:t>http://europa.eu/youreurope/business</a:t>
            </a:r>
            <a:r>
              <a:rPr lang="en-US" sz="1600" b="1" i="1" dirty="0" smtClean="0">
                <a:solidFill>
                  <a:srgbClr val="005F8B"/>
                </a:solidFill>
              </a:rPr>
              <a:t> </a:t>
            </a:r>
            <a:r>
              <a:rPr lang="uk-UA" sz="1600" b="1" i="1" dirty="0" smtClean="0">
                <a:solidFill>
                  <a:srgbClr val="005F8B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1600" b="1" i="1" dirty="0" smtClean="0">
                <a:solidFill>
                  <a:srgbClr val="005F8B"/>
                </a:solidFill>
              </a:rPr>
              <a:t>Trade Helpdesk</a:t>
            </a:r>
          </a:p>
          <a:p>
            <a:r>
              <a:rPr lang="en-US" sz="1600" b="1" i="1" dirty="0" smtClean="0">
                <a:solidFill>
                  <a:srgbClr val="005F8B"/>
                </a:solidFill>
                <a:hlinkClick r:id="rId6"/>
              </a:rPr>
              <a:t>http://trade.ec.europa.eu/tradehelp</a:t>
            </a:r>
            <a:r>
              <a:rPr lang="en-US" sz="1600" b="1" i="1" dirty="0" smtClean="0">
                <a:solidFill>
                  <a:srgbClr val="005F8B"/>
                </a:solidFill>
              </a:rPr>
              <a:t> </a:t>
            </a:r>
            <a:endParaRPr lang="uk-UA" sz="1600" b="1" i="1" dirty="0" smtClean="0">
              <a:solidFill>
                <a:srgbClr val="005F8B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1600" b="1" i="1" dirty="0" smtClean="0">
                <a:solidFill>
                  <a:srgbClr val="005F8B"/>
                </a:solidFill>
              </a:rPr>
              <a:t> European Cluster Collaboration Platform</a:t>
            </a:r>
          </a:p>
          <a:p>
            <a:r>
              <a:rPr lang="en-US" sz="1600" b="1" i="1" dirty="0" smtClean="0">
                <a:solidFill>
                  <a:srgbClr val="005F8B"/>
                </a:solidFill>
                <a:hlinkClick r:id="rId7"/>
              </a:rPr>
              <a:t>https://www.clustercollaboration.eu</a:t>
            </a:r>
            <a:r>
              <a:rPr lang="en-US" sz="1600" b="1" i="1" dirty="0" smtClean="0">
                <a:solidFill>
                  <a:srgbClr val="005F8B"/>
                </a:solidFill>
              </a:rPr>
              <a:t> </a:t>
            </a:r>
            <a:endParaRPr lang="uk-UA" sz="1600" i="1" dirty="0"/>
          </a:p>
        </p:txBody>
      </p:sp>
      <p:cxnSp>
        <p:nvCxnSpPr>
          <p:cNvPr id="17" name="Прямая соединительная линия 16"/>
          <p:cNvCxnSpPr>
            <a:stCxn id="12" idx="0"/>
            <a:endCxn id="2" idx="2"/>
          </p:cNvCxnSpPr>
          <p:nvPr/>
        </p:nvCxnSpPr>
        <p:spPr>
          <a:xfrm flipV="1">
            <a:off x="2313701" y="4046055"/>
            <a:ext cx="8" cy="401241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6844137" y="4032200"/>
            <a:ext cx="12" cy="401241"/>
          </a:xfrm>
          <a:prstGeom prst="line">
            <a:avLst/>
          </a:prstGeom>
          <a:ln w="12700">
            <a:solidFill>
              <a:srgbClr val="005F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48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 txBox="1">
            <a:spLocks/>
          </p:cNvSpPr>
          <p:nvPr/>
        </p:nvSpPr>
        <p:spPr bwMode="auto">
          <a:xfrm>
            <a:off x="1781969" y="1963883"/>
            <a:ext cx="5580062" cy="211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altLang="uk-UA" sz="2400" b="1" dirty="0" smtClean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/>
            <a:r>
              <a:rPr lang="ru-RU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ДЯКУ</a:t>
            </a:r>
            <a:r>
              <a:rPr lang="uk-UA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Ю</a:t>
            </a:r>
            <a:endParaRPr lang="ru-RU" altLang="uk-UA" sz="2400" b="1" dirty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/>
            <a:r>
              <a:rPr lang="ru-RU" altLang="uk-UA" sz="2400" b="1" dirty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ЗА УВАГУ</a:t>
            </a:r>
            <a:r>
              <a:rPr lang="ru-RU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!</a:t>
            </a:r>
            <a:endParaRPr lang="uk-UA" altLang="uk-UA" sz="2400" b="1" dirty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/>
            <a:r>
              <a:rPr lang="en-US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  <a:hlinkClick r:id="rId3"/>
              </a:rPr>
              <a:t>aremizov@me.gov.ua</a:t>
            </a:r>
            <a:endParaRPr lang="en-US" altLang="uk-UA" sz="2400" b="1" dirty="0" smtClean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/>
            <a:r>
              <a:rPr lang="en-US" altLang="uk-UA" sz="2400" b="1" dirty="0" err="1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cosme.me.gov.ua</a:t>
            </a:r>
            <a:endParaRPr lang="en-US" altLang="uk-UA" sz="2400" b="1" dirty="0" smtClean="0">
              <a:solidFill>
                <a:srgbClr val="005F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itchFamily="34" charset="0"/>
            </a:endParaRPr>
          </a:p>
          <a:p>
            <a:pPr algn="ctr" eaLnBrk="1" hangingPunct="1"/>
            <a:r>
              <a:rPr lang="en-US" altLang="uk-UA" sz="2400" b="1" dirty="0" smtClean="0">
                <a:solidFill>
                  <a:srgbClr val="005F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itchFamily="34" charset="0"/>
              </a:rPr>
              <a:t>044 596 68 53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34938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SzPct val="25000"/>
            </a:pP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Європейська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мережа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підприємств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endParaRPr lang="en-US" altLang="uk-UA" sz="2800" b="1" dirty="0" smtClean="0">
              <a:solidFill>
                <a:srgbClr val="005F8B"/>
              </a:solidFill>
              <a:latin typeface="Open Sans" pitchFamily="34" charset="0"/>
              <a:sym typeface="Arial"/>
            </a:endParaRPr>
          </a:p>
          <a:p>
            <a:pPr algn="ctr" eaLnBrk="1" hangingPunct="1">
              <a:lnSpc>
                <a:spcPct val="90000"/>
              </a:lnSpc>
              <a:buSzPct val="25000"/>
            </a:pP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 (Enterprise Europe Network)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  <a:sym typeface="Arial"/>
            </a:endParaRPr>
          </a:p>
        </p:txBody>
      </p:sp>
      <p:pic>
        <p:nvPicPr>
          <p:cNvPr id="4" name="image5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4968" y="1236700"/>
            <a:ext cx="2104520" cy="19914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02197" y="1094514"/>
            <a:ext cx="4544291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  <a:r>
              <a:rPr lang="en-US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країн</a:t>
            </a:r>
          </a:p>
          <a:p>
            <a:r>
              <a:rPr lang="uk-UA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 бізнес-асоціацій</a:t>
            </a:r>
          </a:p>
          <a:p>
            <a:r>
              <a:rPr lang="uk-UA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 млн.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компаній учасниць</a:t>
            </a:r>
          </a:p>
          <a:p>
            <a:r>
              <a:rPr lang="uk-UA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тис. </a:t>
            </a:r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технологічних  розробок</a:t>
            </a:r>
          </a:p>
          <a:p>
            <a:r>
              <a:rPr lang="uk-UA" b="1" dirty="0" smtClean="0">
                <a:solidFill>
                  <a:srgbClr val="005F8B"/>
                </a:solidFill>
                <a:latin typeface="Open Sans" pitchFamily="34" charset="0"/>
              </a:rPr>
              <a:t>	      та бізнес-пропозицій</a:t>
            </a:r>
          </a:p>
          <a:p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32510" y="3744624"/>
            <a:ext cx="8603672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допомогою </a:t>
            </a: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 </a:t>
            </a:r>
            <a:r>
              <a:rPr lang="uk-UA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українські підприємці можуть: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Шукати потенційних покупців продукції в ЄС та інших країнах-учасницях </a:t>
            </a:r>
            <a:r>
              <a:rPr lang="en-US" sz="1600" b="1" dirty="0" smtClean="0">
                <a:solidFill>
                  <a:srgbClr val="005F8B"/>
                </a:solidFill>
                <a:latin typeface="Open Sans" pitchFamily="34" charset="0"/>
              </a:rPr>
              <a:t>EEN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Розміщувати комерційні замовлення, поширювати/відстежувати комерційні пропозиції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Шукати та залучати новітні технології з-за кордону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 Шукати   інвесторів   та   партнерів   у   ЄС та інших країнах-учасницях </a:t>
            </a:r>
            <a:r>
              <a:rPr lang="en-US" sz="1600" b="1" dirty="0" smtClean="0">
                <a:solidFill>
                  <a:srgbClr val="005F8B"/>
                </a:solidFill>
                <a:latin typeface="Open Sans" pitchFamily="34" charset="0"/>
              </a:rPr>
              <a:t>EEN, </a:t>
            </a:r>
            <a:r>
              <a:rPr lang="uk-UA" sz="1600" b="1" dirty="0" smtClean="0">
                <a:solidFill>
                  <a:srgbClr val="005F8B"/>
                </a:solidFill>
                <a:latin typeface="Open Sans" pitchFamily="34" charset="0"/>
              </a:rPr>
              <a:t>у т.ч. для створення спільних підприємств</a:t>
            </a:r>
          </a:p>
        </p:txBody>
      </p:sp>
    </p:spTree>
    <p:extLst>
      <p:ext uri="{BB962C8B-B14F-4D97-AF65-F5344CB8AC3E}">
        <p14:creationId xmlns:p14="http://schemas.microsoft.com/office/powerpoint/2010/main" val="8935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0" y="972326"/>
            <a:ext cx="486294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Надавати заявки та брати участь в </a:t>
            </a:r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 </a:t>
            </a:r>
            <a:r>
              <a:rPr lang="uk-UA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 через членів Консорціуму, який в Україні складається з: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Міністерство економічного розвитку та торгівлі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Міністерство зовнішніх справ України (Представництво України при ЄС)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Інститут фізики НАН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Торгово-промислова палата України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Київський Національний Університет	            ім. Тараса Шевченка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ВГО «Споживач» (бізнес-асоціація з головним офісом у Дніпрі)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uk-UA" sz="1400" b="1" dirty="0" smtClean="0">
                <a:solidFill>
                  <a:srgbClr val="005F8B"/>
                </a:solidFill>
                <a:latin typeface="Open Sans" pitchFamily="34" charset="0"/>
              </a:rPr>
              <a:t> Нова Міжнародна Корпорація (високотехнологічна українська компанія)</a:t>
            </a:r>
          </a:p>
          <a:p>
            <a:endParaRPr lang="uk-UA" dirty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259633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buSzPct val="25000"/>
            </a:pPr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Як можна скористатися можливостями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EEN?</a:t>
            </a:r>
          </a:p>
          <a:p>
            <a:pPr algn="ctr" eaLnBrk="1" hangingPunct="1"/>
            <a:endParaRPr lang="ru-RU" altLang="uk-UA" sz="20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596" y="5763491"/>
            <a:ext cx="6337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Контакти членів консорціуму – </a:t>
            </a:r>
          </a:p>
          <a:p>
            <a:r>
              <a:rPr lang="uk-UA" sz="1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сайті </a:t>
            </a:r>
            <a:r>
              <a:rPr lang="en-US" sz="1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cosme.me.gov.ua</a:t>
            </a:r>
            <a:endParaRPr lang="uk-UA" sz="16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95456" y="2244425"/>
            <a:ext cx="339998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Реєстрація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мережі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компаній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EEN </a:t>
            </a:r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дає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право </a:t>
            </a:r>
            <a:r>
              <a:rPr lang="ru-RU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на: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щоденну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розсилку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про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потенційних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партнерів</a:t>
            </a:r>
            <a:endParaRPr lang="ru-RU" sz="1400" b="1" dirty="0" smtClean="0">
              <a:solidFill>
                <a:srgbClr val="005F8B"/>
              </a:solidFill>
              <a:latin typeface="Open Sans" pitchFamily="34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щоденну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розсилку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про заходи,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які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</a:t>
            </a:r>
            <a:r>
              <a:rPr lang="ru-RU" sz="1400" b="1" dirty="0" err="1" smtClean="0">
                <a:solidFill>
                  <a:srgbClr val="005F8B"/>
                </a:solidFill>
                <a:latin typeface="Open Sans" pitchFamily="34" charset="0"/>
              </a:rPr>
              <a:t>відбуваються</a:t>
            </a:r>
            <a:r>
              <a:rPr lang="ru-RU" sz="1400" b="1" dirty="0" smtClean="0">
                <a:solidFill>
                  <a:srgbClr val="005F8B"/>
                </a:solidFill>
                <a:latin typeface="Open Sans" pitchFamily="34" charset="0"/>
              </a:rPr>
              <a:t> в рамках EEN</a:t>
            </a:r>
            <a:endParaRPr lang="uk-UA" sz="1400" b="1" dirty="0" smtClean="0">
              <a:solidFill>
                <a:srgbClr val="005F8B"/>
              </a:solidFill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Реєстрація компанії в системі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3075" name="Picture 3" descr="C:\Users\Вадим-Оля\Desktop\Картинки на презу\een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044" y="845216"/>
            <a:ext cx="8165523" cy="57824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37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uk-UA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Реєстрація компанії в системі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8194" name="Picture 2" descr="C:\Users\Вадим-Оля\Desktop\Картинки на презу\een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869773"/>
            <a:ext cx="8953500" cy="3095625"/>
          </a:xfrm>
          <a:prstGeom prst="rect">
            <a:avLst/>
          </a:prstGeom>
          <a:noFill/>
        </p:spPr>
      </p:pic>
      <p:pic>
        <p:nvPicPr>
          <p:cNvPr id="8195" name="Picture 3" descr="C:\Users\Вадим-Оля\Downloads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027" y="3990105"/>
            <a:ext cx="1644072" cy="2466109"/>
          </a:xfrm>
          <a:prstGeom prst="rect">
            <a:avLst/>
          </a:prstGeom>
          <a:noFill/>
        </p:spPr>
      </p:pic>
      <p:pic>
        <p:nvPicPr>
          <p:cNvPr id="8196" name="Picture 4" descr="C:\Users\Вадим-Оля\Downloads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8406" y="3995524"/>
            <a:ext cx="1695883" cy="2543826"/>
          </a:xfrm>
          <a:prstGeom prst="rect">
            <a:avLst/>
          </a:prstGeom>
          <a:noFill/>
        </p:spPr>
      </p:pic>
      <p:pic>
        <p:nvPicPr>
          <p:cNvPr id="8199" name="Picture 7" descr="C:\Users\Вадим-Оля\Downloads\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8955" y="4030518"/>
            <a:ext cx="3714506" cy="2481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855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Пошук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в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pic>
        <p:nvPicPr>
          <p:cNvPr id="10242" name="Picture 2" descr="C:\Users\Вадим-Оля\Desktop\Картинки на презу\partnershi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610" y="930858"/>
            <a:ext cx="7077075" cy="5467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698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 txBox="1">
            <a:spLocks/>
          </p:cNvSpPr>
          <p:nvPr/>
        </p:nvSpPr>
        <p:spPr bwMode="auto">
          <a:xfrm>
            <a:off x="0" y="107227"/>
            <a:ext cx="9144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Як </a:t>
            </a:r>
            <a:r>
              <a:rPr lang="ru-RU" altLang="uk-UA" sz="2800" b="1" dirty="0" err="1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долучитися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 до </a:t>
            </a:r>
            <a:r>
              <a:rPr lang="en-US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EEN </a:t>
            </a:r>
            <a:r>
              <a:rPr lang="ru-RU" altLang="uk-UA" sz="2800" b="1" dirty="0" smtClean="0">
                <a:solidFill>
                  <a:srgbClr val="005F8B"/>
                </a:solidFill>
                <a:latin typeface="Open Sans" pitchFamily="34" charset="0"/>
                <a:sym typeface="Arial"/>
              </a:rPr>
              <a:t>?</a:t>
            </a:r>
            <a:endParaRPr lang="ru-RU" altLang="uk-UA" sz="2800" b="1" dirty="0">
              <a:solidFill>
                <a:srgbClr val="005F8B"/>
              </a:solidFill>
              <a:latin typeface="Open Sans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634" y="3244334"/>
            <a:ext cx="3110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http://www.iop.kiev.ua/~een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34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. укр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Helvetica Neue UltraLight"/>
        <a:ea typeface="MS PGothic"/>
        <a:cs typeface=""/>
      </a:majorFont>
      <a:minorFont>
        <a:latin typeface="Helvetica Neue UltraLight"/>
        <a:ea typeface="MS P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Helvetica Neue UltraLight"/>
        <a:ea typeface="MS PGothic"/>
        <a:cs typeface=""/>
      </a:majorFont>
      <a:minorFont>
        <a:latin typeface="Helvetica Neue UltraLight"/>
        <a:ea typeface="MS P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2. укр</Template>
  <TotalTime>2468</TotalTime>
  <Words>1001</Words>
  <Application>Microsoft Office PowerPoint</Application>
  <PresentationFormat>Экран (4:3)</PresentationFormat>
  <Paragraphs>213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Шаблон 2. укр</vt:lpstr>
      <vt:lpstr>Office Theme</vt:lpstr>
      <vt:lpstr>Оформление по умолчанию</vt:lpstr>
      <vt:lpstr>Диаграмма</vt:lpstr>
      <vt:lpstr> COSME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Aleksandra</dc:creator>
  <cp:lastModifiedBy>Боярунець Андрій Володимирович</cp:lastModifiedBy>
  <cp:revision>359</cp:revision>
  <cp:lastPrinted>2017-01-22T19:17:21Z</cp:lastPrinted>
  <dcterms:created xsi:type="dcterms:W3CDTF">2017-01-22T14:41:16Z</dcterms:created>
  <dcterms:modified xsi:type="dcterms:W3CDTF">2019-05-15T13:00:55Z</dcterms:modified>
</cp:coreProperties>
</file>