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2" r:id="rId2"/>
    <p:sldId id="268" r:id="rId3"/>
    <p:sldId id="256" r:id="rId4"/>
    <p:sldId id="326" r:id="rId5"/>
    <p:sldId id="327" r:id="rId6"/>
    <p:sldId id="333" r:id="rId7"/>
    <p:sldId id="334" r:id="rId8"/>
    <p:sldId id="332" r:id="rId9"/>
    <p:sldId id="313" r:id="rId10"/>
    <p:sldId id="305" r:id="rId11"/>
    <p:sldId id="306" r:id="rId12"/>
    <p:sldId id="307" r:id="rId13"/>
    <p:sldId id="329" r:id="rId14"/>
    <p:sldId id="308" r:id="rId15"/>
    <p:sldId id="330" r:id="rId16"/>
    <p:sldId id="331" r:id="rId17"/>
    <p:sldId id="319" r:id="rId18"/>
    <p:sldId id="328" r:id="rId19"/>
    <p:sldId id="312" r:id="rId20"/>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01913D-F947-4CB6-942F-ECB43AFC00C5}" type="datetimeFigureOut">
              <a:rPr lang="uk-UA" smtClean="0"/>
              <a:t>24.09.2019</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26C6E8-851C-401D-B004-CD10B40138B9}" type="slidenum">
              <a:rPr lang="uk-UA" smtClean="0"/>
              <a:t>‹№›</a:t>
            </a:fld>
            <a:endParaRPr lang="uk-UA"/>
          </a:p>
        </p:txBody>
      </p:sp>
    </p:spTree>
    <p:extLst>
      <p:ext uri="{BB962C8B-B14F-4D97-AF65-F5344CB8AC3E}">
        <p14:creationId xmlns:p14="http://schemas.microsoft.com/office/powerpoint/2010/main" val="587197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E488B9-0BE7-4697-8A72-E2F8CFF3CA73}"/>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a:extLst>
              <a:ext uri="{FF2B5EF4-FFF2-40B4-BE49-F238E27FC236}">
                <a16:creationId xmlns:a16="http://schemas.microsoft.com/office/drawing/2014/main" id="{1D9BE165-A297-4E6A-A854-1AA804CB5A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a:extLst>
              <a:ext uri="{FF2B5EF4-FFF2-40B4-BE49-F238E27FC236}">
                <a16:creationId xmlns:a16="http://schemas.microsoft.com/office/drawing/2014/main" id="{56404894-44BD-4B81-8D22-79E57B5D5F52}"/>
              </a:ext>
            </a:extLst>
          </p:cNvPr>
          <p:cNvSpPr>
            <a:spLocks noGrp="1"/>
          </p:cNvSpPr>
          <p:nvPr>
            <p:ph type="dt" sz="half" idx="10"/>
          </p:nvPr>
        </p:nvSpPr>
        <p:spPr/>
        <p:txBody>
          <a:bodyPr/>
          <a:lstStyle/>
          <a:p>
            <a:fld id="{BB09A080-CED2-4248-A7E2-AAA788C761C2}" type="datetimeFigureOut">
              <a:rPr lang="uk-UA" smtClean="0"/>
              <a:t>24.09.2019</a:t>
            </a:fld>
            <a:endParaRPr lang="uk-UA"/>
          </a:p>
        </p:txBody>
      </p:sp>
      <p:sp>
        <p:nvSpPr>
          <p:cNvPr id="5" name="Нижний колонтитул 4">
            <a:extLst>
              <a:ext uri="{FF2B5EF4-FFF2-40B4-BE49-F238E27FC236}">
                <a16:creationId xmlns:a16="http://schemas.microsoft.com/office/drawing/2014/main" id="{3698EF03-6C0B-4D2A-91B3-9A1D58FA0362}"/>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E9AC82A3-020D-441F-84DB-D0294D97AC6B}"/>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4070769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80B590-F2D2-46C3-99D1-91AE0419B2DB}"/>
              </a:ext>
            </a:extLst>
          </p:cNvPr>
          <p:cNvSpPr>
            <a:spLocks noGrp="1"/>
          </p:cNvSpPr>
          <p:nvPr>
            <p:ph type="title"/>
          </p:nvPr>
        </p:nvSpPr>
        <p:spPr/>
        <p:txBody>
          <a:bodyPr/>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F64E66A5-AB7A-47BD-8F1C-DB3873B735D3}"/>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03B0125B-04E9-4EB3-895F-328FD805AF37}"/>
              </a:ext>
            </a:extLst>
          </p:cNvPr>
          <p:cNvSpPr>
            <a:spLocks noGrp="1"/>
          </p:cNvSpPr>
          <p:nvPr>
            <p:ph type="dt" sz="half" idx="10"/>
          </p:nvPr>
        </p:nvSpPr>
        <p:spPr/>
        <p:txBody>
          <a:bodyPr/>
          <a:lstStyle/>
          <a:p>
            <a:fld id="{BB09A080-CED2-4248-A7E2-AAA788C761C2}" type="datetimeFigureOut">
              <a:rPr lang="uk-UA" smtClean="0"/>
              <a:t>24.09.2019</a:t>
            </a:fld>
            <a:endParaRPr lang="uk-UA"/>
          </a:p>
        </p:txBody>
      </p:sp>
      <p:sp>
        <p:nvSpPr>
          <p:cNvPr id="5" name="Нижний колонтитул 4">
            <a:extLst>
              <a:ext uri="{FF2B5EF4-FFF2-40B4-BE49-F238E27FC236}">
                <a16:creationId xmlns:a16="http://schemas.microsoft.com/office/drawing/2014/main" id="{B1959867-C413-4C23-99CF-665A17F3EAAC}"/>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C6DB8F93-06A2-4A67-91CA-58617EDDCDBA}"/>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3503318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E5BD88EA-DFA1-4120-B1B3-AAFF8E1E4D56}"/>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6D7EEF2D-53C2-4CAA-9B95-4C9A1F2825ED}"/>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575EBC30-2620-46FC-AE9E-29A743544EF4}"/>
              </a:ext>
            </a:extLst>
          </p:cNvPr>
          <p:cNvSpPr>
            <a:spLocks noGrp="1"/>
          </p:cNvSpPr>
          <p:nvPr>
            <p:ph type="dt" sz="half" idx="10"/>
          </p:nvPr>
        </p:nvSpPr>
        <p:spPr/>
        <p:txBody>
          <a:bodyPr/>
          <a:lstStyle/>
          <a:p>
            <a:fld id="{BB09A080-CED2-4248-A7E2-AAA788C761C2}" type="datetimeFigureOut">
              <a:rPr lang="uk-UA" smtClean="0"/>
              <a:t>24.09.2019</a:t>
            </a:fld>
            <a:endParaRPr lang="uk-UA"/>
          </a:p>
        </p:txBody>
      </p:sp>
      <p:sp>
        <p:nvSpPr>
          <p:cNvPr id="5" name="Нижний колонтитул 4">
            <a:extLst>
              <a:ext uri="{FF2B5EF4-FFF2-40B4-BE49-F238E27FC236}">
                <a16:creationId xmlns:a16="http://schemas.microsoft.com/office/drawing/2014/main" id="{CAE72122-288A-4940-953C-82599A03E25F}"/>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657942FB-03EC-4C78-A086-456ED1B9FBA4}"/>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4059186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606AE9-2AA2-49EF-BC89-0A42DFABBC05}"/>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53DD0953-4CFC-4E43-AC21-30A9E0FBEA4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5180A565-0FF7-44FB-9427-812C0B64CEF0}"/>
              </a:ext>
            </a:extLst>
          </p:cNvPr>
          <p:cNvSpPr>
            <a:spLocks noGrp="1"/>
          </p:cNvSpPr>
          <p:nvPr>
            <p:ph type="dt" sz="half" idx="10"/>
          </p:nvPr>
        </p:nvSpPr>
        <p:spPr/>
        <p:txBody>
          <a:bodyPr/>
          <a:lstStyle/>
          <a:p>
            <a:fld id="{BB09A080-CED2-4248-A7E2-AAA788C761C2}" type="datetimeFigureOut">
              <a:rPr lang="uk-UA" smtClean="0"/>
              <a:t>24.09.2019</a:t>
            </a:fld>
            <a:endParaRPr lang="uk-UA"/>
          </a:p>
        </p:txBody>
      </p:sp>
      <p:sp>
        <p:nvSpPr>
          <p:cNvPr id="5" name="Нижний колонтитул 4">
            <a:extLst>
              <a:ext uri="{FF2B5EF4-FFF2-40B4-BE49-F238E27FC236}">
                <a16:creationId xmlns:a16="http://schemas.microsoft.com/office/drawing/2014/main" id="{E4CBF755-584E-4592-9A7C-70642274DAA5}"/>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DE4C3C6B-0963-4B42-8A56-136E466B771D}"/>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137292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5AF7B4-7C5E-4D41-B4AB-362566FB8C5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a:extLst>
              <a:ext uri="{FF2B5EF4-FFF2-40B4-BE49-F238E27FC236}">
                <a16:creationId xmlns:a16="http://schemas.microsoft.com/office/drawing/2014/main" id="{CF69BC8C-306B-4409-B140-BD591AE84E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289BB6D8-6D79-40FF-9E45-1E31E15D17DB}"/>
              </a:ext>
            </a:extLst>
          </p:cNvPr>
          <p:cNvSpPr>
            <a:spLocks noGrp="1"/>
          </p:cNvSpPr>
          <p:nvPr>
            <p:ph type="dt" sz="half" idx="10"/>
          </p:nvPr>
        </p:nvSpPr>
        <p:spPr/>
        <p:txBody>
          <a:bodyPr/>
          <a:lstStyle/>
          <a:p>
            <a:fld id="{BB09A080-CED2-4248-A7E2-AAA788C761C2}" type="datetimeFigureOut">
              <a:rPr lang="uk-UA" smtClean="0"/>
              <a:t>24.09.2019</a:t>
            </a:fld>
            <a:endParaRPr lang="uk-UA"/>
          </a:p>
        </p:txBody>
      </p:sp>
      <p:sp>
        <p:nvSpPr>
          <p:cNvPr id="5" name="Нижний колонтитул 4">
            <a:extLst>
              <a:ext uri="{FF2B5EF4-FFF2-40B4-BE49-F238E27FC236}">
                <a16:creationId xmlns:a16="http://schemas.microsoft.com/office/drawing/2014/main" id="{E861D03C-8E1E-4066-B24B-515BB87D1E47}"/>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8586D9EA-A2E9-4964-B7C0-3904B6307C38}"/>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1612037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FD735C-A2A9-4CDE-AB9E-92006BD4B43F}"/>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386B3FB7-7281-4FD1-8026-E4E0F1C0375B}"/>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a:extLst>
              <a:ext uri="{FF2B5EF4-FFF2-40B4-BE49-F238E27FC236}">
                <a16:creationId xmlns:a16="http://schemas.microsoft.com/office/drawing/2014/main" id="{387B11E7-C75D-4BD6-B5A5-ABC0C3A8591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a:extLst>
              <a:ext uri="{FF2B5EF4-FFF2-40B4-BE49-F238E27FC236}">
                <a16:creationId xmlns:a16="http://schemas.microsoft.com/office/drawing/2014/main" id="{B19F06CD-2341-44FA-9808-12C627DD86B3}"/>
              </a:ext>
            </a:extLst>
          </p:cNvPr>
          <p:cNvSpPr>
            <a:spLocks noGrp="1"/>
          </p:cNvSpPr>
          <p:nvPr>
            <p:ph type="dt" sz="half" idx="10"/>
          </p:nvPr>
        </p:nvSpPr>
        <p:spPr/>
        <p:txBody>
          <a:bodyPr/>
          <a:lstStyle/>
          <a:p>
            <a:fld id="{BB09A080-CED2-4248-A7E2-AAA788C761C2}" type="datetimeFigureOut">
              <a:rPr lang="uk-UA" smtClean="0"/>
              <a:t>24.09.2019</a:t>
            </a:fld>
            <a:endParaRPr lang="uk-UA"/>
          </a:p>
        </p:txBody>
      </p:sp>
      <p:sp>
        <p:nvSpPr>
          <p:cNvPr id="6" name="Нижний колонтитул 5">
            <a:extLst>
              <a:ext uri="{FF2B5EF4-FFF2-40B4-BE49-F238E27FC236}">
                <a16:creationId xmlns:a16="http://schemas.microsoft.com/office/drawing/2014/main" id="{BF107EF2-462A-4388-8084-E785DAE28819}"/>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3CDE00ED-8C11-48C6-88AB-D82F37244BE3}"/>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257783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839A0CF-F8CF-474B-8509-B72F4D8F92F9}"/>
              </a:ext>
            </a:extLst>
          </p:cNvPr>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a:extLst>
              <a:ext uri="{FF2B5EF4-FFF2-40B4-BE49-F238E27FC236}">
                <a16:creationId xmlns:a16="http://schemas.microsoft.com/office/drawing/2014/main" id="{5794473C-152C-4B58-B23D-4F262A98F4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CF1E9C31-A7AC-4ECE-AF0B-0B465F3D4DCA}"/>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a:extLst>
              <a:ext uri="{FF2B5EF4-FFF2-40B4-BE49-F238E27FC236}">
                <a16:creationId xmlns:a16="http://schemas.microsoft.com/office/drawing/2014/main" id="{3F9D7101-D82A-4246-AFA3-38FF410312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1A1A3BC1-587C-49D0-989C-6B7E11CBFBFF}"/>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a:extLst>
              <a:ext uri="{FF2B5EF4-FFF2-40B4-BE49-F238E27FC236}">
                <a16:creationId xmlns:a16="http://schemas.microsoft.com/office/drawing/2014/main" id="{14999873-4494-4794-ABD7-B15F40B48245}"/>
              </a:ext>
            </a:extLst>
          </p:cNvPr>
          <p:cNvSpPr>
            <a:spLocks noGrp="1"/>
          </p:cNvSpPr>
          <p:nvPr>
            <p:ph type="dt" sz="half" idx="10"/>
          </p:nvPr>
        </p:nvSpPr>
        <p:spPr/>
        <p:txBody>
          <a:bodyPr/>
          <a:lstStyle/>
          <a:p>
            <a:fld id="{BB09A080-CED2-4248-A7E2-AAA788C761C2}" type="datetimeFigureOut">
              <a:rPr lang="uk-UA" smtClean="0"/>
              <a:t>24.09.2019</a:t>
            </a:fld>
            <a:endParaRPr lang="uk-UA"/>
          </a:p>
        </p:txBody>
      </p:sp>
      <p:sp>
        <p:nvSpPr>
          <p:cNvPr id="8" name="Нижний колонтитул 7">
            <a:extLst>
              <a:ext uri="{FF2B5EF4-FFF2-40B4-BE49-F238E27FC236}">
                <a16:creationId xmlns:a16="http://schemas.microsoft.com/office/drawing/2014/main" id="{97376C4E-8F5A-453D-85EE-0A8C72E671AA}"/>
              </a:ext>
            </a:extLst>
          </p:cNvPr>
          <p:cNvSpPr>
            <a:spLocks noGrp="1"/>
          </p:cNvSpPr>
          <p:nvPr>
            <p:ph type="ftr" sz="quarter" idx="11"/>
          </p:nvPr>
        </p:nvSpPr>
        <p:spPr/>
        <p:txBody>
          <a:bodyPr/>
          <a:lstStyle/>
          <a:p>
            <a:endParaRPr lang="uk-UA"/>
          </a:p>
        </p:txBody>
      </p:sp>
      <p:sp>
        <p:nvSpPr>
          <p:cNvPr id="9" name="Номер слайда 8">
            <a:extLst>
              <a:ext uri="{FF2B5EF4-FFF2-40B4-BE49-F238E27FC236}">
                <a16:creationId xmlns:a16="http://schemas.microsoft.com/office/drawing/2014/main" id="{4CE2D555-245D-43EC-AE65-16E5B9A2AABD}"/>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3936703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2D8D06-7626-4E9A-99A8-4DEA7D0B3CB8}"/>
              </a:ext>
            </a:extLst>
          </p:cNvPr>
          <p:cNvSpPr>
            <a:spLocks noGrp="1"/>
          </p:cNvSpPr>
          <p:nvPr>
            <p:ph type="title"/>
          </p:nvPr>
        </p:nvSpPr>
        <p:spPr/>
        <p:txBody>
          <a:bodyPr/>
          <a:lstStyle/>
          <a:p>
            <a:r>
              <a:rPr lang="ru-RU"/>
              <a:t>Образец заголовка</a:t>
            </a:r>
            <a:endParaRPr lang="uk-UA"/>
          </a:p>
        </p:txBody>
      </p:sp>
      <p:sp>
        <p:nvSpPr>
          <p:cNvPr id="3" name="Дата 2">
            <a:extLst>
              <a:ext uri="{FF2B5EF4-FFF2-40B4-BE49-F238E27FC236}">
                <a16:creationId xmlns:a16="http://schemas.microsoft.com/office/drawing/2014/main" id="{379CFE6E-7A44-445B-A495-2A6046E694D5}"/>
              </a:ext>
            </a:extLst>
          </p:cNvPr>
          <p:cNvSpPr>
            <a:spLocks noGrp="1"/>
          </p:cNvSpPr>
          <p:nvPr>
            <p:ph type="dt" sz="half" idx="10"/>
          </p:nvPr>
        </p:nvSpPr>
        <p:spPr/>
        <p:txBody>
          <a:bodyPr/>
          <a:lstStyle/>
          <a:p>
            <a:fld id="{BB09A080-CED2-4248-A7E2-AAA788C761C2}" type="datetimeFigureOut">
              <a:rPr lang="uk-UA" smtClean="0"/>
              <a:t>24.09.2019</a:t>
            </a:fld>
            <a:endParaRPr lang="uk-UA"/>
          </a:p>
        </p:txBody>
      </p:sp>
      <p:sp>
        <p:nvSpPr>
          <p:cNvPr id="4" name="Нижний колонтитул 3">
            <a:extLst>
              <a:ext uri="{FF2B5EF4-FFF2-40B4-BE49-F238E27FC236}">
                <a16:creationId xmlns:a16="http://schemas.microsoft.com/office/drawing/2014/main" id="{4A017542-99A5-4950-9F2C-A5D6A472E7B6}"/>
              </a:ext>
            </a:extLst>
          </p:cNvPr>
          <p:cNvSpPr>
            <a:spLocks noGrp="1"/>
          </p:cNvSpPr>
          <p:nvPr>
            <p:ph type="ftr" sz="quarter" idx="11"/>
          </p:nvPr>
        </p:nvSpPr>
        <p:spPr/>
        <p:txBody>
          <a:bodyPr/>
          <a:lstStyle/>
          <a:p>
            <a:endParaRPr lang="uk-UA"/>
          </a:p>
        </p:txBody>
      </p:sp>
      <p:sp>
        <p:nvSpPr>
          <p:cNvPr id="5" name="Номер слайда 4">
            <a:extLst>
              <a:ext uri="{FF2B5EF4-FFF2-40B4-BE49-F238E27FC236}">
                <a16:creationId xmlns:a16="http://schemas.microsoft.com/office/drawing/2014/main" id="{6A9B7000-C4C0-4D46-9CB4-2624A0F12574}"/>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790390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47078029-FC7F-4856-B965-77C7EA0D447A}"/>
              </a:ext>
            </a:extLst>
          </p:cNvPr>
          <p:cNvSpPr>
            <a:spLocks noGrp="1"/>
          </p:cNvSpPr>
          <p:nvPr>
            <p:ph type="dt" sz="half" idx="10"/>
          </p:nvPr>
        </p:nvSpPr>
        <p:spPr/>
        <p:txBody>
          <a:bodyPr/>
          <a:lstStyle/>
          <a:p>
            <a:fld id="{BB09A080-CED2-4248-A7E2-AAA788C761C2}" type="datetimeFigureOut">
              <a:rPr lang="uk-UA" smtClean="0"/>
              <a:t>24.09.2019</a:t>
            </a:fld>
            <a:endParaRPr lang="uk-UA"/>
          </a:p>
        </p:txBody>
      </p:sp>
      <p:sp>
        <p:nvSpPr>
          <p:cNvPr id="3" name="Нижний колонтитул 2">
            <a:extLst>
              <a:ext uri="{FF2B5EF4-FFF2-40B4-BE49-F238E27FC236}">
                <a16:creationId xmlns:a16="http://schemas.microsoft.com/office/drawing/2014/main" id="{861511F2-51D7-444A-8696-C003D2269440}"/>
              </a:ext>
            </a:extLst>
          </p:cNvPr>
          <p:cNvSpPr>
            <a:spLocks noGrp="1"/>
          </p:cNvSpPr>
          <p:nvPr>
            <p:ph type="ftr" sz="quarter" idx="11"/>
          </p:nvPr>
        </p:nvSpPr>
        <p:spPr/>
        <p:txBody>
          <a:bodyPr/>
          <a:lstStyle/>
          <a:p>
            <a:endParaRPr lang="uk-UA"/>
          </a:p>
        </p:txBody>
      </p:sp>
      <p:sp>
        <p:nvSpPr>
          <p:cNvPr id="4" name="Номер слайда 3">
            <a:extLst>
              <a:ext uri="{FF2B5EF4-FFF2-40B4-BE49-F238E27FC236}">
                <a16:creationId xmlns:a16="http://schemas.microsoft.com/office/drawing/2014/main" id="{D0BFCB3A-FC3B-4795-A64F-43C7A164EAED}"/>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4233384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DDC969-2410-4855-B8F0-17EFA025C15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a:extLst>
              <a:ext uri="{FF2B5EF4-FFF2-40B4-BE49-F238E27FC236}">
                <a16:creationId xmlns:a16="http://schemas.microsoft.com/office/drawing/2014/main" id="{7375A521-0A4C-473B-9049-296E42239F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a:extLst>
              <a:ext uri="{FF2B5EF4-FFF2-40B4-BE49-F238E27FC236}">
                <a16:creationId xmlns:a16="http://schemas.microsoft.com/office/drawing/2014/main" id="{7A677270-6C76-4495-9830-F87E8C5110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5BB24B00-0514-49A5-AE7D-7249BFDBC028}"/>
              </a:ext>
            </a:extLst>
          </p:cNvPr>
          <p:cNvSpPr>
            <a:spLocks noGrp="1"/>
          </p:cNvSpPr>
          <p:nvPr>
            <p:ph type="dt" sz="half" idx="10"/>
          </p:nvPr>
        </p:nvSpPr>
        <p:spPr/>
        <p:txBody>
          <a:bodyPr/>
          <a:lstStyle/>
          <a:p>
            <a:fld id="{BB09A080-CED2-4248-A7E2-AAA788C761C2}" type="datetimeFigureOut">
              <a:rPr lang="uk-UA" smtClean="0"/>
              <a:t>24.09.2019</a:t>
            </a:fld>
            <a:endParaRPr lang="uk-UA"/>
          </a:p>
        </p:txBody>
      </p:sp>
      <p:sp>
        <p:nvSpPr>
          <p:cNvPr id="6" name="Нижний колонтитул 5">
            <a:extLst>
              <a:ext uri="{FF2B5EF4-FFF2-40B4-BE49-F238E27FC236}">
                <a16:creationId xmlns:a16="http://schemas.microsoft.com/office/drawing/2014/main" id="{5665B864-2826-4B32-8BA2-61AFA322F7A7}"/>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52B24804-D9A7-44D1-A752-C3B5D09760AB}"/>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1785348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2DA1E8-A3EC-46B5-8324-019BDFE3705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a:extLst>
              <a:ext uri="{FF2B5EF4-FFF2-40B4-BE49-F238E27FC236}">
                <a16:creationId xmlns:a16="http://schemas.microsoft.com/office/drawing/2014/main" id="{97B9442C-5C71-4387-9FFC-1693558487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a:extLst>
              <a:ext uri="{FF2B5EF4-FFF2-40B4-BE49-F238E27FC236}">
                <a16:creationId xmlns:a16="http://schemas.microsoft.com/office/drawing/2014/main" id="{C5A7C205-4608-4811-A514-49D8FCAEE9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7164DB5-73A6-4120-A844-03E678A1D711}"/>
              </a:ext>
            </a:extLst>
          </p:cNvPr>
          <p:cNvSpPr>
            <a:spLocks noGrp="1"/>
          </p:cNvSpPr>
          <p:nvPr>
            <p:ph type="dt" sz="half" idx="10"/>
          </p:nvPr>
        </p:nvSpPr>
        <p:spPr/>
        <p:txBody>
          <a:bodyPr/>
          <a:lstStyle/>
          <a:p>
            <a:fld id="{BB09A080-CED2-4248-A7E2-AAA788C761C2}" type="datetimeFigureOut">
              <a:rPr lang="uk-UA" smtClean="0"/>
              <a:t>24.09.2019</a:t>
            </a:fld>
            <a:endParaRPr lang="uk-UA"/>
          </a:p>
        </p:txBody>
      </p:sp>
      <p:sp>
        <p:nvSpPr>
          <p:cNvPr id="6" name="Нижний колонтитул 5">
            <a:extLst>
              <a:ext uri="{FF2B5EF4-FFF2-40B4-BE49-F238E27FC236}">
                <a16:creationId xmlns:a16="http://schemas.microsoft.com/office/drawing/2014/main" id="{6778CAAE-C670-46C3-8B19-48FC47223713}"/>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B74E1316-F841-458F-A4BE-725F0FE74A15}"/>
              </a:ext>
            </a:extLst>
          </p:cNvPr>
          <p:cNvSpPr>
            <a:spLocks noGrp="1"/>
          </p:cNvSpPr>
          <p:nvPr>
            <p:ph type="sldNum" sz="quarter" idx="12"/>
          </p:nvPr>
        </p:nvSpPr>
        <p:spPr/>
        <p:txBody>
          <a:bodyPr/>
          <a:lstStyle/>
          <a:p>
            <a:fld id="{F79891A6-ABFD-44F5-88DF-AA56BC0C044E}" type="slidenum">
              <a:rPr lang="uk-UA" smtClean="0"/>
              <a:t>‹№›</a:t>
            </a:fld>
            <a:endParaRPr lang="uk-UA"/>
          </a:p>
        </p:txBody>
      </p:sp>
    </p:spTree>
    <p:extLst>
      <p:ext uri="{BB962C8B-B14F-4D97-AF65-F5344CB8AC3E}">
        <p14:creationId xmlns:p14="http://schemas.microsoft.com/office/powerpoint/2010/main" val="3894459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9D4EB9-B848-44D1-9615-DADCC01084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a:extLst>
              <a:ext uri="{FF2B5EF4-FFF2-40B4-BE49-F238E27FC236}">
                <a16:creationId xmlns:a16="http://schemas.microsoft.com/office/drawing/2014/main" id="{25474DCB-BBE1-4EE1-AE84-8CB5871A06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3BF8305F-C9DE-43FD-8014-6215D6F6C0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9A080-CED2-4248-A7E2-AAA788C761C2}" type="datetimeFigureOut">
              <a:rPr lang="uk-UA" smtClean="0"/>
              <a:t>24.09.2019</a:t>
            </a:fld>
            <a:endParaRPr lang="uk-UA"/>
          </a:p>
        </p:txBody>
      </p:sp>
      <p:sp>
        <p:nvSpPr>
          <p:cNvPr id="5" name="Нижний колонтитул 4">
            <a:extLst>
              <a:ext uri="{FF2B5EF4-FFF2-40B4-BE49-F238E27FC236}">
                <a16:creationId xmlns:a16="http://schemas.microsoft.com/office/drawing/2014/main" id="{F9C110D4-B00B-467C-AAD1-544F9A48B2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a:extLst>
              <a:ext uri="{FF2B5EF4-FFF2-40B4-BE49-F238E27FC236}">
                <a16:creationId xmlns:a16="http://schemas.microsoft.com/office/drawing/2014/main" id="{E9A79560-FF7E-475C-AA48-FE68DACEB9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9891A6-ABFD-44F5-88DF-AA56BC0C044E}" type="slidenum">
              <a:rPr lang="uk-UA" smtClean="0"/>
              <a:t>‹№›</a:t>
            </a:fld>
            <a:endParaRPr lang="uk-UA"/>
          </a:p>
        </p:txBody>
      </p:sp>
    </p:spTree>
    <p:extLst>
      <p:ext uri="{BB962C8B-B14F-4D97-AF65-F5344CB8AC3E}">
        <p14:creationId xmlns:p14="http://schemas.microsoft.com/office/powerpoint/2010/main" val="2411640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shymko@me.gov.ua" TargetMode="External"/><Relationship Id="rId2" Type="http://schemas.openxmlformats.org/officeDocument/2006/relationships/hyperlink" Target="mailto:nataly.shymko@gmail.com" TargetMode="External"/><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86" name="Rectangle 85">
            <a:extLst>
              <a:ext uri="{FF2B5EF4-FFF2-40B4-BE49-F238E27FC236}">
                <a16:creationId xmlns:a16="http://schemas.microsoft.com/office/drawing/2014/main" id="{71B2258F-86CA-4D4D-8270-BC05FCDEBF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6" descr="Ð ÐµÐ·ÑÐ»ÑÑÐ°Ñ Ð¿Ð¾ÑÑÐºÑ Ð·Ð¾Ð±ÑÐ°Ð¶ÐµÐ½Ñ Ð·Ð° Ð·Ð°Ð¿Ð¸ÑÐ¾Ð¼ &quot;ÐÑÐ¾Ð·Ð¾ÑÑÐ¾&quot;">
            <a:extLst>
              <a:ext uri="{FF2B5EF4-FFF2-40B4-BE49-F238E27FC236}">
                <a16:creationId xmlns:a16="http://schemas.microsoft.com/office/drawing/2014/main" id="{C49E415E-1694-40B0-915D-1E0E4922AEE0}"/>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b="1747"/>
          <a:stretch/>
        </p:blipFill>
        <p:spPr bwMode="auto">
          <a:xfrm>
            <a:off x="20" y="-203734"/>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a:extLst>
              <a:ext uri="{FF2B5EF4-FFF2-40B4-BE49-F238E27FC236}">
                <a16:creationId xmlns:a16="http://schemas.microsoft.com/office/drawing/2014/main" id="{60ABC94F-C3C9-4E31-AA49-C7CA32CA2E46}"/>
              </a:ext>
            </a:extLst>
          </p:cNvPr>
          <p:cNvSpPr>
            <a:spLocks noGrp="1" noChangeArrowheads="1"/>
          </p:cNvSpPr>
          <p:nvPr>
            <p:ph type="title"/>
          </p:nvPr>
        </p:nvSpPr>
        <p:spPr bwMode="auto">
          <a:xfrm>
            <a:off x="2175289" y="3551671"/>
            <a:ext cx="10016691" cy="29005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b" anchorCtr="0" compatLnSpc="1">
            <a:prstTxWarp prst="textNoShape">
              <a:avLst/>
            </a:prstTxWarp>
            <a:normAutofit/>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a:lstStyle>
          <a:p>
            <a:pPr eaLnBrk="1" hangingPunct="1"/>
            <a:r>
              <a:rPr lang="en-US" altLang="uk-UA" sz="6000" b="1" dirty="0" err="1">
                <a:solidFill>
                  <a:srgbClr val="FFFFFF"/>
                </a:solidFill>
                <a:sym typeface="Tahoma" panose="020B0604030504040204" pitchFamily="34" charset="0"/>
              </a:rPr>
              <a:t>Нова</a:t>
            </a:r>
            <a:r>
              <a:rPr lang="en-US" altLang="uk-UA" sz="6000" b="1" dirty="0">
                <a:solidFill>
                  <a:srgbClr val="FFFFFF"/>
                </a:solidFill>
                <a:sym typeface="Tahoma" panose="020B0604030504040204" pitchFamily="34" charset="0"/>
              </a:rPr>
              <a:t> </a:t>
            </a:r>
            <a:r>
              <a:rPr lang="en-US" altLang="uk-UA" sz="6000" b="1" dirty="0" err="1">
                <a:solidFill>
                  <a:srgbClr val="FFFFFF"/>
                </a:solidFill>
                <a:sym typeface="Tahoma" panose="020B0604030504040204" pitchFamily="34" charset="0"/>
              </a:rPr>
              <a:t>редакція</a:t>
            </a:r>
            <a:r>
              <a:rPr lang="en-US" altLang="uk-UA" sz="6000" b="1" dirty="0">
                <a:solidFill>
                  <a:srgbClr val="FFFFFF"/>
                </a:solidFill>
                <a:sym typeface="Tahoma" panose="020B0604030504040204" pitchFamily="34" charset="0"/>
              </a:rPr>
              <a:t> </a:t>
            </a:r>
            <a:r>
              <a:rPr lang="en-US" altLang="uk-UA" sz="6000" b="1" dirty="0" err="1">
                <a:solidFill>
                  <a:srgbClr val="FFFFFF"/>
                </a:solidFill>
                <a:sym typeface="Tahoma" panose="020B0604030504040204" pitchFamily="34" charset="0"/>
              </a:rPr>
              <a:t>Закону</a:t>
            </a:r>
            <a:r>
              <a:rPr lang="en-US" altLang="uk-UA" sz="6000" b="1" dirty="0">
                <a:solidFill>
                  <a:srgbClr val="FFFFFF"/>
                </a:solidFill>
                <a:sym typeface="Tahoma" panose="020B0604030504040204" pitchFamily="34" charset="0"/>
              </a:rPr>
              <a:t> </a:t>
            </a:r>
            <a:r>
              <a:rPr lang="en-US" altLang="uk-UA" sz="6000" b="1" dirty="0" err="1">
                <a:solidFill>
                  <a:srgbClr val="FFFFFF"/>
                </a:solidFill>
                <a:sym typeface="Tahoma" panose="020B0604030504040204" pitchFamily="34" charset="0"/>
              </a:rPr>
              <a:t>України</a:t>
            </a:r>
            <a:r>
              <a:rPr lang="en-US" altLang="uk-UA" sz="6000" b="1" dirty="0">
                <a:solidFill>
                  <a:srgbClr val="FFFFFF"/>
                </a:solidFill>
                <a:sym typeface="Tahoma" panose="020B0604030504040204" pitchFamily="34" charset="0"/>
              </a:rPr>
              <a:t> “</a:t>
            </a:r>
            <a:r>
              <a:rPr lang="en-US" altLang="uk-UA" sz="6000" b="1" dirty="0" err="1">
                <a:solidFill>
                  <a:srgbClr val="FFFFFF"/>
                </a:solidFill>
                <a:sym typeface="Tahoma" panose="020B0604030504040204" pitchFamily="34" charset="0"/>
              </a:rPr>
              <a:t>Про</a:t>
            </a:r>
            <a:r>
              <a:rPr lang="en-US" altLang="uk-UA" sz="6000" b="1" dirty="0">
                <a:solidFill>
                  <a:srgbClr val="FFFFFF"/>
                </a:solidFill>
                <a:sym typeface="Tahoma" panose="020B0604030504040204" pitchFamily="34" charset="0"/>
              </a:rPr>
              <a:t> </a:t>
            </a:r>
            <a:r>
              <a:rPr lang="en-US" altLang="uk-UA" sz="6000" b="1" dirty="0" err="1">
                <a:solidFill>
                  <a:srgbClr val="FFFFFF"/>
                </a:solidFill>
                <a:sym typeface="Tahoma" panose="020B0604030504040204" pitchFamily="34" charset="0"/>
              </a:rPr>
              <a:t>публічні</a:t>
            </a:r>
            <a:r>
              <a:rPr lang="en-US" altLang="uk-UA" sz="6000" b="1" dirty="0">
                <a:solidFill>
                  <a:srgbClr val="FFFFFF"/>
                </a:solidFill>
                <a:sym typeface="Tahoma" panose="020B0604030504040204" pitchFamily="34" charset="0"/>
              </a:rPr>
              <a:t> </a:t>
            </a:r>
            <a:r>
              <a:rPr lang="en-US" altLang="uk-UA" sz="6000" b="1" dirty="0" err="1">
                <a:solidFill>
                  <a:srgbClr val="FFFFFF"/>
                </a:solidFill>
                <a:sym typeface="Tahoma" panose="020B0604030504040204" pitchFamily="34" charset="0"/>
              </a:rPr>
              <a:t>закупівлі</a:t>
            </a:r>
            <a:r>
              <a:rPr lang="en-US" altLang="uk-UA" sz="6000" b="1" dirty="0">
                <a:solidFill>
                  <a:srgbClr val="FFFFFF"/>
                </a:solidFill>
                <a:sym typeface="Tahoma" panose="020B0604030504040204" pitchFamily="34" charset="0"/>
              </a:rPr>
              <a:t>”</a:t>
            </a:r>
          </a:p>
        </p:txBody>
      </p:sp>
    </p:spTree>
    <p:extLst>
      <p:ext uri="{BB962C8B-B14F-4D97-AF65-F5344CB8AC3E}">
        <p14:creationId xmlns:p14="http://schemas.microsoft.com/office/powerpoint/2010/main" val="202569780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a:extLst>
              <a:ext uri="{FF2B5EF4-FFF2-40B4-BE49-F238E27FC236}">
                <a16:creationId xmlns:a16="http://schemas.microsoft.com/office/drawing/2014/main" id="{37950486-2A34-49C4-ADCB-0DAF35E41302}"/>
              </a:ext>
            </a:extLst>
          </p:cNvPr>
          <p:cNvSpPr>
            <a:spLocks noGrp="1" noChangeArrowheads="1"/>
          </p:cNvSpPr>
          <p:nvPr>
            <p:ph type="body" idx="1"/>
          </p:nvPr>
        </p:nvSpPr>
        <p:spPr>
          <a:xfrm>
            <a:off x="616017" y="1708487"/>
            <a:ext cx="10915048" cy="3451161"/>
          </a:xfrm>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25" tIns="45700" rIns="91425" bIns="45700" rtlCol="0">
            <a:spAutoFit/>
          </a:bodyPr>
          <a:lstStyle/>
          <a:p>
            <a:pPr marL="0" indent="0">
              <a:spcBef>
                <a:spcPct val="50000"/>
              </a:spcBef>
              <a:defRPr/>
            </a:pPr>
            <a:r>
              <a:rPr lang="uk-UA" altLang="uk-UA" sz="3200" dirty="0"/>
              <a:t> за результатами розгляду замовник описує недоліки пропозиції в системі</a:t>
            </a:r>
          </a:p>
          <a:p>
            <a:pPr>
              <a:defRPr/>
            </a:pPr>
            <a:r>
              <a:rPr lang="uk-UA" altLang="uk-UA" sz="3200" dirty="0"/>
              <a:t> учасник має 24 години на виправлення помилок та завантаження документів в систему:</a:t>
            </a:r>
          </a:p>
          <a:p>
            <a:pPr lvl="1">
              <a:defRPr/>
            </a:pPr>
            <a:r>
              <a:rPr lang="uk-UA" sz="3200" dirty="0"/>
              <a:t>інформація та документи по статті 16;</a:t>
            </a:r>
          </a:p>
          <a:p>
            <a:pPr lvl="1">
              <a:defRPr/>
            </a:pPr>
            <a:r>
              <a:rPr lang="uk-UA" sz="3200" dirty="0"/>
              <a:t>документи на підтвердження права підпису договору про закупівлю.</a:t>
            </a:r>
            <a:endParaRPr lang="uk-UA" altLang="uk-UA" sz="3200" dirty="0"/>
          </a:p>
        </p:txBody>
      </p:sp>
      <p:sp>
        <p:nvSpPr>
          <p:cNvPr id="8201" name="Rectangle 5">
            <a:extLst>
              <a:ext uri="{FF2B5EF4-FFF2-40B4-BE49-F238E27FC236}">
                <a16:creationId xmlns:a16="http://schemas.microsoft.com/office/drawing/2014/main" id="{B1856341-C195-4D29-B46B-3EAD6D170966}"/>
              </a:ext>
            </a:extLst>
          </p:cNvPr>
          <p:cNvSpPr>
            <a:spLocks noChangeArrowheads="1"/>
          </p:cNvSpPr>
          <p:nvPr/>
        </p:nvSpPr>
        <p:spPr bwMode="auto">
          <a:xfrm>
            <a:off x="616017" y="485775"/>
            <a:ext cx="10915048" cy="1066800"/>
          </a:xfrm>
          <a:prstGeom prst="rect">
            <a:avLst/>
          </a:prstGeom>
          <a:solidFill>
            <a:schemeClr val="accent6"/>
          </a:solidFill>
          <a:ln>
            <a:noFill/>
          </a:ln>
        </p:spPr>
        <p:txBody>
          <a:bodyPr wrap="none" anchor="ctr"/>
          <a:lstStyle/>
          <a:p>
            <a:pPr eaLnBrk="1" hangingPunct="1">
              <a:defRPr/>
            </a:pPr>
            <a:endParaRPr lang="en-US">
              <a:solidFill>
                <a:srgbClr val="292929"/>
              </a:solidFill>
            </a:endParaRPr>
          </a:p>
        </p:txBody>
      </p:sp>
      <p:sp>
        <p:nvSpPr>
          <p:cNvPr id="8196" name="Rectangle 7">
            <a:extLst>
              <a:ext uri="{FF2B5EF4-FFF2-40B4-BE49-F238E27FC236}">
                <a16:creationId xmlns:a16="http://schemas.microsoft.com/office/drawing/2014/main" id="{5ED1B2F4-8BB6-42B7-9BE0-D9F60F80D4BA}"/>
              </a:ext>
            </a:extLst>
          </p:cNvPr>
          <p:cNvSpPr>
            <a:spLocks noChangeArrowheads="1"/>
          </p:cNvSpPr>
          <p:nvPr/>
        </p:nvSpPr>
        <p:spPr bwMode="auto">
          <a:xfrm>
            <a:off x="500514" y="641687"/>
            <a:ext cx="11075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rgbClr val="FFFFFF"/>
                </a:solidFill>
                <a:latin typeface="Segoe UI" panose="020B0502040204020203" pitchFamily="34" charset="0"/>
              </a:rPr>
              <a:t>24 години </a:t>
            </a:r>
            <a:r>
              <a:rPr lang="ru-RU" altLang="uk-UA" dirty="0">
                <a:solidFill>
                  <a:srgbClr val="FFFFFF"/>
                </a:solidFill>
                <a:latin typeface="Segoe UI" panose="020B0502040204020203" pitchFamily="34" charset="0"/>
              </a:rPr>
              <a:t>на </a:t>
            </a:r>
            <a:r>
              <a:rPr lang="ru-RU" altLang="uk-UA" dirty="0" err="1">
                <a:solidFill>
                  <a:srgbClr val="FFFFFF"/>
                </a:solidFill>
                <a:latin typeface="Segoe UI" panose="020B0502040204020203" pitchFamily="34" charset="0"/>
              </a:rPr>
              <a:t>виправлення</a:t>
            </a:r>
            <a:r>
              <a:rPr lang="ru-RU" altLang="uk-UA" dirty="0">
                <a:solidFill>
                  <a:srgbClr val="FFFFFF"/>
                </a:solidFill>
                <a:latin typeface="Segoe UI" panose="020B0502040204020203" pitchFamily="34" charset="0"/>
              </a:rPr>
              <a:t> </a:t>
            </a:r>
            <a:r>
              <a:rPr lang="ru-RU" altLang="uk-UA" dirty="0" err="1">
                <a:solidFill>
                  <a:srgbClr val="FFFFFF"/>
                </a:solidFill>
                <a:latin typeface="Segoe UI" panose="020B0502040204020203" pitchFamily="34" charset="0"/>
              </a:rPr>
              <a:t>помилок</a:t>
            </a:r>
            <a:endParaRPr lang="en-US" altLang="uk-UA" dirty="0">
              <a:solidFill>
                <a:srgbClr val="FFFFFF"/>
              </a:solidFill>
              <a:latin typeface="Segoe UI" panose="020B0502040204020203" pitchFamily="34" charset="0"/>
            </a:endParaRPr>
          </a:p>
        </p:txBody>
      </p:sp>
    </p:spTree>
    <p:extLst>
      <p:ext uri="{BB962C8B-B14F-4D97-AF65-F5344CB8AC3E}">
        <p14:creationId xmlns:p14="http://schemas.microsoft.com/office/powerpoint/2010/main" val="3844496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FF9B742F-8ADB-44E9-AF8C-701865EF9A37}"/>
              </a:ext>
            </a:extLst>
          </p:cNvPr>
          <p:cNvSpPr>
            <a:spLocks noGrp="1" noChangeArrowheads="1"/>
          </p:cNvSpPr>
          <p:nvPr>
            <p:ph type="body" idx="1"/>
          </p:nvPr>
        </p:nvSpPr>
        <p:spPr>
          <a:xfrm>
            <a:off x="760395" y="1736725"/>
            <a:ext cx="10905423" cy="4868985"/>
          </a:xfrm>
          <a:noFill/>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25" tIns="45700" rIns="91425" bIns="45700" rtlCol="0">
            <a:spAutoFit/>
          </a:bodyPr>
          <a:lstStyle/>
          <a:p>
            <a:pPr marL="0" indent="0">
              <a:spcBef>
                <a:spcPct val="50000"/>
              </a:spcBef>
            </a:pPr>
            <a:r>
              <a:rPr lang="uk-UA" altLang="uk-UA" sz="3200" dirty="0"/>
              <a:t> до річного плану закупівель вноситься інформація про всі закупівлі незалежно  від вартості предмета закупівлі </a:t>
            </a:r>
          </a:p>
          <a:p>
            <a:pPr marL="0" indent="0">
              <a:spcBef>
                <a:spcPct val="50000"/>
              </a:spcBef>
            </a:pPr>
            <a:r>
              <a:rPr lang="uk-UA" altLang="uk-UA" sz="3200" dirty="0"/>
              <a:t> спрощені (допорогові) закупівлі з 50 тис. грн. обов'язково через систему</a:t>
            </a:r>
          </a:p>
          <a:p>
            <a:pPr marL="0" indent="0">
              <a:spcBef>
                <a:spcPct val="50000"/>
              </a:spcBef>
            </a:pPr>
            <a:r>
              <a:rPr lang="uk-UA" altLang="uk-UA" sz="3200" dirty="0"/>
              <a:t> порядок визначено в </a:t>
            </a:r>
            <a:r>
              <a:rPr lang="uk-UA" altLang="uk-UA" sz="3200" dirty="0" smtClean="0"/>
              <a:t>Законі</a:t>
            </a:r>
          </a:p>
          <a:p>
            <a:pPr marL="0" indent="0">
              <a:spcBef>
                <a:spcPct val="50000"/>
              </a:spcBef>
            </a:pPr>
            <a:r>
              <a:rPr lang="uk-UA" altLang="uk-UA" sz="3200" dirty="0" smtClean="0"/>
              <a:t> </a:t>
            </a:r>
            <a:r>
              <a:rPr lang="uk-UA" altLang="uk-UA" sz="3200" dirty="0"/>
              <a:t>винятки визначені в </a:t>
            </a:r>
            <a:r>
              <a:rPr lang="uk-UA" altLang="uk-UA" sz="3200" dirty="0" smtClean="0"/>
              <a:t>Законі</a:t>
            </a:r>
          </a:p>
          <a:p>
            <a:pPr marL="0" indent="0">
              <a:spcBef>
                <a:spcPct val="50000"/>
              </a:spcBef>
            </a:pPr>
            <a:r>
              <a:rPr lang="uk-UA" altLang="uk-UA" sz="3200" dirty="0" smtClean="0"/>
              <a:t> 1 учасник достатній для визначення переможцем</a:t>
            </a:r>
            <a:endParaRPr lang="uk-UA" altLang="uk-UA" sz="3200" dirty="0"/>
          </a:p>
          <a:p>
            <a:pPr marL="0" indent="0">
              <a:spcBef>
                <a:spcPct val="50000"/>
              </a:spcBef>
            </a:pPr>
            <a:endParaRPr lang="uk-UA" altLang="uk-UA" sz="3200" dirty="0"/>
          </a:p>
        </p:txBody>
      </p:sp>
      <p:sp>
        <p:nvSpPr>
          <p:cNvPr id="8213" name="Rectangle 5">
            <a:extLst>
              <a:ext uri="{FF2B5EF4-FFF2-40B4-BE49-F238E27FC236}">
                <a16:creationId xmlns:a16="http://schemas.microsoft.com/office/drawing/2014/main" id="{EBF5E780-56B6-4B36-A026-AF3593DCEFE2}"/>
              </a:ext>
            </a:extLst>
          </p:cNvPr>
          <p:cNvSpPr>
            <a:spLocks noChangeArrowheads="1"/>
          </p:cNvSpPr>
          <p:nvPr/>
        </p:nvSpPr>
        <p:spPr bwMode="auto">
          <a:xfrm>
            <a:off x="760396" y="352031"/>
            <a:ext cx="10905423" cy="1066800"/>
          </a:xfrm>
          <a:prstGeom prst="rect">
            <a:avLst/>
          </a:prstGeom>
          <a:solidFill>
            <a:schemeClr val="accent5"/>
          </a:solidFill>
          <a:ln>
            <a:noFill/>
          </a:ln>
        </p:spPr>
        <p:txBody>
          <a:bodyPr wrap="none" anchor="ctr"/>
          <a:lstStyle/>
          <a:p>
            <a:pPr eaLnBrk="1" hangingPunct="1">
              <a:defRPr/>
            </a:pPr>
            <a:endParaRPr lang="en-US">
              <a:solidFill>
                <a:srgbClr val="292929"/>
              </a:solidFill>
            </a:endParaRPr>
          </a:p>
        </p:txBody>
      </p:sp>
      <p:sp>
        <p:nvSpPr>
          <p:cNvPr id="9220" name="Rectangle 7">
            <a:extLst>
              <a:ext uri="{FF2B5EF4-FFF2-40B4-BE49-F238E27FC236}">
                <a16:creationId xmlns:a16="http://schemas.microsoft.com/office/drawing/2014/main" id="{BC40EBF6-46E2-46DD-B90B-A6C19EB6B1DB}"/>
              </a:ext>
            </a:extLst>
          </p:cNvPr>
          <p:cNvSpPr>
            <a:spLocks noChangeArrowheads="1"/>
          </p:cNvSpPr>
          <p:nvPr/>
        </p:nvSpPr>
        <p:spPr bwMode="auto">
          <a:xfrm>
            <a:off x="1992313" y="669925"/>
            <a:ext cx="8280400"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chemeClr val="accent1">
                    <a:lumMod val="20000"/>
                    <a:lumOff val="80000"/>
                  </a:schemeClr>
                </a:solidFill>
                <a:latin typeface="Segoe UI" panose="020B0502040204020203" pitchFamily="34" charset="0"/>
              </a:rPr>
              <a:t>Спрощені закупівлі</a:t>
            </a:r>
            <a:endParaRPr lang="en-US" altLang="uk-UA" dirty="0">
              <a:solidFill>
                <a:schemeClr val="accent1">
                  <a:lumMod val="20000"/>
                  <a:lumOff val="80000"/>
                </a:schemeClr>
              </a:solidFill>
              <a:latin typeface="Segoe UI" panose="020B0502040204020203" pitchFamily="34" charset="0"/>
            </a:endParaRPr>
          </a:p>
        </p:txBody>
      </p:sp>
    </p:spTree>
    <p:extLst>
      <p:ext uri="{BB962C8B-B14F-4D97-AF65-F5344CB8AC3E}">
        <p14:creationId xmlns:p14="http://schemas.microsoft.com/office/powerpoint/2010/main" val="1828904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a:extLst>
              <a:ext uri="{FF2B5EF4-FFF2-40B4-BE49-F238E27FC236}">
                <a16:creationId xmlns:a16="http://schemas.microsoft.com/office/drawing/2014/main" id="{D1D2B392-1A0E-4996-ADA2-4A11610B3A87}"/>
              </a:ext>
            </a:extLst>
          </p:cNvPr>
          <p:cNvSpPr>
            <a:spLocks noChangeArrowheads="1"/>
          </p:cNvSpPr>
          <p:nvPr/>
        </p:nvSpPr>
        <p:spPr bwMode="auto">
          <a:xfrm>
            <a:off x="552450" y="367598"/>
            <a:ext cx="11191875" cy="1066800"/>
          </a:xfrm>
          <a:prstGeom prst="rect">
            <a:avLst/>
          </a:prstGeom>
          <a:solidFill>
            <a:srgbClr val="99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uk-UA" altLang="uk-UA" sz="1800">
              <a:solidFill>
                <a:srgbClr val="292929"/>
              </a:solidFill>
              <a:latin typeface="Segoe UI" panose="020B0502040204020203" pitchFamily="34" charset="0"/>
            </a:endParaRPr>
          </a:p>
        </p:txBody>
      </p:sp>
      <p:sp>
        <p:nvSpPr>
          <p:cNvPr id="10243" name="Rectangle 7">
            <a:extLst>
              <a:ext uri="{FF2B5EF4-FFF2-40B4-BE49-F238E27FC236}">
                <a16:creationId xmlns:a16="http://schemas.microsoft.com/office/drawing/2014/main" id="{6D7D0887-340D-4DFF-878C-4F3F7EA078A0}"/>
              </a:ext>
            </a:extLst>
          </p:cNvPr>
          <p:cNvSpPr>
            <a:spLocks noChangeArrowheads="1"/>
          </p:cNvSpPr>
          <p:nvPr/>
        </p:nvSpPr>
        <p:spPr bwMode="auto">
          <a:xfrm>
            <a:off x="2635250" y="608898"/>
            <a:ext cx="6121400" cy="584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rgbClr val="FFFFFF"/>
                </a:solidFill>
                <a:latin typeface="Segoe UI" panose="020B0502040204020203" pitchFamily="34" charset="0"/>
              </a:rPr>
              <a:t>Електронні каталоги</a:t>
            </a:r>
            <a:endParaRPr lang="en-US" altLang="uk-UA" dirty="0">
              <a:solidFill>
                <a:srgbClr val="FFFFFF"/>
              </a:solidFill>
              <a:latin typeface="Segoe UI" panose="020B0502040204020203" pitchFamily="34" charset="0"/>
            </a:endParaRPr>
          </a:p>
        </p:txBody>
      </p:sp>
      <p:sp>
        <p:nvSpPr>
          <p:cNvPr id="10244" name="Text Box 8">
            <a:extLst>
              <a:ext uri="{FF2B5EF4-FFF2-40B4-BE49-F238E27FC236}">
                <a16:creationId xmlns:a16="http://schemas.microsoft.com/office/drawing/2014/main" id="{020A5BAC-00DB-49E6-BE45-B12583C3FD08}"/>
              </a:ext>
            </a:extLst>
          </p:cNvPr>
          <p:cNvSpPr txBox="1">
            <a:spLocks noChangeArrowheads="1"/>
          </p:cNvSpPr>
          <p:nvPr/>
        </p:nvSpPr>
        <p:spPr bwMode="auto">
          <a:xfrm>
            <a:off x="552449" y="1844676"/>
            <a:ext cx="11191875" cy="289305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1425" tIns="45700" rIns="91425" bIns="457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pPr>
            <a:r>
              <a:rPr lang="uk-UA" altLang="uk-UA" sz="2800" dirty="0"/>
              <a:t> електронний каталог – систематизована база актуальних пропозицій, яка формується та ведеться ЦЗО в електронній системі закупівель та використовується для закупівель замовником з метою відбору постачальника товару. </a:t>
            </a:r>
          </a:p>
          <a:p>
            <a:pPr>
              <a:spcBef>
                <a:spcPct val="50000"/>
              </a:spcBef>
            </a:pPr>
            <a:r>
              <a:rPr lang="en-US" altLang="uk-UA" sz="2800" dirty="0"/>
              <a:t> </a:t>
            </a:r>
            <a:r>
              <a:rPr lang="uk-UA" altLang="uk-UA" sz="2800" dirty="0"/>
              <a:t>На даний час цей інструмент вже працює в пілотному режимі (</a:t>
            </a:r>
            <a:r>
              <a:rPr lang="en-US" altLang="uk-UA" sz="2800" dirty="0" err="1"/>
              <a:t>Prozorro.Market</a:t>
            </a:r>
            <a:r>
              <a:rPr lang="en-US" altLang="uk-UA" sz="2800" dirty="0"/>
              <a:t>)</a:t>
            </a:r>
            <a:endParaRPr lang="uk-UA" altLang="uk-UA" sz="2800" dirty="0"/>
          </a:p>
        </p:txBody>
      </p:sp>
      <p:pic>
        <p:nvPicPr>
          <p:cNvPr id="2050" name="Picture 2" descr="Ð ÐµÐ·ÑÐ»ÑÑÐ°Ñ Ð¿Ð¾ÑÑÐºÑ Ð·Ð¾Ð±ÑÐ°Ð¶ÐµÐ½Ñ Ð·Ð° Ð·Ð°Ð¿Ð¸ÑÐ¾Ð¼ &quot;ÐÑÐ¾Ð·Ð¾ÑÑÐ¾ Ð¼Ð°ÑÐºÐµÑ&quot;">
            <a:extLst>
              <a:ext uri="{FF2B5EF4-FFF2-40B4-BE49-F238E27FC236}">
                <a16:creationId xmlns:a16="http://schemas.microsoft.com/office/drawing/2014/main" id="{6A7EBE1E-B0A9-484D-A708-C49AFFC5A1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2037" y="4552950"/>
            <a:ext cx="4566138" cy="2374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4734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a:extLst>
              <a:ext uri="{FF2B5EF4-FFF2-40B4-BE49-F238E27FC236}">
                <a16:creationId xmlns:a16="http://schemas.microsoft.com/office/drawing/2014/main" id="{B98EC9D1-650B-4A0C-A143-68546A8D1220}"/>
              </a:ext>
            </a:extLst>
          </p:cNvPr>
          <p:cNvSpPr>
            <a:spLocks noChangeArrowheads="1"/>
          </p:cNvSpPr>
          <p:nvPr/>
        </p:nvSpPr>
        <p:spPr bwMode="auto">
          <a:xfrm>
            <a:off x="587141" y="476250"/>
            <a:ext cx="11213431" cy="1066800"/>
          </a:xfrm>
          <a:prstGeom prst="rect">
            <a:avLst/>
          </a:prstGeom>
          <a:ln/>
          <a:extLst/>
        </p:spPr>
        <p:style>
          <a:lnRef idx="3">
            <a:schemeClr val="lt1"/>
          </a:lnRef>
          <a:fillRef idx="1">
            <a:schemeClr val="accent1"/>
          </a:fillRef>
          <a:effectRef idx="1">
            <a:schemeClr val="accent1"/>
          </a:effectRef>
          <a:fontRef idx="minor">
            <a:schemeClr val="lt1"/>
          </a:fontRef>
        </p:style>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uk-UA" altLang="uk-UA" sz="1800" dirty="0">
              <a:solidFill>
                <a:srgbClr val="292929"/>
              </a:solidFill>
              <a:latin typeface="Segoe UI" panose="020B0502040204020203" pitchFamily="34" charset="0"/>
            </a:endParaRPr>
          </a:p>
        </p:txBody>
      </p:sp>
      <p:sp>
        <p:nvSpPr>
          <p:cNvPr id="7171" name="Rectangle 7">
            <a:extLst>
              <a:ext uri="{FF2B5EF4-FFF2-40B4-BE49-F238E27FC236}">
                <a16:creationId xmlns:a16="http://schemas.microsoft.com/office/drawing/2014/main" id="{9B4E0C90-C999-462D-9B6E-74BB50FE95B8}"/>
              </a:ext>
            </a:extLst>
          </p:cNvPr>
          <p:cNvSpPr>
            <a:spLocks noChangeArrowheads="1"/>
          </p:cNvSpPr>
          <p:nvPr/>
        </p:nvSpPr>
        <p:spPr bwMode="auto">
          <a:xfrm>
            <a:off x="2208214" y="692150"/>
            <a:ext cx="7780337"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rgbClr val="FFFFFF"/>
                </a:solidFill>
                <a:latin typeface="Segoe UI" panose="020B0502040204020203" pitchFamily="34" charset="0"/>
              </a:rPr>
              <a:t>Професіоналізація сфери</a:t>
            </a:r>
            <a:endParaRPr lang="en-US" altLang="uk-UA" dirty="0">
              <a:solidFill>
                <a:srgbClr val="FFFFFF"/>
              </a:solidFill>
              <a:latin typeface="Segoe UI" panose="020B0502040204020203" pitchFamily="34" charset="0"/>
            </a:endParaRPr>
          </a:p>
        </p:txBody>
      </p:sp>
      <p:sp>
        <p:nvSpPr>
          <p:cNvPr id="7172" name="Text Box 8">
            <a:extLst>
              <a:ext uri="{FF2B5EF4-FFF2-40B4-BE49-F238E27FC236}">
                <a16:creationId xmlns:a16="http://schemas.microsoft.com/office/drawing/2014/main" id="{574AEF9E-9697-4A3C-9175-0564957128EB}"/>
              </a:ext>
            </a:extLst>
          </p:cNvPr>
          <p:cNvSpPr txBox="1">
            <a:spLocks noChangeArrowheads="1"/>
          </p:cNvSpPr>
          <p:nvPr/>
        </p:nvSpPr>
        <p:spPr bwMode="auto">
          <a:xfrm>
            <a:off x="587141" y="1692276"/>
            <a:ext cx="11213431" cy="44011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1425" tIns="45700" rIns="91425" bIns="457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pPr>
            <a:r>
              <a:rPr lang="uk-UA" altLang="uk-UA" sz="2800" dirty="0"/>
              <a:t> Поступова відмова від тендерних комітетів та перехід до уповноважених осіб (до 1 січня 2022 року)</a:t>
            </a:r>
          </a:p>
          <a:p>
            <a:pPr>
              <a:spcBef>
                <a:spcPct val="50000"/>
              </a:spcBef>
            </a:pPr>
            <a:r>
              <a:rPr lang="uk-UA" sz="2800" dirty="0"/>
              <a:t> навчання </a:t>
            </a:r>
            <a:r>
              <a:rPr lang="uk-UA" sz="2800" dirty="0" smtClean="0"/>
              <a:t>уповноважених </a:t>
            </a:r>
            <a:r>
              <a:rPr lang="uk-UA" sz="2800" dirty="0"/>
              <a:t>осіб з питань організації та здійснення публічних закупівель, у тому числі дистанційне в Інтернеті</a:t>
            </a:r>
            <a:endParaRPr lang="uk-UA" altLang="uk-UA" sz="2800" dirty="0"/>
          </a:p>
          <a:p>
            <a:pPr>
              <a:spcBef>
                <a:spcPct val="50000"/>
              </a:spcBef>
            </a:pPr>
            <a:r>
              <a:rPr lang="uk-UA" altLang="uk-UA" sz="2800" dirty="0"/>
              <a:t> уповноважена </a:t>
            </a:r>
            <a:r>
              <a:rPr lang="uk-UA" sz="2800" dirty="0"/>
              <a:t>особа для здійснення своїх функцій, визначених цим Законом, підтверджує свій рівень володіння необхідними (базовими) знаннями у сфері публічних закупівель на веб-порталі Уповноваженого органу шляхом проходження безкоштовного тестування.</a:t>
            </a:r>
            <a:endParaRPr lang="uk-UA" altLang="uk-UA" sz="2800" dirty="0"/>
          </a:p>
        </p:txBody>
      </p:sp>
    </p:spTree>
    <p:extLst>
      <p:ext uri="{BB962C8B-B14F-4D97-AF65-F5344CB8AC3E}">
        <p14:creationId xmlns:p14="http://schemas.microsoft.com/office/powerpoint/2010/main" val="3295235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7" name="Rectangle 5">
            <a:extLst>
              <a:ext uri="{FF2B5EF4-FFF2-40B4-BE49-F238E27FC236}">
                <a16:creationId xmlns:a16="http://schemas.microsoft.com/office/drawing/2014/main" id="{05CC689A-61CA-48EE-A080-7FFDED3C7CD7}"/>
              </a:ext>
            </a:extLst>
          </p:cNvPr>
          <p:cNvSpPr>
            <a:spLocks noChangeArrowheads="1"/>
          </p:cNvSpPr>
          <p:nvPr/>
        </p:nvSpPr>
        <p:spPr bwMode="auto">
          <a:xfrm>
            <a:off x="504825" y="463550"/>
            <a:ext cx="11315700" cy="1066800"/>
          </a:xfrm>
          <a:prstGeom prst="rect">
            <a:avLst/>
          </a:prstGeom>
          <a:ln/>
        </p:spPr>
        <p:style>
          <a:lnRef idx="3">
            <a:schemeClr val="lt1"/>
          </a:lnRef>
          <a:fillRef idx="1">
            <a:schemeClr val="accent2"/>
          </a:fillRef>
          <a:effectRef idx="1">
            <a:schemeClr val="accent2"/>
          </a:effectRef>
          <a:fontRef idx="minor">
            <a:schemeClr val="lt1"/>
          </a:fontRef>
        </p:style>
        <p:txBody>
          <a:bodyPr wrap="none" anchor="ctr"/>
          <a:lstStyle/>
          <a:p>
            <a:pPr eaLnBrk="1" hangingPunct="1">
              <a:defRPr/>
            </a:pPr>
            <a:endParaRPr lang="en-US" dirty="0">
              <a:solidFill>
                <a:srgbClr val="292929"/>
              </a:solidFill>
            </a:endParaRPr>
          </a:p>
        </p:txBody>
      </p:sp>
      <p:sp>
        <p:nvSpPr>
          <p:cNvPr id="11267" name="Rectangle 7">
            <a:extLst>
              <a:ext uri="{FF2B5EF4-FFF2-40B4-BE49-F238E27FC236}">
                <a16:creationId xmlns:a16="http://schemas.microsoft.com/office/drawing/2014/main" id="{0B644F50-1498-4AA1-B1EF-4D36A8A211EE}"/>
              </a:ext>
            </a:extLst>
          </p:cNvPr>
          <p:cNvSpPr>
            <a:spLocks noChangeArrowheads="1"/>
          </p:cNvSpPr>
          <p:nvPr/>
        </p:nvSpPr>
        <p:spPr bwMode="auto">
          <a:xfrm>
            <a:off x="504825" y="729388"/>
            <a:ext cx="11182350"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rgbClr val="FFFFFF"/>
                </a:solidFill>
                <a:latin typeface="Segoe UI" panose="020B0502040204020203" pitchFamily="34" charset="0"/>
              </a:rPr>
              <a:t>Відповідальність  (зміни до статті 164-14 КУАП)</a:t>
            </a:r>
            <a:endParaRPr lang="en-US" altLang="uk-UA" dirty="0">
              <a:solidFill>
                <a:srgbClr val="FFFFFF"/>
              </a:solidFill>
              <a:latin typeface="Segoe UI" panose="020B0502040204020203" pitchFamily="34" charset="0"/>
            </a:endParaRPr>
          </a:p>
        </p:txBody>
      </p:sp>
      <p:sp>
        <p:nvSpPr>
          <p:cNvPr id="11268" name="Text Box 8">
            <a:extLst>
              <a:ext uri="{FF2B5EF4-FFF2-40B4-BE49-F238E27FC236}">
                <a16:creationId xmlns:a16="http://schemas.microsoft.com/office/drawing/2014/main" id="{12CD6924-C960-4E3F-8522-503A3ED72C73}"/>
              </a:ext>
            </a:extLst>
          </p:cNvPr>
          <p:cNvSpPr txBox="1">
            <a:spLocks noChangeArrowheads="1"/>
          </p:cNvSpPr>
          <p:nvPr/>
        </p:nvSpPr>
        <p:spPr bwMode="auto">
          <a:xfrm>
            <a:off x="504825" y="1670051"/>
            <a:ext cx="11315700" cy="41980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1425" tIns="45700" rIns="91425" bIns="45700">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uk-UA" altLang="uk-UA" sz="2400" b="1" u="sng" dirty="0"/>
              <a:t>Несуттєві порушення:</a:t>
            </a:r>
            <a:r>
              <a:rPr lang="uk-UA" altLang="uk-UA" sz="2400" dirty="0"/>
              <a:t> п</a:t>
            </a:r>
            <a:r>
              <a:rPr lang="uk-UA" sz="2400" dirty="0"/>
              <a:t>орушення порядку визначення предмета закупівлі; несвоєчасне надання або ненадання замовником роз’яснень щодо змісту тендерної документації; тендерна документація складена не у відповідності до вимог закону; розмір забезпечення тендерної пропозиції встановлений у тендерній документації перевищує межі визначені законом; </a:t>
            </a:r>
            <a:r>
              <a:rPr lang="uk-UA" sz="2400" dirty="0" err="1"/>
              <a:t>неоприлюднення</a:t>
            </a:r>
            <a:r>
              <a:rPr lang="uk-UA" sz="2400" dirty="0"/>
              <a:t> або порушення строків оприлюднення інформації про закупівлі; ненадання інформації, документів у випадках, передбачених законом; порушення строків розгляду тендерної пропозиції.</a:t>
            </a:r>
          </a:p>
          <a:p>
            <a:r>
              <a:rPr lang="uk-UA" sz="2400" dirty="0"/>
              <a:t>Розмір штрафу за такі порушення </a:t>
            </a:r>
            <a:r>
              <a:rPr lang="uk-UA" sz="2400" b="1" dirty="0"/>
              <a:t>зменшено</a:t>
            </a:r>
            <a:r>
              <a:rPr lang="uk-UA" sz="2400" dirty="0"/>
              <a:t> до ста неоподатковуваних мінімумів доходів громадян (1700 грн). </a:t>
            </a:r>
          </a:p>
          <a:p>
            <a:pPr>
              <a:spcBef>
                <a:spcPct val="0"/>
              </a:spcBef>
            </a:pPr>
            <a:r>
              <a:rPr lang="uk-UA" altLang="uk-UA" sz="2400" b="1" dirty="0"/>
              <a:t>Штраф накладається </a:t>
            </a:r>
            <a:r>
              <a:rPr lang="uk-UA" altLang="uk-UA" sz="2400" b="1" dirty="0" err="1"/>
              <a:t>Держаудитслужбою</a:t>
            </a:r>
            <a:r>
              <a:rPr lang="uk-UA" altLang="uk-UA" sz="2400" b="1" dirty="0"/>
              <a:t>.</a:t>
            </a:r>
          </a:p>
        </p:txBody>
      </p:sp>
    </p:spTree>
    <p:extLst>
      <p:ext uri="{BB962C8B-B14F-4D97-AF65-F5344CB8AC3E}">
        <p14:creationId xmlns:p14="http://schemas.microsoft.com/office/powerpoint/2010/main" val="384105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7" name="Rectangle 5">
            <a:extLst>
              <a:ext uri="{FF2B5EF4-FFF2-40B4-BE49-F238E27FC236}">
                <a16:creationId xmlns:a16="http://schemas.microsoft.com/office/drawing/2014/main" id="{05CC689A-61CA-48EE-A080-7FFDED3C7CD7}"/>
              </a:ext>
            </a:extLst>
          </p:cNvPr>
          <p:cNvSpPr>
            <a:spLocks noChangeArrowheads="1"/>
          </p:cNvSpPr>
          <p:nvPr/>
        </p:nvSpPr>
        <p:spPr bwMode="auto">
          <a:xfrm>
            <a:off x="504825" y="501650"/>
            <a:ext cx="11315700" cy="1066800"/>
          </a:xfrm>
          <a:prstGeom prst="rect">
            <a:avLst/>
          </a:prstGeom>
          <a:ln/>
        </p:spPr>
        <p:style>
          <a:lnRef idx="3">
            <a:schemeClr val="lt1"/>
          </a:lnRef>
          <a:fillRef idx="1">
            <a:schemeClr val="accent2"/>
          </a:fillRef>
          <a:effectRef idx="1">
            <a:schemeClr val="accent2"/>
          </a:effectRef>
          <a:fontRef idx="minor">
            <a:schemeClr val="lt1"/>
          </a:fontRef>
        </p:style>
        <p:txBody>
          <a:bodyPr wrap="none" anchor="ctr"/>
          <a:lstStyle/>
          <a:p>
            <a:pPr eaLnBrk="1" hangingPunct="1">
              <a:defRPr/>
            </a:pPr>
            <a:endParaRPr lang="en-US" dirty="0">
              <a:solidFill>
                <a:srgbClr val="292929"/>
              </a:solidFill>
            </a:endParaRPr>
          </a:p>
        </p:txBody>
      </p:sp>
      <p:sp>
        <p:nvSpPr>
          <p:cNvPr id="11267" name="Rectangle 7">
            <a:extLst>
              <a:ext uri="{FF2B5EF4-FFF2-40B4-BE49-F238E27FC236}">
                <a16:creationId xmlns:a16="http://schemas.microsoft.com/office/drawing/2014/main" id="{0B644F50-1498-4AA1-B1EF-4D36A8A211EE}"/>
              </a:ext>
            </a:extLst>
          </p:cNvPr>
          <p:cNvSpPr>
            <a:spLocks noChangeArrowheads="1"/>
          </p:cNvSpPr>
          <p:nvPr/>
        </p:nvSpPr>
        <p:spPr bwMode="auto">
          <a:xfrm>
            <a:off x="504825" y="729388"/>
            <a:ext cx="11182350"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rgbClr val="FFFFFF"/>
                </a:solidFill>
                <a:latin typeface="Segoe UI" panose="020B0502040204020203" pitchFamily="34" charset="0"/>
              </a:rPr>
              <a:t>Відповідальність  (зміни до статті 164-14 КУАП)</a:t>
            </a:r>
            <a:endParaRPr lang="en-US" altLang="uk-UA" dirty="0">
              <a:solidFill>
                <a:srgbClr val="FFFFFF"/>
              </a:solidFill>
              <a:latin typeface="Segoe UI" panose="020B0502040204020203" pitchFamily="34" charset="0"/>
            </a:endParaRPr>
          </a:p>
        </p:txBody>
      </p:sp>
      <p:sp>
        <p:nvSpPr>
          <p:cNvPr id="11268" name="Text Box 8">
            <a:extLst>
              <a:ext uri="{FF2B5EF4-FFF2-40B4-BE49-F238E27FC236}">
                <a16:creationId xmlns:a16="http://schemas.microsoft.com/office/drawing/2014/main" id="{12CD6924-C960-4E3F-8522-503A3ED72C73}"/>
              </a:ext>
            </a:extLst>
          </p:cNvPr>
          <p:cNvSpPr txBox="1">
            <a:spLocks noChangeArrowheads="1"/>
          </p:cNvSpPr>
          <p:nvPr/>
        </p:nvSpPr>
        <p:spPr bwMode="auto">
          <a:xfrm>
            <a:off x="504825" y="1670051"/>
            <a:ext cx="11315700" cy="47704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1425" tIns="45700" rIns="91425" bIns="45700">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uk-UA" altLang="uk-UA" sz="2000" b="1" u="sng" dirty="0"/>
              <a:t>Суттєві порушення:</a:t>
            </a:r>
            <a:r>
              <a:rPr lang="uk-UA" altLang="uk-UA" sz="2000" dirty="0"/>
              <a:t> п</a:t>
            </a:r>
            <a:r>
              <a:rPr lang="uk-UA" sz="2000" dirty="0"/>
              <a:t>ридбання товарів, робіт і послуг до/без проведення процедур закупівель/спрощених закупівель відповідно до вимог закону; застосування конкурентного діалогу або торгів з обмеженою участю, або переговорної процедури закупівлі на умовах, не передбачених законом; невідхилення тендерних пропозицій, які підлягали відхиленню відповідно до закону; відхилення тендерних пропозицій на підставах, не передбачених законом або не у відповідності до вимог закону (безпідставне відхилення); укладення з учасником, який став переможцем процедури закупівлі, договору про закупівлю, умови якого  не відповідають вимогам тендерної документації та/або тендерної пропозиції переможця процедури закупівлі; внесення змін до істотних умов договору про закупівлю у випадках, не передбачених законом; внесення недостовірних  персональних даних до електронної системи закупівель та </a:t>
            </a:r>
            <a:r>
              <a:rPr lang="uk-UA" sz="2000" dirty="0" err="1"/>
              <a:t>неоновлення</a:t>
            </a:r>
            <a:r>
              <a:rPr lang="uk-UA" sz="2000" dirty="0"/>
              <a:t> у разі їх зміни; порушення строків оприлюднення тендерної документації</a:t>
            </a:r>
          </a:p>
          <a:p>
            <a:r>
              <a:rPr lang="uk-UA" sz="2000" dirty="0"/>
              <a:t>Розмір штрафу за такі порушення </a:t>
            </a:r>
            <a:r>
              <a:rPr lang="uk-UA" sz="2000" b="1" dirty="0"/>
              <a:t>збільшено</a:t>
            </a:r>
            <a:r>
              <a:rPr lang="uk-UA" sz="2000" dirty="0"/>
              <a:t> від тисячі п’ятсот до трьох тисяч неоподатковуваних мінімумів доходів громадян (25500 – 51000 грн). </a:t>
            </a:r>
          </a:p>
          <a:p>
            <a:pPr>
              <a:spcBef>
                <a:spcPct val="0"/>
              </a:spcBef>
            </a:pPr>
            <a:r>
              <a:rPr lang="uk-UA" altLang="uk-UA" sz="2000" b="1" dirty="0"/>
              <a:t>Штраф накладається в судовому порядку</a:t>
            </a:r>
            <a:r>
              <a:rPr lang="uk-UA" altLang="uk-UA" sz="2000" dirty="0"/>
              <a:t>.</a:t>
            </a:r>
          </a:p>
        </p:txBody>
      </p:sp>
    </p:spTree>
    <p:extLst>
      <p:ext uri="{BB962C8B-B14F-4D97-AF65-F5344CB8AC3E}">
        <p14:creationId xmlns:p14="http://schemas.microsoft.com/office/powerpoint/2010/main" val="426734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7" name="Rectangle 5">
            <a:extLst>
              <a:ext uri="{FF2B5EF4-FFF2-40B4-BE49-F238E27FC236}">
                <a16:creationId xmlns:a16="http://schemas.microsoft.com/office/drawing/2014/main" id="{05CC689A-61CA-48EE-A080-7FFDED3C7CD7}"/>
              </a:ext>
            </a:extLst>
          </p:cNvPr>
          <p:cNvSpPr>
            <a:spLocks noChangeArrowheads="1"/>
          </p:cNvSpPr>
          <p:nvPr/>
        </p:nvSpPr>
        <p:spPr bwMode="auto">
          <a:xfrm>
            <a:off x="504825" y="463550"/>
            <a:ext cx="11315700" cy="1066800"/>
          </a:xfrm>
          <a:prstGeom prst="rect">
            <a:avLst/>
          </a:prstGeom>
          <a:ln/>
        </p:spPr>
        <p:style>
          <a:lnRef idx="3">
            <a:schemeClr val="lt1"/>
          </a:lnRef>
          <a:fillRef idx="1">
            <a:schemeClr val="accent2"/>
          </a:fillRef>
          <a:effectRef idx="1">
            <a:schemeClr val="accent2"/>
          </a:effectRef>
          <a:fontRef idx="minor">
            <a:schemeClr val="lt1"/>
          </a:fontRef>
        </p:style>
        <p:txBody>
          <a:bodyPr wrap="none" anchor="ctr"/>
          <a:lstStyle/>
          <a:p>
            <a:pPr eaLnBrk="1" hangingPunct="1">
              <a:defRPr/>
            </a:pPr>
            <a:endParaRPr lang="en-US" dirty="0">
              <a:solidFill>
                <a:srgbClr val="292929"/>
              </a:solidFill>
            </a:endParaRPr>
          </a:p>
        </p:txBody>
      </p:sp>
      <p:sp>
        <p:nvSpPr>
          <p:cNvPr id="11267" name="Rectangle 7">
            <a:extLst>
              <a:ext uri="{FF2B5EF4-FFF2-40B4-BE49-F238E27FC236}">
                <a16:creationId xmlns:a16="http://schemas.microsoft.com/office/drawing/2014/main" id="{0B644F50-1498-4AA1-B1EF-4D36A8A211EE}"/>
              </a:ext>
            </a:extLst>
          </p:cNvPr>
          <p:cNvSpPr>
            <a:spLocks noChangeArrowheads="1"/>
          </p:cNvSpPr>
          <p:nvPr/>
        </p:nvSpPr>
        <p:spPr bwMode="auto">
          <a:xfrm>
            <a:off x="504825" y="729388"/>
            <a:ext cx="11182350"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rgbClr val="FFFFFF"/>
                </a:solidFill>
                <a:latin typeface="Segoe UI" panose="020B0502040204020203" pitchFamily="34" charset="0"/>
              </a:rPr>
              <a:t>Відповідальність  (зміни до статті 164-14 КУАП)</a:t>
            </a:r>
            <a:endParaRPr lang="en-US" altLang="uk-UA" dirty="0">
              <a:solidFill>
                <a:srgbClr val="FFFFFF"/>
              </a:solidFill>
              <a:latin typeface="Segoe UI" panose="020B0502040204020203" pitchFamily="34" charset="0"/>
            </a:endParaRPr>
          </a:p>
        </p:txBody>
      </p:sp>
      <p:sp>
        <p:nvSpPr>
          <p:cNvPr id="11268" name="Text Box 8">
            <a:extLst>
              <a:ext uri="{FF2B5EF4-FFF2-40B4-BE49-F238E27FC236}">
                <a16:creationId xmlns:a16="http://schemas.microsoft.com/office/drawing/2014/main" id="{12CD6924-C960-4E3F-8522-503A3ED72C73}"/>
              </a:ext>
            </a:extLst>
          </p:cNvPr>
          <p:cNvSpPr txBox="1">
            <a:spLocks noChangeArrowheads="1"/>
          </p:cNvSpPr>
          <p:nvPr/>
        </p:nvSpPr>
        <p:spPr bwMode="auto">
          <a:xfrm>
            <a:off x="504825" y="1670051"/>
            <a:ext cx="11315700" cy="47458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1425" tIns="45700" rIns="91425" bIns="45700">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uk-UA" altLang="uk-UA" sz="2400" b="1" u="sng" dirty="0"/>
              <a:t>Штрафи на керівників:</a:t>
            </a:r>
            <a:r>
              <a:rPr lang="uk-UA" altLang="uk-UA" sz="2400" dirty="0"/>
              <a:t> </a:t>
            </a:r>
          </a:p>
          <a:p>
            <a:r>
              <a:rPr lang="uk-UA" sz="2400" dirty="0"/>
              <a:t>Невиконання рішення Антимонопольного комітету України як органу оскарження за результатами розгляду скарг суб’єктів оскарження, подання яких передбачено законом, тягне за собою накладення штрафу на керівника замовника від двох до п'яти тисяч неоподатковуваних мінімумів доходів громадян (34000 – 85000 грн).</a:t>
            </a:r>
          </a:p>
          <a:p>
            <a:r>
              <a:rPr lang="uk-UA" sz="2400" dirty="0"/>
              <a:t>Укладення договорів, які передбачають оплату замовником товарів, робіт і послуг до/без проведення процедур закупівель/спрощених закупівель, визначених законом, тягне за собою накладення штрафу на керівника замовника від двох до десяти тисяч неоподатковуваних мінімумів доходів громадян (34000-170000 грн)</a:t>
            </a:r>
          </a:p>
          <a:p>
            <a:r>
              <a:rPr lang="uk-UA" altLang="uk-UA" sz="2400" dirty="0"/>
              <a:t>Штраф накладається в судовому порядку.</a:t>
            </a:r>
          </a:p>
        </p:txBody>
      </p:sp>
    </p:spTree>
    <p:extLst>
      <p:ext uri="{BB962C8B-B14F-4D97-AF65-F5344CB8AC3E}">
        <p14:creationId xmlns:p14="http://schemas.microsoft.com/office/powerpoint/2010/main" val="3116178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FFE932-CB6E-48D3-9052-A3A21FDD36D3}"/>
              </a:ext>
            </a:extLst>
          </p:cNvPr>
          <p:cNvSpPr>
            <a:spLocks noGrp="1"/>
          </p:cNvSpPr>
          <p:nvPr>
            <p:ph type="title"/>
          </p:nvPr>
        </p:nvSpPr>
        <p:spPr>
          <a:xfrm>
            <a:off x="838200" y="380141"/>
            <a:ext cx="10515600" cy="1095506"/>
          </a:xfrm>
        </p:spPr>
        <p:style>
          <a:lnRef idx="3">
            <a:schemeClr val="lt1"/>
          </a:lnRef>
          <a:fillRef idx="1">
            <a:schemeClr val="accent6"/>
          </a:fillRef>
          <a:effectRef idx="1">
            <a:schemeClr val="accent6"/>
          </a:effectRef>
          <a:fontRef idx="minor">
            <a:schemeClr val="lt1"/>
          </a:fontRef>
        </p:style>
        <p:txBody>
          <a:bodyPr/>
          <a:lstStyle/>
          <a:p>
            <a:pPr algn="ctr">
              <a:defRPr/>
            </a:pPr>
            <a:r>
              <a:rPr lang="uk-UA" dirty="0">
                <a:solidFill>
                  <a:schemeClr val="bg1"/>
                </a:solidFill>
              </a:rPr>
              <a:t>Що ще?</a:t>
            </a:r>
          </a:p>
        </p:txBody>
      </p:sp>
      <p:sp>
        <p:nvSpPr>
          <p:cNvPr id="14339" name="Місце для вмісту 2">
            <a:extLst>
              <a:ext uri="{FF2B5EF4-FFF2-40B4-BE49-F238E27FC236}">
                <a16:creationId xmlns:a16="http://schemas.microsoft.com/office/drawing/2014/main" id="{BC50BE21-F458-44A3-A6AA-705E8ADA65DB}"/>
              </a:ext>
            </a:extLst>
          </p:cNvPr>
          <p:cNvSpPr>
            <a:spLocks noGrp="1"/>
          </p:cNvSpPr>
          <p:nvPr>
            <p:ph idx="1"/>
          </p:nvPr>
        </p:nvSpPr>
        <p:spPr>
          <a:xfrm>
            <a:off x="838200" y="1628776"/>
            <a:ext cx="10515600" cy="4525963"/>
          </a:xfrm>
        </p:spPr>
        <p:txBody>
          <a:bodyPr>
            <a:normAutofit lnSpcReduction="10000"/>
          </a:bodyPr>
          <a:lstStyle/>
          <a:p>
            <a:r>
              <a:rPr lang="uk-UA" altLang="uk-UA" dirty="0"/>
              <a:t>Відсутність затверджених форм документів</a:t>
            </a:r>
          </a:p>
          <a:p>
            <a:r>
              <a:rPr lang="uk-UA" altLang="uk-UA" dirty="0"/>
              <a:t>Збільшення строків на </a:t>
            </a:r>
            <a:r>
              <a:rPr lang="uk-UA" altLang="uk-UA" dirty="0" err="1"/>
              <a:t>оприлюдення</a:t>
            </a:r>
            <a:r>
              <a:rPr lang="uk-UA" altLang="uk-UA" dirty="0"/>
              <a:t> звітів</a:t>
            </a:r>
          </a:p>
          <a:p>
            <a:r>
              <a:rPr lang="uk-UA" altLang="uk-UA" dirty="0"/>
              <a:t>Примірна методика визначення очікуваної вартості</a:t>
            </a:r>
          </a:p>
          <a:p>
            <a:r>
              <a:rPr lang="uk-UA" altLang="uk-UA" dirty="0"/>
              <a:t>Затвердження </a:t>
            </a:r>
            <a:r>
              <a:rPr lang="uk-UA" altLang="uk-UA" dirty="0" err="1"/>
              <a:t>методологій</a:t>
            </a:r>
            <a:r>
              <a:rPr lang="uk-UA" altLang="uk-UA" dirty="0"/>
              <a:t> щодо особливостей закупівель у різних сферах</a:t>
            </a:r>
          </a:p>
          <a:p>
            <a:r>
              <a:rPr lang="uk-UA" altLang="uk-UA" dirty="0"/>
              <a:t>Консультації з ринком</a:t>
            </a:r>
          </a:p>
          <a:p>
            <a:r>
              <a:rPr lang="uk-UA" altLang="uk-UA" dirty="0"/>
              <a:t>Додатковий кваліфікаційний критерій – фінансова спроможність</a:t>
            </a:r>
          </a:p>
          <a:p>
            <a:r>
              <a:rPr lang="uk-UA" altLang="uk-UA" dirty="0"/>
              <a:t>Нова процедура – торги з обмеженою участю</a:t>
            </a:r>
          </a:p>
          <a:p>
            <a:r>
              <a:rPr lang="uk-UA" altLang="uk-UA" dirty="0"/>
              <a:t>Технічні зміни</a:t>
            </a:r>
          </a:p>
          <a:p>
            <a:r>
              <a:rPr lang="uk-UA" altLang="uk-UA" dirty="0"/>
              <a:t>….</a:t>
            </a:r>
            <a:endParaRPr lang="en-US" altLang="uk-UA" dirty="0"/>
          </a:p>
          <a:p>
            <a:endParaRPr lang="uk-UA" altLang="uk-UA" dirty="0"/>
          </a:p>
          <a:p>
            <a:endParaRPr lang="uk-UA" altLang="uk-UA" dirty="0"/>
          </a:p>
        </p:txBody>
      </p:sp>
    </p:spTree>
    <p:extLst>
      <p:ext uri="{BB962C8B-B14F-4D97-AF65-F5344CB8AC3E}">
        <p14:creationId xmlns:p14="http://schemas.microsoft.com/office/powerpoint/2010/main" val="18452285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A28AED-6D38-4E05-9927-72A6E05117A9}"/>
              </a:ext>
            </a:extLst>
          </p:cNvPr>
          <p:cNvSpPr>
            <a:spLocks noGrp="1"/>
          </p:cNvSpPr>
          <p:nvPr>
            <p:ph type="title"/>
          </p:nvPr>
        </p:nvSpPr>
        <p:spPr>
          <a:xfrm>
            <a:off x="838200" y="365126"/>
            <a:ext cx="10515600" cy="1092200"/>
          </a:xfrm>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uk-UA" dirty="0"/>
              <a:t>Набрання чинності та введення в дію</a:t>
            </a:r>
          </a:p>
        </p:txBody>
      </p:sp>
      <p:sp>
        <p:nvSpPr>
          <p:cNvPr id="3" name="Объект 2">
            <a:extLst>
              <a:ext uri="{FF2B5EF4-FFF2-40B4-BE49-F238E27FC236}">
                <a16:creationId xmlns:a16="http://schemas.microsoft.com/office/drawing/2014/main" id="{B0A1EB0A-EEC3-4A39-98F9-746454002B03}"/>
              </a:ext>
            </a:extLst>
          </p:cNvPr>
          <p:cNvSpPr>
            <a:spLocks noGrp="1"/>
          </p:cNvSpPr>
          <p:nvPr>
            <p:ph idx="1"/>
          </p:nvPr>
        </p:nvSpPr>
        <p:spPr>
          <a:xfrm>
            <a:off x="838200" y="1825625"/>
            <a:ext cx="10515600" cy="4351338"/>
          </a:xfrm>
        </p:spPr>
        <p:txBody>
          <a:bodyPr>
            <a:normAutofit/>
          </a:bodyPr>
          <a:lstStyle/>
          <a:p>
            <a:r>
              <a:rPr lang="uk-UA" sz="3200" dirty="0"/>
              <a:t>Набирає чинності </a:t>
            </a:r>
            <a:r>
              <a:rPr lang="uk-UA" sz="3200" b="1" dirty="0"/>
              <a:t>з дня офіційного опублікування</a:t>
            </a:r>
          </a:p>
          <a:p>
            <a:r>
              <a:rPr lang="uk-UA" sz="3200" dirty="0"/>
              <a:t>Вводиться в дію </a:t>
            </a:r>
            <a:r>
              <a:rPr lang="uk-UA" sz="3200" b="1" dirty="0"/>
              <a:t>через 6 місяців</a:t>
            </a:r>
          </a:p>
          <a:p>
            <a:r>
              <a:rPr lang="uk-UA" sz="3200" dirty="0"/>
              <a:t>Торги з обмеженою участю – </a:t>
            </a:r>
            <a:r>
              <a:rPr lang="uk-UA" sz="3200" b="1" dirty="0"/>
              <a:t>через</a:t>
            </a:r>
            <a:r>
              <a:rPr lang="uk-UA" sz="3200" dirty="0"/>
              <a:t> </a:t>
            </a:r>
            <a:r>
              <a:rPr lang="uk-UA" sz="3200" b="1" dirty="0"/>
              <a:t>12 місяців</a:t>
            </a:r>
          </a:p>
          <a:p>
            <a:r>
              <a:rPr lang="uk-UA" sz="3200" dirty="0"/>
              <a:t>Відміна тендерних комітетів </a:t>
            </a:r>
            <a:r>
              <a:rPr lang="uk-UA" sz="3200" b="1" dirty="0"/>
              <a:t>з 01.01.2022</a:t>
            </a:r>
          </a:p>
        </p:txBody>
      </p:sp>
    </p:spTree>
    <p:extLst>
      <p:ext uri="{BB962C8B-B14F-4D97-AF65-F5344CB8AC3E}">
        <p14:creationId xmlns:p14="http://schemas.microsoft.com/office/powerpoint/2010/main" val="4207260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Заголовок 1">
            <a:extLst>
              <a:ext uri="{FF2B5EF4-FFF2-40B4-BE49-F238E27FC236}">
                <a16:creationId xmlns:a16="http://schemas.microsoft.com/office/drawing/2014/main" id="{76F42326-EC81-4313-B7BD-4F2FE42E1335}"/>
              </a:ext>
            </a:extLst>
          </p:cNvPr>
          <p:cNvSpPr txBox="1">
            <a:spLocks/>
          </p:cNvSpPr>
          <p:nvPr/>
        </p:nvSpPr>
        <p:spPr bwMode="auto">
          <a:xfrm>
            <a:off x="1136428" y="627564"/>
            <a:ext cx="7474172" cy="13255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spcBef>
                <a:spcPct val="0"/>
              </a:spcBef>
              <a:spcAft>
                <a:spcPts val="600"/>
              </a:spcAft>
              <a:buNone/>
            </a:pPr>
            <a:r>
              <a:rPr lang="en-US" altLang="ru-RU" sz="4400" kern="1200" dirty="0">
                <a:solidFill>
                  <a:srgbClr val="0070C0"/>
                </a:solidFill>
                <a:latin typeface="+mj-lt"/>
                <a:ea typeface="+mj-ea"/>
                <a:cs typeface="+mj-cs"/>
              </a:rPr>
              <a:t>НА ЗВ’ЯЗКУ;)</a:t>
            </a:r>
          </a:p>
        </p:txBody>
      </p:sp>
      <p:sp>
        <p:nvSpPr>
          <p:cNvPr id="17411" name="Місце для вмісту 2">
            <a:extLst>
              <a:ext uri="{FF2B5EF4-FFF2-40B4-BE49-F238E27FC236}">
                <a16:creationId xmlns:a16="http://schemas.microsoft.com/office/drawing/2014/main" id="{FC30A50E-3325-416C-9849-3B24F6970EB8}"/>
              </a:ext>
            </a:extLst>
          </p:cNvPr>
          <p:cNvSpPr>
            <a:spLocks noGrp="1"/>
          </p:cNvSpPr>
          <p:nvPr>
            <p:ph idx="4294967295"/>
          </p:nvPr>
        </p:nvSpPr>
        <p:spPr>
          <a:xfrm>
            <a:off x="1136429" y="2278173"/>
            <a:ext cx="7182623" cy="3450613"/>
          </a:xfrm>
        </p:spPr>
        <p:txBody>
          <a:bodyPr vert="horz" lIns="91440" tIns="45720" rIns="91440" bIns="45720" rtlCol="0" anchor="ctr">
            <a:normAutofit/>
          </a:bodyPr>
          <a:lstStyle/>
          <a:p>
            <a:pPr marL="44450"/>
            <a:r>
              <a:rPr lang="en-US" altLang="ru-RU" sz="4000" dirty="0">
                <a:ln w="0"/>
                <a:effectLst>
                  <a:outerShdw blurRad="38100" dist="25400" dir="5400000" algn="ctr" rotWithShape="0">
                    <a:srgbClr val="6E747A">
                      <a:alpha val="43000"/>
                    </a:srgbClr>
                  </a:outerShdw>
                </a:effectLst>
              </a:rPr>
              <a:t>Шимко Наталія</a:t>
            </a:r>
          </a:p>
          <a:p>
            <a:pPr marL="44450"/>
            <a:r>
              <a:rPr lang="en-US" altLang="ru-RU" sz="4000" dirty="0">
                <a:ln w="0"/>
                <a:effectLst>
                  <a:outerShdw blurRad="38100" dist="25400" dir="5400000" algn="ctr" rotWithShape="0">
                    <a:srgbClr val="6E747A">
                      <a:alpha val="43000"/>
                    </a:srgbClr>
                  </a:outerShdw>
                </a:effectLst>
                <a:hlinkClick r:id="rId2"/>
              </a:rPr>
              <a:t>nataly.shymko@gmail.com</a:t>
            </a:r>
            <a:endParaRPr lang="en-US" altLang="ru-RU" sz="4000" dirty="0">
              <a:ln w="0"/>
              <a:effectLst>
                <a:outerShdw blurRad="38100" dist="25400" dir="5400000" algn="ctr" rotWithShape="0">
                  <a:srgbClr val="6E747A">
                    <a:alpha val="43000"/>
                  </a:srgbClr>
                </a:outerShdw>
              </a:effectLst>
            </a:endParaRPr>
          </a:p>
          <a:p>
            <a:pPr marL="44450"/>
            <a:r>
              <a:rPr lang="en-US" altLang="ru-RU" sz="4000" dirty="0">
                <a:ln w="0"/>
                <a:effectLst>
                  <a:outerShdw blurRad="38100" dist="25400" dir="5400000" algn="ctr" rotWithShape="0">
                    <a:srgbClr val="6E747A">
                      <a:alpha val="43000"/>
                    </a:srgbClr>
                  </a:outerShdw>
                </a:effectLst>
                <a:hlinkClick r:id="rId3"/>
              </a:rPr>
              <a:t>shymko@me.gov.ua</a:t>
            </a:r>
            <a:endParaRPr lang="en-US" altLang="ru-RU" sz="4000" dirty="0">
              <a:ln w="0"/>
              <a:effectLst>
                <a:outerShdw blurRad="38100" dist="25400" dir="5400000" algn="ctr" rotWithShape="0">
                  <a:srgbClr val="6E747A">
                    <a:alpha val="43000"/>
                  </a:srgbClr>
                </a:outerShdw>
              </a:effectLst>
            </a:endParaRPr>
          </a:p>
          <a:p>
            <a:pPr marL="44450"/>
            <a:r>
              <a:rPr lang="en-US" altLang="ru-RU" sz="4000" dirty="0">
                <a:ln w="0"/>
                <a:effectLst>
                  <a:outerShdw blurRad="38100" dist="25400" dir="5400000" algn="ctr" rotWithShape="0">
                    <a:srgbClr val="6E747A">
                      <a:alpha val="43000"/>
                    </a:srgbClr>
                  </a:outerShdw>
                </a:effectLst>
              </a:rPr>
              <a:t>044-596-67-23</a:t>
            </a:r>
          </a:p>
          <a:p>
            <a:pPr marL="44450"/>
            <a:endParaRPr lang="en-US" altLang="ru-RU" sz="4000" dirty="0">
              <a:ln w="0"/>
              <a:effectLst>
                <a:outerShdw blurRad="38100" dist="25400" dir="5400000" algn="ctr" rotWithShape="0">
                  <a:srgbClr val="6E747A">
                    <a:alpha val="43000"/>
                  </a:srgbClr>
                </a:outerShdw>
              </a:effectLst>
            </a:endParaRPr>
          </a:p>
        </p:txBody>
      </p:sp>
      <p:sp>
        <p:nvSpPr>
          <p:cNvPr id="193" name="Rectangle 192">
            <a:extLst>
              <a:ext uri="{FF2B5EF4-FFF2-40B4-BE49-F238E27FC236}">
                <a16:creationId xmlns:a16="http://schemas.microsoft.com/office/drawing/2014/main" id="{59A309A7-1751-4ABE-A3C1-EEC40366AD8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Oval 193">
            <a:extLst>
              <a:ext uri="{FF2B5EF4-FFF2-40B4-BE49-F238E27FC236}">
                <a16:creationId xmlns:a16="http://schemas.microsoft.com/office/drawing/2014/main" id="{967D8EB6-EAE1-4F9C-B398-83321E2872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2" name="Graphic 191">
            <a:extLst>
              <a:ext uri="{FF2B5EF4-FFF2-40B4-BE49-F238E27FC236}">
                <a16:creationId xmlns:a16="http://schemas.microsoft.com/office/drawing/2014/main" id="{5F7B5D37-0C61-49BE-8310-571757C0661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3975104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D93821F7-D408-43D1-B499-7CCA50AEFF4E}"/>
              </a:ext>
            </a:extLst>
          </p:cNvPr>
          <p:cNvSpPr>
            <a:spLocks noGrp="1"/>
          </p:cNvSpPr>
          <p:nvPr>
            <p:ph type="title"/>
          </p:nvPr>
        </p:nvSpPr>
        <p:spPr>
          <a:xfrm>
            <a:off x="838200" y="963877"/>
            <a:ext cx="3494362" cy="4930246"/>
          </a:xfrm>
        </p:spPr>
        <p:txBody>
          <a:bodyPr>
            <a:normAutofit/>
          </a:bodyPr>
          <a:lstStyle/>
          <a:p>
            <a:pPr algn="r"/>
            <a:r>
              <a:rPr lang="uk-UA" b="1" dirty="0">
                <a:solidFill>
                  <a:schemeClr val="accent1"/>
                </a:solidFill>
              </a:rPr>
              <a:t>19.09.2019</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D5DF0367-2067-42D2-BB81-3BB274D4A931}"/>
              </a:ext>
            </a:extLst>
          </p:cNvPr>
          <p:cNvSpPr>
            <a:spLocks noGrp="1"/>
          </p:cNvSpPr>
          <p:nvPr>
            <p:ph idx="1"/>
          </p:nvPr>
        </p:nvSpPr>
        <p:spPr>
          <a:xfrm>
            <a:off x="4976031" y="963877"/>
            <a:ext cx="6377769" cy="4930246"/>
          </a:xfrm>
        </p:spPr>
        <p:txBody>
          <a:bodyPr anchor="ctr">
            <a:normAutofit/>
          </a:bodyPr>
          <a:lstStyle/>
          <a:p>
            <a:r>
              <a:rPr lang="uk-UA" sz="3200" dirty="0"/>
              <a:t>Верховною Радою України прийнято законопроект </a:t>
            </a:r>
            <a:r>
              <a:rPr lang="en-US" sz="3200" dirty="0"/>
              <a:t>“</a:t>
            </a:r>
            <a:r>
              <a:rPr lang="uk-UA" sz="3200" b="1" dirty="0"/>
              <a:t>Про внесення змін до Закону України "Про публічні закупівлі" та деяких інших законодавчих актів України щодо вдосконалення публічних закупівель</a:t>
            </a:r>
            <a:r>
              <a:rPr lang="en-US" sz="3200" b="1" dirty="0"/>
              <a:t>” </a:t>
            </a:r>
            <a:endParaRPr lang="uk-UA" sz="3200" b="1" dirty="0"/>
          </a:p>
          <a:p>
            <a:pPr marL="0" indent="0">
              <a:buNone/>
            </a:pPr>
            <a:r>
              <a:rPr lang="uk-UA" sz="3200" b="1" dirty="0"/>
              <a:t>  </a:t>
            </a:r>
            <a:r>
              <a:rPr lang="en-US" sz="3200" b="1" dirty="0"/>
              <a:t>(</a:t>
            </a:r>
            <a:r>
              <a:rPr lang="uk-UA" sz="3200" b="1" dirty="0"/>
              <a:t>реєстр. № 1076</a:t>
            </a:r>
            <a:r>
              <a:rPr lang="en-US" sz="3200" b="1" dirty="0"/>
              <a:t>)</a:t>
            </a:r>
            <a:endParaRPr lang="uk-UA" sz="3200" b="1" dirty="0"/>
          </a:p>
          <a:p>
            <a:endParaRPr lang="uk-UA" sz="3200" dirty="0"/>
          </a:p>
        </p:txBody>
      </p:sp>
    </p:spTree>
    <p:extLst>
      <p:ext uri="{BB962C8B-B14F-4D97-AF65-F5344CB8AC3E}">
        <p14:creationId xmlns:p14="http://schemas.microsoft.com/office/powerpoint/2010/main" val="2837762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4F0A185F-05BB-4D5B-BF60-A1A79F98DB07}"/>
              </a:ext>
            </a:extLst>
          </p:cNvPr>
          <p:cNvSpPr>
            <a:spLocks noGrp="1"/>
          </p:cNvSpPr>
          <p:nvPr>
            <p:ph type="ctrTitle"/>
          </p:nvPr>
        </p:nvSpPr>
        <p:spPr>
          <a:xfrm>
            <a:off x="838200" y="963877"/>
            <a:ext cx="3494362" cy="4930246"/>
          </a:xfrm>
        </p:spPr>
        <p:txBody>
          <a:bodyPr vert="horz" lIns="91440" tIns="45720" rIns="91440" bIns="45720" rtlCol="0" anchor="ctr">
            <a:normAutofit/>
          </a:bodyPr>
          <a:lstStyle/>
          <a:p>
            <a:pPr algn="r"/>
            <a:r>
              <a:rPr lang="en-US" sz="4400" b="1" kern="1200" spc="-5" dirty="0" err="1">
                <a:solidFill>
                  <a:schemeClr val="accent1"/>
                </a:solidFill>
                <a:latin typeface="+mj-lt"/>
                <a:ea typeface="+mj-ea"/>
                <a:cs typeface="+mj-cs"/>
              </a:rPr>
              <a:t>Ключові</a:t>
            </a:r>
            <a:r>
              <a:rPr lang="en-US" sz="4400" b="1" kern="1200" spc="-5" dirty="0">
                <a:solidFill>
                  <a:schemeClr val="accent1"/>
                </a:solidFill>
                <a:latin typeface="+mj-lt"/>
                <a:ea typeface="+mj-ea"/>
                <a:cs typeface="+mj-cs"/>
              </a:rPr>
              <a:t> </a:t>
            </a:r>
            <a:r>
              <a:rPr lang="en-US" sz="4400" b="1" kern="1200" spc="-20" dirty="0" err="1">
                <a:solidFill>
                  <a:schemeClr val="accent1"/>
                </a:solidFill>
                <a:latin typeface="+mj-lt"/>
                <a:ea typeface="+mj-ea"/>
                <a:cs typeface="+mj-cs"/>
              </a:rPr>
              <a:t>зміни</a:t>
            </a:r>
            <a:r>
              <a:rPr lang="en-US" sz="4400" b="1" kern="1200" spc="-20" dirty="0">
                <a:solidFill>
                  <a:schemeClr val="accent1"/>
                </a:solidFill>
                <a:latin typeface="+mj-lt"/>
                <a:ea typeface="+mj-ea"/>
                <a:cs typeface="+mj-cs"/>
              </a:rPr>
              <a:t> </a:t>
            </a:r>
            <a:r>
              <a:rPr lang="en-US" sz="4400" b="1" kern="1200" spc="-30" dirty="0">
                <a:solidFill>
                  <a:schemeClr val="accent1"/>
                </a:solidFill>
                <a:latin typeface="+mj-lt"/>
                <a:ea typeface="+mj-ea"/>
                <a:cs typeface="+mj-cs"/>
              </a:rPr>
              <a:t>в</a:t>
            </a:r>
            <a:r>
              <a:rPr lang="en-US" sz="4400" b="1" kern="1200" spc="-180" dirty="0">
                <a:solidFill>
                  <a:schemeClr val="accent1"/>
                </a:solidFill>
                <a:latin typeface="+mj-lt"/>
                <a:ea typeface="+mj-ea"/>
                <a:cs typeface="+mj-cs"/>
              </a:rPr>
              <a:t> </a:t>
            </a:r>
            <a:r>
              <a:rPr lang="en-US" sz="4400" b="1" kern="1200" spc="-5" dirty="0" err="1">
                <a:solidFill>
                  <a:schemeClr val="accent1"/>
                </a:solidFill>
                <a:latin typeface="+mj-lt"/>
                <a:ea typeface="+mj-ea"/>
                <a:cs typeface="+mj-cs"/>
              </a:rPr>
              <a:t>новій</a:t>
            </a:r>
            <a:r>
              <a:rPr lang="en-US" sz="4400" b="1" kern="1200" spc="-5" dirty="0">
                <a:solidFill>
                  <a:schemeClr val="accent1"/>
                </a:solidFill>
                <a:latin typeface="+mj-lt"/>
                <a:ea typeface="+mj-ea"/>
                <a:cs typeface="+mj-cs"/>
              </a:rPr>
              <a:t>  </a:t>
            </a:r>
            <a:r>
              <a:rPr lang="en-US" sz="4400" b="1" kern="1200" spc="70" dirty="0" err="1">
                <a:solidFill>
                  <a:schemeClr val="accent1"/>
                </a:solidFill>
                <a:latin typeface="+mj-lt"/>
                <a:ea typeface="+mj-ea"/>
                <a:cs typeface="+mj-cs"/>
              </a:rPr>
              <a:t>редакції</a:t>
            </a:r>
            <a:r>
              <a:rPr lang="en-US" sz="4400" b="1" kern="1200" spc="-55" dirty="0">
                <a:solidFill>
                  <a:schemeClr val="accent1"/>
                </a:solidFill>
                <a:latin typeface="+mj-lt"/>
                <a:ea typeface="+mj-ea"/>
                <a:cs typeface="+mj-cs"/>
              </a:rPr>
              <a:t> </a:t>
            </a:r>
            <a:r>
              <a:rPr lang="en-US" sz="4400" b="1" kern="1200" spc="-50" dirty="0" err="1">
                <a:solidFill>
                  <a:schemeClr val="accent1"/>
                </a:solidFill>
                <a:latin typeface="+mj-lt"/>
                <a:ea typeface="+mj-ea"/>
                <a:cs typeface="+mj-cs"/>
              </a:rPr>
              <a:t>Закону</a:t>
            </a:r>
            <a:endParaRPr lang="en-US" sz="4400" b="1" kern="1200" dirty="0">
              <a:solidFill>
                <a:schemeClr val="accent1"/>
              </a:solidFill>
              <a:latin typeface="+mj-lt"/>
              <a:ea typeface="+mj-ea"/>
              <a:cs typeface="+mj-cs"/>
            </a:endParaRPr>
          </a:p>
        </p:txBody>
      </p:sp>
      <p:cxnSp>
        <p:nvCxnSpPr>
          <p:cNvPr id="59" name="Straight Connector 58">
            <a:extLst>
              <a:ext uri="{FF2B5EF4-FFF2-40B4-BE49-F238E27FC236}">
                <a16:creationId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Подзаголовок 2">
            <a:extLst>
              <a:ext uri="{FF2B5EF4-FFF2-40B4-BE49-F238E27FC236}">
                <a16:creationId xmlns:a16="http://schemas.microsoft.com/office/drawing/2014/main" id="{D61424CC-CC9D-40F3-94AD-E37B693D04BC}"/>
              </a:ext>
            </a:extLst>
          </p:cNvPr>
          <p:cNvSpPr>
            <a:spLocks noGrp="1"/>
          </p:cNvSpPr>
          <p:nvPr>
            <p:ph type="subTitle" idx="1"/>
          </p:nvPr>
        </p:nvSpPr>
        <p:spPr>
          <a:xfrm>
            <a:off x="4976031" y="963877"/>
            <a:ext cx="6377769" cy="4930246"/>
          </a:xfrm>
        </p:spPr>
        <p:txBody>
          <a:bodyPr vert="horz" lIns="91440" tIns="45720" rIns="91440" bIns="45720" rtlCol="0" anchor="ctr">
            <a:normAutofit/>
          </a:bodyPr>
          <a:lstStyle/>
          <a:p>
            <a:pPr marL="457200" lvl="0" indent="-228600" algn="l">
              <a:buFont typeface="Arial" panose="020B0604020202020204" pitchFamily="34" charset="0"/>
              <a:buChar char="•"/>
            </a:pPr>
            <a:r>
              <a:rPr lang="en-US" sz="3600" dirty="0" err="1"/>
              <a:t>Гармонізація</a:t>
            </a:r>
            <a:r>
              <a:rPr lang="en-US" sz="3600" dirty="0"/>
              <a:t> </a:t>
            </a:r>
            <a:r>
              <a:rPr lang="en-US" sz="3600" dirty="0" err="1"/>
              <a:t>до</a:t>
            </a:r>
            <a:r>
              <a:rPr lang="en-US" sz="3600" dirty="0"/>
              <a:t> </a:t>
            </a:r>
            <a:r>
              <a:rPr lang="en-US" sz="3600" dirty="0" err="1"/>
              <a:t>Директив</a:t>
            </a:r>
            <a:r>
              <a:rPr lang="en-US" sz="3600" dirty="0"/>
              <a:t> ЄС </a:t>
            </a:r>
          </a:p>
          <a:p>
            <a:pPr marL="457200" lvl="0" indent="-228600" algn="l">
              <a:buFont typeface="Arial" panose="020B0604020202020204" pitchFamily="34" charset="0"/>
              <a:buChar char="•"/>
            </a:pPr>
            <a:r>
              <a:rPr lang="en-US" sz="3600" dirty="0" err="1"/>
              <a:t>Удосконалення</a:t>
            </a:r>
            <a:r>
              <a:rPr lang="en-US" sz="3600" dirty="0"/>
              <a:t> </a:t>
            </a:r>
            <a:r>
              <a:rPr lang="en-US" sz="3600" dirty="0" err="1"/>
              <a:t>сфери</a:t>
            </a:r>
            <a:endParaRPr lang="en-US" sz="3600" dirty="0"/>
          </a:p>
          <a:p>
            <a:pPr marL="457200" lvl="0" indent="-228600" algn="l">
              <a:buFont typeface="Arial" panose="020B0604020202020204" pitchFamily="34" charset="0"/>
              <a:buChar char="•"/>
            </a:pPr>
            <a:r>
              <a:rPr lang="en-US" sz="3600" dirty="0" err="1"/>
              <a:t>Усунення</a:t>
            </a:r>
            <a:r>
              <a:rPr lang="en-US" sz="3600" dirty="0"/>
              <a:t> </a:t>
            </a:r>
            <a:r>
              <a:rPr lang="en-US" sz="3600" dirty="0" err="1"/>
              <a:t>невідповідностей</a:t>
            </a:r>
            <a:endParaRPr lang="en-US" sz="3600" dirty="0"/>
          </a:p>
          <a:p>
            <a:pPr indent="-228600" algn="l">
              <a:buFont typeface="Arial" panose="020B0604020202020204" pitchFamily="34" charset="0"/>
              <a:buChar char="•"/>
            </a:pPr>
            <a:endParaRPr lang="en-US" sz="3600" dirty="0"/>
          </a:p>
        </p:txBody>
      </p:sp>
    </p:spTree>
    <p:extLst>
      <p:ext uri="{BB962C8B-B14F-4D97-AF65-F5344CB8AC3E}">
        <p14:creationId xmlns:p14="http://schemas.microsoft.com/office/powerpoint/2010/main" val="4162725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D93821F7-D408-43D1-B499-7CCA50AEFF4E}"/>
              </a:ext>
            </a:extLst>
          </p:cNvPr>
          <p:cNvSpPr>
            <a:spLocks noGrp="1"/>
          </p:cNvSpPr>
          <p:nvPr>
            <p:ph type="title"/>
          </p:nvPr>
        </p:nvSpPr>
        <p:spPr>
          <a:xfrm>
            <a:off x="838200" y="963877"/>
            <a:ext cx="3494362" cy="4930246"/>
          </a:xfrm>
        </p:spPr>
        <p:txBody>
          <a:bodyPr>
            <a:normAutofit/>
          </a:bodyPr>
          <a:lstStyle/>
          <a:p>
            <a:pPr algn="r"/>
            <a:r>
              <a:rPr lang="uk-UA" b="1" dirty="0">
                <a:solidFill>
                  <a:schemeClr val="accent1"/>
                </a:solidFill>
              </a:rPr>
              <a:t>На що спрямовані зміни:</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D5DF0367-2067-42D2-BB81-3BB274D4A931}"/>
              </a:ext>
            </a:extLst>
          </p:cNvPr>
          <p:cNvSpPr>
            <a:spLocks noGrp="1"/>
          </p:cNvSpPr>
          <p:nvPr>
            <p:ph idx="1"/>
          </p:nvPr>
        </p:nvSpPr>
        <p:spPr>
          <a:xfrm>
            <a:off x="4976031" y="963877"/>
            <a:ext cx="6377769" cy="4930246"/>
          </a:xfrm>
        </p:spPr>
        <p:txBody>
          <a:bodyPr anchor="ctr">
            <a:noAutofit/>
          </a:bodyPr>
          <a:lstStyle/>
          <a:p>
            <a:r>
              <a:rPr lang="uk-UA" sz="2400" dirty="0"/>
              <a:t>Підвищення якості виконання договорів, боротьба з недобросовісними постачальниками</a:t>
            </a:r>
          </a:p>
          <a:p>
            <a:r>
              <a:rPr lang="uk-UA" sz="2400" dirty="0"/>
              <a:t>Запобігання штучному затягуванню або зривам тендерів</a:t>
            </a:r>
          </a:p>
          <a:p>
            <a:r>
              <a:rPr lang="uk-UA" sz="2400" dirty="0"/>
              <a:t>Підвищення результативності торгів шляхом збереження найкращої пропозиції, в якій через  людський фактор допущені помилки</a:t>
            </a:r>
          </a:p>
          <a:p>
            <a:r>
              <a:rPr lang="uk-UA" sz="2400" dirty="0"/>
              <a:t>Поступовий перехід до професіоналізації сфери</a:t>
            </a:r>
          </a:p>
          <a:p>
            <a:r>
              <a:rPr lang="uk-UA" sz="2400" dirty="0"/>
              <a:t>Впровадження нових електронних інструментів</a:t>
            </a:r>
          </a:p>
          <a:p>
            <a:r>
              <a:rPr lang="uk-UA" sz="2400" dirty="0"/>
              <a:t>Врегулювання допорогових закупівель</a:t>
            </a:r>
          </a:p>
          <a:p>
            <a:r>
              <a:rPr lang="uk-UA" sz="2400" dirty="0"/>
              <a:t>Посилення відповідальності за порушення</a:t>
            </a:r>
          </a:p>
        </p:txBody>
      </p:sp>
    </p:spTree>
    <p:extLst>
      <p:ext uri="{BB962C8B-B14F-4D97-AF65-F5344CB8AC3E}">
        <p14:creationId xmlns:p14="http://schemas.microsoft.com/office/powerpoint/2010/main" val="3130457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FF9B742F-8ADB-44E9-AF8C-701865EF9A37}"/>
              </a:ext>
            </a:extLst>
          </p:cNvPr>
          <p:cNvSpPr>
            <a:spLocks noGrp="1" noChangeArrowheads="1"/>
          </p:cNvSpPr>
          <p:nvPr>
            <p:ph type="body" idx="1"/>
          </p:nvPr>
        </p:nvSpPr>
        <p:spPr>
          <a:xfrm>
            <a:off x="760395" y="1736725"/>
            <a:ext cx="10905423" cy="5564560"/>
          </a:xfrm>
          <a:noFill/>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25" tIns="45700" rIns="91425" bIns="45700" rtlCol="0">
            <a:spAutoFit/>
          </a:bodyPr>
          <a:lstStyle/>
          <a:p>
            <a:pPr marL="0" indent="0">
              <a:spcBef>
                <a:spcPct val="50000"/>
              </a:spcBef>
            </a:pPr>
            <a:r>
              <a:rPr lang="uk-UA" altLang="uk-UA" dirty="0"/>
              <a:t> аномально низька пропозиція - </a:t>
            </a:r>
            <a:r>
              <a:rPr lang="uk-UA" dirty="0"/>
              <a:t>яка є меншою на 40 або більше відсотків від середньоарифметичного значення ціни тендерних пропозицій інших учасників на початковому етапі аукціону, та/або є меншою на 30 або більше відсотків від наступної ціни пропозиції за результатами проведеного електронного аукціону. Аномальна низька ціна визначається електронною системою закупівель </a:t>
            </a:r>
            <a:r>
              <a:rPr lang="uk-UA" b="1" dirty="0"/>
              <a:t>автоматично</a:t>
            </a:r>
            <a:r>
              <a:rPr lang="uk-UA" dirty="0"/>
              <a:t>.</a:t>
            </a:r>
            <a:endParaRPr lang="uk-UA" altLang="uk-UA" dirty="0"/>
          </a:p>
          <a:p>
            <a:pPr marL="0" indent="0">
              <a:spcBef>
                <a:spcPct val="50000"/>
              </a:spcBef>
            </a:pPr>
            <a:r>
              <a:rPr lang="uk-UA" altLang="uk-UA" dirty="0"/>
              <a:t> відмова в участі</a:t>
            </a:r>
            <a:r>
              <a:rPr lang="uk-UA" dirty="0"/>
              <a:t>, якщо учасник процедури закупівлі не виконав свої зобов'язання за раніше укладеним договором про закупівлю з цим самим замовником, що призвело до його дострокового розірвання і було застосовано санкції у вигляді штрафів та/або відшкодування збитків - протягом трьох років з дати дострокового розірвання такого договору</a:t>
            </a:r>
            <a:endParaRPr lang="uk-UA" altLang="uk-UA" dirty="0"/>
          </a:p>
          <a:p>
            <a:pPr marL="0" indent="0">
              <a:spcBef>
                <a:spcPct val="50000"/>
              </a:spcBef>
            </a:pPr>
            <a:endParaRPr lang="uk-UA" altLang="uk-UA" dirty="0"/>
          </a:p>
        </p:txBody>
      </p:sp>
      <p:sp>
        <p:nvSpPr>
          <p:cNvPr id="8213" name="Rectangle 5">
            <a:extLst>
              <a:ext uri="{FF2B5EF4-FFF2-40B4-BE49-F238E27FC236}">
                <a16:creationId xmlns:a16="http://schemas.microsoft.com/office/drawing/2014/main" id="{EBF5E780-56B6-4B36-A026-AF3593DCEFE2}"/>
              </a:ext>
            </a:extLst>
          </p:cNvPr>
          <p:cNvSpPr>
            <a:spLocks noChangeArrowheads="1"/>
          </p:cNvSpPr>
          <p:nvPr/>
        </p:nvSpPr>
        <p:spPr bwMode="auto">
          <a:xfrm>
            <a:off x="760396" y="352031"/>
            <a:ext cx="10905423" cy="1066800"/>
          </a:xfrm>
          <a:prstGeom prst="rect">
            <a:avLst/>
          </a:prstGeom>
          <a:solidFill>
            <a:schemeClr val="accent5"/>
          </a:solidFill>
          <a:ln>
            <a:noFill/>
          </a:ln>
        </p:spPr>
        <p:txBody>
          <a:bodyPr wrap="none" anchor="ctr"/>
          <a:lstStyle/>
          <a:p>
            <a:pPr eaLnBrk="1" hangingPunct="1">
              <a:defRPr/>
            </a:pPr>
            <a:endParaRPr lang="en-US">
              <a:solidFill>
                <a:srgbClr val="292929"/>
              </a:solidFill>
            </a:endParaRPr>
          </a:p>
        </p:txBody>
      </p:sp>
      <p:sp>
        <p:nvSpPr>
          <p:cNvPr id="9220" name="Rectangle 7">
            <a:extLst>
              <a:ext uri="{FF2B5EF4-FFF2-40B4-BE49-F238E27FC236}">
                <a16:creationId xmlns:a16="http://schemas.microsoft.com/office/drawing/2014/main" id="{BC40EBF6-46E2-46DD-B90B-A6C19EB6B1DB}"/>
              </a:ext>
            </a:extLst>
          </p:cNvPr>
          <p:cNvSpPr>
            <a:spLocks noChangeArrowheads="1"/>
          </p:cNvSpPr>
          <p:nvPr/>
        </p:nvSpPr>
        <p:spPr bwMode="auto">
          <a:xfrm>
            <a:off x="1190625" y="669925"/>
            <a:ext cx="10153650"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chemeClr val="accent1">
                    <a:lumMod val="20000"/>
                    <a:lumOff val="80000"/>
                  </a:schemeClr>
                </a:solidFill>
                <a:latin typeface="Segoe UI" panose="020B0502040204020203" pitchFamily="34" charset="0"/>
              </a:rPr>
              <a:t>Боротьба з недобросовісними постачальниками</a:t>
            </a:r>
            <a:endParaRPr lang="en-US" altLang="uk-UA" dirty="0">
              <a:solidFill>
                <a:schemeClr val="accent1">
                  <a:lumMod val="20000"/>
                  <a:lumOff val="80000"/>
                </a:schemeClr>
              </a:solidFill>
              <a:latin typeface="Segoe UI" panose="020B0502040204020203" pitchFamily="34" charset="0"/>
            </a:endParaRPr>
          </a:p>
        </p:txBody>
      </p:sp>
    </p:spTree>
    <p:extLst>
      <p:ext uri="{BB962C8B-B14F-4D97-AF65-F5344CB8AC3E}">
        <p14:creationId xmlns:p14="http://schemas.microsoft.com/office/powerpoint/2010/main" val="3777756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FF9B742F-8ADB-44E9-AF8C-701865EF9A37}"/>
              </a:ext>
            </a:extLst>
          </p:cNvPr>
          <p:cNvSpPr>
            <a:spLocks noGrp="1" noChangeArrowheads="1"/>
          </p:cNvSpPr>
          <p:nvPr>
            <p:ph type="body" idx="1"/>
          </p:nvPr>
        </p:nvSpPr>
        <p:spPr>
          <a:xfrm>
            <a:off x="760395" y="1736725"/>
            <a:ext cx="10905423" cy="4830000"/>
          </a:xfrm>
          <a:noFill/>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25" tIns="45700" rIns="91425" bIns="45700" rtlCol="0">
            <a:spAutoFit/>
          </a:bodyPr>
          <a:lstStyle/>
          <a:p>
            <a:pPr marL="0" indent="0">
              <a:spcBef>
                <a:spcPct val="50000"/>
              </a:spcBef>
              <a:buNone/>
            </a:pPr>
            <a:r>
              <a:rPr lang="uk-UA" altLang="uk-UA" dirty="0" smtClean="0"/>
              <a:t>   Обмеження щодо зміни ціни:</a:t>
            </a:r>
          </a:p>
          <a:p>
            <a:r>
              <a:rPr lang="uk-UA" dirty="0"/>
              <a:t>збільшення ціни за одиницю товару до 10 відсотків </a:t>
            </a:r>
            <a:r>
              <a:rPr lang="uk-UA" b="1" dirty="0" err="1"/>
              <a:t>пропорційно</a:t>
            </a:r>
            <a:r>
              <a:rPr lang="uk-UA" b="1" dirty="0"/>
              <a:t> збільшенню</a:t>
            </a:r>
            <a:r>
              <a:rPr lang="uk-UA" dirty="0"/>
              <a:t> ціни такого товару на ринку у разі коливання ціни такого товару на ринку за умови, що така зміна не призведе до збільшення суми, визначеної в договорі про закупівлю - не частіше ніж </a:t>
            </a:r>
            <a:r>
              <a:rPr lang="uk-UA" b="1" dirty="0"/>
              <a:t>один раз на 90 днів </a:t>
            </a:r>
            <a:r>
              <a:rPr lang="uk-UA" dirty="0"/>
              <a:t>з моменту підписання договору про закупівлю. </a:t>
            </a:r>
            <a:endParaRPr lang="uk-UA" dirty="0" smtClean="0"/>
          </a:p>
          <a:p>
            <a:r>
              <a:rPr lang="uk-UA" dirty="0" smtClean="0"/>
              <a:t>Обмеження </a:t>
            </a:r>
            <a:r>
              <a:rPr lang="uk-UA" dirty="0"/>
              <a:t>щодо строків зміни ціни за одиницю товару не застосовується у випадках зміни умов договору про закупівлю бензину та дизельного пального, газу та електричної енергії;</a:t>
            </a:r>
          </a:p>
          <a:p>
            <a:pPr marL="0" indent="0">
              <a:spcBef>
                <a:spcPct val="50000"/>
              </a:spcBef>
            </a:pPr>
            <a:endParaRPr lang="uk-UA" altLang="uk-UA" dirty="0"/>
          </a:p>
        </p:txBody>
      </p:sp>
      <p:sp>
        <p:nvSpPr>
          <p:cNvPr id="8213" name="Rectangle 5">
            <a:extLst>
              <a:ext uri="{FF2B5EF4-FFF2-40B4-BE49-F238E27FC236}">
                <a16:creationId xmlns:a16="http://schemas.microsoft.com/office/drawing/2014/main" id="{EBF5E780-56B6-4B36-A026-AF3593DCEFE2}"/>
              </a:ext>
            </a:extLst>
          </p:cNvPr>
          <p:cNvSpPr>
            <a:spLocks noChangeArrowheads="1"/>
          </p:cNvSpPr>
          <p:nvPr/>
        </p:nvSpPr>
        <p:spPr bwMode="auto">
          <a:xfrm>
            <a:off x="760396" y="352031"/>
            <a:ext cx="10905423" cy="1066800"/>
          </a:xfrm>
          <a:prstGeom prst="rect">
            <a:avLst/>
          </a:prstGeom>
          <a:solidFill>
            <a:schemeClr val="accent5"/>
          </a:solidFill>
          <a:ln>
            <a:noFill/>
          </a:ln>
        </p:spPr>
        <p:txBody>
          <a:bodyPr wrap="none" anchor="ctr"/>
          <a:lstStyle/>
          <a:p>
            <a:pPr eaLnBrk="1" hangingPunct="1">
              <a:defRPr/>
            </a:pPr>
            <a:endParaRPr lang="en-US">
              <a:solidFill>
                <a:srgbClr val="292929"/>
              </a:solidFill>
            </a:endParaRPr>
          </a:p>
        </p:txBody>
      </p:sp>
      <p:sp>
        <p:nvSpPr>
          <p:cNvPr id="9220" name="Rectangle 7">
            <a:extLst>
              <a:ext uri="{FF2B5EF4-FFF2-40B4-BE49-F238E27FC236}">
                <a16:creationId xmlns:a16="http://schemas.microsoft.com/office/drawing/2014/main" id="{BC40EBF6-46E2-46DD-B90B-A6C19EB6B1DB}"/>
              </a:ext>
            </a:extLst>
          </p:cNvPr>
          <p:cNvSpPr>
            <a:spLocks noChangeArrowheads="1"/>
          </p:cNvSpPr>
          <p:nvPr/>
        </p:nvSpPr>
        <p:spPr bwMode="auto">
          <a:xfrm>
            <a:off x="1190625" y="669925"/>
            <a:ext cx="10153650"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chemeClr val="accent1">
                    <a:lumMod val="20000"/>
                    <a:lumOff val="80000"/>
                  </a:schemeClr>
                </a:solidFill>
                <a:latin typeface="Segoe UI" panose="020B0502040204020203" pitchFamily="34" charset="0"/>
              </a:rPr>
              <a:t>Боротьба з недобросовісними постачальниками</a:t>
            </a:r>
            <a:endParaRPr lang="en-US" altLang="uk-UA" dirty="0">
              <a:solidFill>
                <a:schemeClr val="accent1">
                  <a:lumMod val="20000"/>
                  <a:lumOff val="80000"/>
                </a:schemeClr>
              </a:solidFill>
              <a:latin typeface="Segoe UI" panose="020B0502040204020203" pitchFamily="34" charset="0"/>
            </a:endParaRPr>
          </a:p>
        </p:txBody>
      </p:sp>
    </p:spTree>
    <p:extLst>
      <p:ext uri="{BB962C8B-B14F-4D97-AF65-F5344CB8AC3E}">
        <p14:creationId xmlns:p14="http://schemas.microsoft.com/office/powerpoint/2010/main" val="1715555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FF9B742F-8ADB-44E9-AF8C-701865EF9A37}"/>
              </a:ext>
            </a:extLst>
          </p:cNvPr>
          <p:cNvSpPr>
            <a:spLocks noGrp="1" noChangeArrowheads="1"/>
          </p:cNvSpPr>
          <p:nvPr>
            <p:ph type="body" idx="1"/>
          </p:nvPr>
        </p:nvSpPr>
        <p:spPr>
          <a:xfrm>
            <a:off x="760396" y="1572594"/>
            <a:ext cx="10905423" cy="5002355"/>
          </a:xfrm>
          <a:noFill/>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25" tIns="45700" rIns="91425" bIns="45700" rtlCol="0">
            <a:spAutoFit/>
          </a:bodyPr>
          <a:lstStyle/>
          <a:p>
            <a:pPr marL="0" indent="0">
              <a:spcBef>
                <a:spcPct val="50000"/>
              </a:spcBef>
              <a:buNone/>
            </a:pPr>
            <a:r>
              <a:rPr lang="uk-UA" altLang="uk-UA" dirty="0" smtClean="0"/>
              <a:t>Можливість провести переговорну процедуру у випадку нагальної потреби здійснити закупівлю у разі:</a:t>
            </a:r>
          </a:p>
          <a:p>
            <a:r>
              <a:rPr lang="uk-UA" dirty="0"/>
              <a:t>розірвання договору про закупівлю з вини учасника на строк, достатній для проведення тендеру, в обсязі, що не перевищує 20 відсотків суми, визначеної в договорі про закупівлю, який розірваний з вини такого учасника. Застосування переговорної процедури закупівлі в такому випадку здійснюється за рішенням замовника щодо кожного </a:t>
            </a:r>
            <a:r>
              <a:rPr lang="uk-UA" dirty="0" smtClean="0"/>
              <a:t>тендеру.</a:t>
            </a:r>
            <a:endParaRPr lang="uk-UA" dirty="0"/>
          </a:p>
          <a:p>
            <a:r>
              <a:rPr lang="uk-UA" dirty="0"/>
              <a:t>оскарженням прийнятих рішень, дій чи бездіяльності замовника щодо триваючого тендера після оцінки тендерних пропозицій учасників, в обсязі, що не перевищує 20 відсотків від очікуваної вартості тендеру, що </a:t>
            </a:r>
            <a:r>
              <a:rPr lang="uk-UA" dirty="0" smtClean="0"/>
              <a:t>оскаржується.</a:t>
            </a:r>
            <a:endParaRPr lang="uk-UA" altLang="uk-UA" dirty="0"/>
          </a:p>
        </p:txBody>
      </p:sp>
      <p:sp>
        <p:nvSpPr>
          <p:cNvPr id="8213" name="Rectangle 5">
            <a:extLst>
              <a:ext uri="{FF2B5EF4-FFF2-40B4-BE49-F238E27FC236}">
                <a16:creationId xmlns:a16="http://schemas.microsoft.com/office/drawing/2014/main" id="{EBF5E780-56B6-4B36-A026-AF3593DCEFE2}"/>
              </a:ext>
            </a:extLst>
          </p:cNvPr>
          <p:cNvSpPr>
            <a:spLocks noChangeArrowheads="1"/>
          </p:cNvSpPr>
          <p:nvPr/>
        </p:nvSpPr>
        <p:spPr bwMode="auto">
          <a:xfrm>
            <a:off x="760396" y="352031"/>
            <a:ext cx="10905423" cy="1066800"/>
          </a:xfrm>
          <a:prstGeom prst="rect">
            <a:avLst/>
          </a:prstGeom>
          <a:solidFill>
            <a:schemeClr val="accent5"/>
          </a:solidFill>
          <a:ln>
            <a:noFill/>
          </a:ln>
        </p:spPr>
        <p:txBody>
          <a:bodyPr wrap="none" anchor="ctr"/>
          <a:lstStyle/>
          <a:p>
            <a:pPr eaLnBrk="1" hangingPunct="1">
              <a:defRPr/>
            </a:pPr>
            <a:endParaRPr lang="en-US">
              <a:solidFill>
                <a:srgbClr val="292929"/>
              </a:solidFill>
            </a:endParaRPr>
          </a:p>
        </p:txBody>
      </p:sp>
      <p:sp>
        <p:nvSpPr>
          <p:cNvPr id="9220" name="Rectangle 7">
            <a:extLst>
              <a:ext uri="{FF2B5EF4-FFF2-40B4-BE49-F238E27FC236}">
                <a16:creationId xmlns:a16="http://schemas.microsoft.com/office/drawing/2014/main" id="{BC40EBF6-46E2-46DD-B90B-A6C19EB6B1DB}"/>
              </a:ext>
            </a:extLst>
          </p:cNvPr>
          <p:cNvSpPr>
            <a:spLocks noChangeArrowheads="1"/>
          </p:cNvSpPr>
          <p:nvPr/>
        </p:nvSpPr>
        <p:spPr bwMode="auto">
          <a:xfrm>
            <a:off x="1190625" y="669925"/>
            <a:ext cx="10153650"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chemeClr val="accent1">
                    <a:lumMod val="20000"/>
                    <a:lumOff val="80000"/>
                  </a:schemeClr>
                </a:solidFill>
                <a:latin typeface="Segoe UI" panose="020B0502040204020203" pitchFamily="34" charset="0"/>
              </a:rPr>
              <a:t>Боротьба з недобросовісними постачальниками</a:t>
            </a:r>
            <a:endParaRPr lang="en-US" altLang="uk-UA" dirty="0">
              <a:solidFill>
                <a:schemeClr val="accent1">
                  <a:lumMod val="20000"/>
                  <a:lumOff val="80000"/>
                </a:schemeClr>
              </a:solidFill>
              <a:latin typeface="Segoe UI" panose="020B0502040204020203" pitchFamily="34" charset="0"/>
            </a:endParaRPr>
          </a:p>
        </p:txBody>
      </p:sp>
    </p:spTree>
    <p:extLst>
      <p:ext uri="{BB962C8B-B14F-4D97-AF65-F5344CB8AC3E}">
        <p14:creationId xmlns:p14="http://schemas.microsoft.com/office/powerpoint/2010/main" val="3035352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FF9B742F-8ADB-44E9-AF8C-701865EF9A37}"/>
              </a:ext>
            </a:extLst>
          </p:cNvPr>
          <p:cNvSpPr>
            <a:spLocks noGrp="1" noChangeArrowheads="1"/>
          </p:cNvSpPr>
          <p:nvPr>
            <p:ph type="body" idx="1"/>
          </p:nvPr>
        </p:nvSpPr>
        <p:spPr>
          <a:xfrm>
            <a:off x="760395" y="1736725"/>
            <a:ext cx="10905423" cy="3625568"/>
          </a:xfrm>
          <a:noFill/>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25" tIns="45700" rIns="91425" bIns="45700" rtlCol="0">
            <a:spAutoFit/>
          </a:bodyPr>
          <a:lstStyle/>
          <a:p>
            <a:pPr marL="0" indent="0">
              <a:spcBef>
                <a:spcPct val="50000"/>
              </a:spcBef>
            </a:pPr>
            <a:r>
              <a:rPr lang="uk-UA" altLang="uk-UA" dirty="0"/>
              <a:t> знято обмеження на використання нецінових критеріїв</a:t>
            </a:r>
          </a:p>
          <a:p>
            <a:pPr marL="0" indent="0">
              <a:spcBef>
                <a:spcPct val="50000"/>
              </a:spcBef>
            </a:pPr>
            <a:r>
              <a:rPr lang="uk-UA" altLang="uk-UA" dirty="0"/>
              <a:t> можливість оцінки за вартістю життєвого циклу - </a:t>
            </a:r>
            <a:r>
              <a:rPr lang="uk-UA" dirty="0"/>
              <a:t>сукупністю вартості предмета закупівлі або його частини (лота) та інших витрат, які нестиме безпосередньо замовник під час використання, обслуговування та припинення використання предмета закупівлі. Вартість життєвого циклу розраховується відповідно до методики, встановленої у тендерній документації.</a:t>
            </a:r>
          </a:p>
          <a:p>
            <a:pPr marL="0" indent="0">
              <a:spcBef>
                <a:spcPct val="50000"/>
              </a:spcBef>
            </a:pPr>
            <a:r>
              <a:rPr lang="uk-UA" altLang="uk-UA" dirty="0"/>
              <a:t>Примірна методика затверджується Уповноваженим органом.</a:t>
            </a:r>
          </a:p>
        </p:txBody>
      </p:sp>
      <p:sp>
        <p:nvSpPr>
          <p:cNvPr id="8213" name="Rectangle 5">
            <a:extLst>
              <a:ext uri="{FF2B5EF4-FFF2-40B4-BE49-F238E27FC236}">
                <a16:creationId xmlns:a16="http://schemas.microsoft.com/office/drawing/2014/main" id="{EBF5E780-56B6-4B36-A026-AF3593DCEFE2}"/>
              </a:ext>
            </a:extLst>
          </p:cNvPr>
          <p:cNvSpPr>
            <a:spLocks noChangeArrowheads="1"/>
          </p:cNvSpPr>
          <p:nvPr/>
        </p:nvSpPr>
        <p:spPr bwMode="auto">
          <a:xfrm>
            <a:off x="760396" y="313931"/>
            <a:ext cx="10905423" cy="1066800"/>
          </a:xfrm>
          <a:prstGeom prst="rect">
            <a:avLst/>
          </a:prstGeom>
          <a:ln/>
        </p:spPr>
        <p:style>
          <a:lnRef idx="3">
            <a:schemeClr val="lt1"/>
          </a:lnRef>
          <a:fillRef idx="1">
            <a:schemeClr val="accent6"/>
          </a:fillRef>
          <a:effectRef idx="1">
            <a:schemeClr val="accent6"/>
          </a:effectRef>
          <a:fontRef idx="minor">
            <a:schemeClr val="lt1"/>
          </a:fontRef>
        </p:style>
        <p:txBody>
          <a:bodyPr wrap="none" anchor="ctr"/>
          <a:lstStyle/>
          <a:p>
            <a:pPr eaLnBrk="1" hangingPunct="1">
              <a:defRPr/>
            </a:pPr>
            <a:endParaRPr lang="en-US">
              <a:solidFill>
                <a:srgbClr val="292929"/>
              </a:solidFill>
            </a:endParaRPr>
          </a:p>
        </p:txBody>
      </p:sp>
      <p:sp>
        <p:nvSpPr>
          <p:cNvPr id="9220" name="Rectangle 7">
            <a:extLst>
              <a:ext uri="{FF2B5EF4-FFF2-40B4-BE49-F238E27FC236}">
                <a16:creationId xmlns:a16="http://schemas.microsoft.com/office/drawing/2014/main" id="{BC40EBF6-46E2-46DD-B90B-A6C19EB6B1DB}"/>
              </a:ext>
            </a:extLst>
          </p:cNvPr>
          <p:cNvSpPr>
            <a:spLocks noChangeArrowheads="1"/>
          </p:cNvSpPr>
          <p:nvPr/>
        </p:nvSpPr>
        <p:spPr bwMode="auto">
          <a:xfrm>
            <a:off x="1190625" y="669925"/>
            <a:ext cx="10153650"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chemeClr val="accent1">
                    <a:lumMod val="20000"/>
                    <a:lumOff val="80000"/>
                  </a:schemeClr>
                </a:solidFill>
                <a:latin typeface="Segoe UI" panose="020B0502040204020203" pitchFamily="34" charset="0"/>
              </a:rPr>
              <a:t>Критерії оцінки пропозицій</a:t>
            </a:r>
            <a:endParaRPr lang="en-US" altLang="uk-UA" dirty="0">
              <a:solidFill>
                <a:schemeClr val="accent1">
                  <a:lumMod val="20000"/>
                  <a:lumOff val="80000"/>
                </a:schemeClr>
              </a:solidFill>
              <a:latin typeface="Segoe UI" panose="020B0502040204020203" pitchFamily="34" charset="0"/>
            </a:endParaRPr>
          </a:p>
        </p:txBody>
      </p:sp>
    </p:spTree>
    <p:extLst>
      <p:ext uri="{BB962C8B-B14F-4D97-AF65-F5344CB8AC3E}">
        <p14:creationId xmlns:p14="http://schemas.microsoft.com/office/powerpoint/2010/main" val="3500627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a:extLst>
              <a:ext uri="{FF2B5EF4-FFF2-40B4-BE49-F238E27FC236}">
                <a16:creationId xmlns:a16="http://schemas.microsoft.com/office/drawing/2014/main" id="{B98EC9D1-650B-4A0C-A143-68546A8D1220}"/>
              </a:ext>
            </a:extLst>
          </p:cNvPr>
          <p:cNvSpPr>
            <a:spLocks noChangeArrowheads="1"/>
          </p:cNvSpPr>
          <p:nvPr/>
        </p:nvSpPr>
        <p:spPr bwMode="auto">
          <a:xfrm>
            <a:off x="587141" y="476250"/>
            <a:ext cx="11213431" cy="106680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uk-UA" altLang="uk-UA" sz="1800" dirty="0">
              <a:solidFill>
                <a:srgbClr val="292929"/>
              </a:solidFill>
              <a:latin typeface="Segoe UI" panose="020B0502040204020203" pitchFamily="34" charset="0"/>
            </a:endParaRPr>
          </a:p>
        </p:txBody>
      </p:sp>
      <p:sp>
        <p:nvSpPr>
          <p:cNvPr id="7171" name="Rectangle 7">
            <a:extLst>
              <a:ext uri="{FF2B5EF4-FFF2-40B4-BE49-F238E27FC236}">
                <a16:creationId xmlns:a16="http://schemas.microsoft.com/office/drawing/2014/main" id="{9B4E0C90-C999-462D-9B6E-74BB50FE95B8}"/>
              </a:ext>
            </a:extLst>
          </p:cNvPr>
          <p:cNvSpPr>
            <a:spLocks noChangeArrowheads="1"/>
          </p:cNvSpPr>
          <p:nvPr/>
        </p:nvSpPr>
        <p:spPr bwMode="auto">
          <a:xfrm>
            <a:off x="2208214" y="692150"/>
            <a:ext cx="7780337"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uk-UA" altLang="uk-UA" dirty="0">
                <a:solidFill>
                  <a:srgbClr val="FFFFFF"/>
                </a:solidFill>
                <a:latin typeface="Segoe UI" panose="020B0502040204020203" pitchFamily="34" charset="0"/>
              </a:rPr>
              <a:t>Удосконалення оскарження</a:t>
            </a:r>
            <a:endParaRPr lang="en-US" altLang="uk-UA" dirty="0">
              <a:solidFill>
                <a:srgbClr val="FFFFFF"/>
              </a:solidFill>
              <a:latin typeface="Segoe UI" panose="020B0502040204020203" pitchFamily="34" charset="0"/>
            </a:endParaRPr>
          </a:p>
        </p:txBody>
      </p:sp>
      <p:sp>
        <p:nvSpPr>
          <p:cNvPr id="7172" name="Text Box 8">
            <a:extLst>
              <a:ext uri="{FF2B5EF4-FFF2-40B4-BE49-F238E27FC236}">
                <a16:creationId xmlns:a16="http://schemas.microsoft.com/office/drawing/2014/main" id="{574AEF9E-9697-4A3C-9175-0564957128EB}"/>
              </a:ext>
            </a:extLst>
          </p:cNvPr>
          <p:cNvSpPr txBox="1">
            <a:spLocks noChangeArrowheads="1"/>
          </p:cNvSpPr>
          <p:nvPr/>
        </p:nvSpPr>
        <p:spPr bwMode="auto">
          <a:xfrm>
            <a:off x="587141" y="1692276"/>
            <a:ext cx="11213431" cy="48320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1425" tIns="45700" rIns="91425" bIns="457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pPr>
            <a:r>
              <a:rPr lang="uk-UA" altLang="uk-UA" sz="2800" dirty="0"/>
              <a:t> оплата скарги через систему</a:t>
            </a:r>
          </a:p>
          <a:p>
            <a:pPr>
              <a:spcBef>
                <a:spcPct val="50000"/>
              </a:spcBef>
            </a:pPr>
            <a:r>
              <a:rPr lang="uk-UA" altLang="uk-UA" sz="2800" dirty="0"/>
              <a:t> встановлення плати за скаргу, яка буде повертатись у разі її задоволення  </a:t>
            </a:r>
          </a:p>
          <a:p>
            <a:pPr>
              <a:spcBef>
                <a:spcPct val="50000"/>
              </a:spcBef>
            </a:pPr>
            <a:r>
              <a:rPr lang="uk-UA" altLang="uk-UA" sz="2800" dirty="0"/>
              <a:t> оскарження </a:t>
            </a:r>
            <a:r>
              <a:rPr lang="uk-UA" altLang="uk-UA" sz="2800" dirty="0" err="1"/>
              <a:t>багатолотових</a:t>
            </a:r>
            <a:r>
              <a:rPr lang="uk-UA" altLang="uk-UA" sz="2800" dirty="0"/>
              <a:t> закупівель</a:t>
            </a:r>
          </a:p>
          <a:p>
            <a:pPr>
              <a:spcBef>
                <a:spcPct val="50000"/>
              </a:spcBef>
            </a:pPr>
            <a:r>
              <a:rPr lang="uk-UA" altLang="uk-UA" sz="2800" dirty="0"/>
              <a:t> оскарження відхилення всіх пропозицій та відміни</a:t>
            </a:r>
          </a:p>
          <a:p>
            <a:pPr>
              <a:spcBef>
                <a:spcPct val="50000"/>
              </a:spcBef>
            </a:pPr>
            <a:r>
              <a:rPr lang="uk-UA" altLang="uk-UA" sz="2800" dirty="0"/>
              <a:t> неможливість відкликати скаргу </a:t>
            </a:r>
          </a:p>
          <a:p>
            <a:pPr>
              <a:spcBef>
                <a:spcPct val="50000"/>
              </a:spcBef>
            </a:pPr>
            <a:r>
              <a:rPr lang="uk-UA" altLang="uk-UA" sz="2800" dirty="0"/>
              <a:t> неможливість відмінити </a:t>
            </a:r>
            <a:r>
              <a:rPr lang="ru-RU" altLang="uk-UA" sz="2800" dirty="0" err="1"/>
              <a:t>закупівлю</a:t>
            </a:r>
            <a:r>
              <a:rPr lang="ru-RU" altLang="uk-UA" sz="2800" dirty="0"/>
              <a:t> </a:t>
            </a:r>
            <a:r>
              <a:rPr lang="uk-UA" altLang="uk-UA" sz="2800" dirty="0"/>
              <a:t>в період оскарження</a:t>
            </a:r>
          </a:p>
          <a:p>
            <a:pPr>
              <a:spcBef>
                <a:spcPct val="50000"/>
              </a:spcBef>
            </a:pPr>
            <a:r>
              <a:rPr lang="uk-UA" altLang="uk-UA" sz="2800" dirty="0"/>
              <a:t> відповідальність керівника за невиконання рішень АМКУ</a:t>
            </a:r>
          </a:p>
        </p:txBody>
      </p:sp>
    </p:spTree>
    <p:extLst>
      <p:ext uri="{BB962C8B-B14F-4D97-AF65-F5344CB8AC3E}">
        <p14:creationId xmlns:p14="http://schemas.microsoft.com/office/powerpoint/2010/main" val="75873588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1178</Words>
  <Application>Microsoft Office PowerPoint</Application>
  <PresentationFormat>Широкий екран</PresentationFormat>
  <Paragraphs>90</Paragraphs>
  <Slides>19</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19</vt:i4>
      </vt:variant>
    </vt:vector>
  </HeadingPairs>
  <TitlesOfParts>
    <vt:vector size="25" baseType="lpstr">
      <vt:lpstr>Arial</vt:lpstr>
      <vt:lpstr>Calibri</vt:lpstr>
      <vt:lpstr>Calibri Light</vt:lpstr>
      <vt:lpstr>Segoe UI</vt:lpstr>
      <vt:lpstr>Tahoma</vt:lpstr>
      <vt:lpstr>Тема Office</vt:lpstr>
      <vt:lpstr>Нова редакція Закону України “Про публічні закупівлі”</vt:lpstr>
      <vt:lpstr>19.09.2019</vt:lpstr>
      <vt:lpstr>Ключові зміни в новій  редакції Закону</vt:lpstr>
      <vt:lpstr>На що спрямовані зміни:</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Що ще?</vt:lpstr>
      <vt:lpstr>Набрання чинності та введення в дію</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Нова редакція Закону України “Про публічні закупівлі”</dc:title>
  <dc:creator>nataly.shymko@gmail.com</dc:creator>
  <cp:lastModifiedBy>Шимко Наталія Миколаївна</cp:lastModifiedBy>
  <cp:revision>6</cp:revision>
  <dcterms:created xsi:type="dcterms:W3CDTF">2019-09-20T08:32:57Z</dcterms:created>
  <dcterms:modified xsi:type="dcterms:W3CDTF">2019-09-24T17:11:44Z</dcterms:modified>
</cp:coreProperties>
</file>