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86" r:id="rId5"/>
    <p:sldId id="303" r:id="rId6"/>
    <p:sldId id="304" r:id="rId7"/>
    <p:sldId id="300" r:id="rId8"/>
    <p:sldId id="301" r:id="rId9"/>
    <p:sldId id="302" r:id="rId10"/>
    <p:sldId id="292" r:id="rId11"/>
    <p:sldId id="293" r:id="rId12"/>
    <p:sldId id="294" r:id="rId13"/>
    <p:sldId id="295" r:id="rId14"/>
    <p:sldId id="296" r:id="rId15"/>
    <p:sldId id="290" r:id="rId16"/>
    <p:sldId id="291" r:id="rId17"/>
    <p:sldId id="297" r:id="rId18"/>
    <p:sldId id="298" r:id="rId19"/>
    <p:sldId id="277" r:id="rId20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583BB99-ABE7-450D-B38B-5B77EC69643D}">
          <p14:sldIdLst>
            <p14:sldId id="257"/>
            <p14:sldId id="262"/>
            <p14:sldId id="263"/>
            <p14:sldId id="286"/>
            <p14:sldId id="303"/>
            <p14:sldId id="304"/>
            <p14:sldId id="300"/>
            <p14:sldId id="301"/>
            <p14:sldId id="302"/>
          </p14:sldIdLst>
        </p14:section>
        <p14:section name="Раздел без заголовка" id="{C77A5B2E-1642-4689-9DBF-32F0D6F21830}">
          <p14:sldIdLst>
            <p14:sldId id="292"/>
            <p14:sldId id="293"/>
            <p14:sldId id="294"/>
            <p14:sldId id="295"/>
            <p14:sldId id="296"/>
            <p14:sldId id="290"/>
            <p14:sldId id="291"/>
            <p14:sldId id="297"/>
            <p14:sldId id="298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8F"/>
    <a:srgbClr val="FFFFFF"/>
    <a:srgbClr val="29AF73"/>
    <a:srgbClr val="208C9E"/>
    <a:srgbClr val="005492"/>
    <a:srgbClr val="F8F8F8"/>
    <a:srgbClr val="22C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23" autoAdjust="0"/>
    <p:restoredTop sz="94660"/>
  </p:normalViewPr>
  <p:slideViewPr>
    <p:cSldViewPr snapToGrid="0">
      <p:cViewPr varScale="1">
        <p:scale>
          <a:sx n="88" d="100"/>
          <a:sy n="88" d="100"/>
        </p:scale>
        <p:origin x="643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2287-0E3D-44B0-9950-BF631C4AD84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1DE3-C2F0-4F31-9D38-3BA46DD8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89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2287-0E3D-44B0-9950-BF631C4AD84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1DE3-C2F0-4F31-9D38-3BA46DD8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2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2287-0E3D-44B0-9950-BF631C4AD84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1DE3-C2F0-4F31-9D38-3BA46DD8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8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2287-0E3D-44B0-9950-BF631C4AD84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1DE3-C2F0-4F31-9D38-3BA46DD8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9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2287-0E3D-44B0-9950-BF631C4AD84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1DE3-C2F0-4F31-9D38-3BA46DD8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9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2287-0E3D-44B0-9950-BF631C4AD84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1DE3-C2F0-4F31-9D38-3BA46DD8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9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2287-0E3D-44B0-9950-BF631C4AD84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1DE3-C2F0-4F31-9D38-3BA46DD8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6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2287-0E3D-44B0-9950-BF631C4AD84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1DE3-C2F0-4F31-9D38-3BA46DD8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1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2287-0E3D-44B0-9950-BF631C4AD84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1DE3-C2F0-4F31-9D38-3BA46DD8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1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2287-0E3D-44B0-9950-BF631C4AD84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1DE3-C2F0-4F31-9D38-3BA46DD8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2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2287-0E3D-44B0-9950-BF631C4AD84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1DE3-C2F0-4F31-9D38-3BA46DD8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79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F2287-0E3D-44B0-9950-BF631C4AD84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51DE3-C2F0-4F31-9D38-3BA46DD8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3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 t="149" r="3178" b="-1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0" y="1920240"/>
            <a:ext cx="12192000" cy="1767840"/>
          </a:xfrm>
          <a:prstGeom prst="rect">
            <a:avLst/>
          </a:prstGeom>
          <a:gradFill>
            <a:gsLst>
              <a:gs pos="0">
                <a:srgbClr val="29AF73">
                  <a:alpha val="64000"/>
                </a:srgbClr>
              </a:gs>
              <a:gs pos="100000">
                <a:srgbClr val="208C9E">
                  <a:alpha val="69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60" y="5714238"/>
            <a:ext cx="2976880" cy="15628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" y="1077965"/>
            <a:ext cx="118001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«Що змінилось за роки роботи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ProZorro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?</a:t>
            </a:r>
          </a:p>
          <a:p>
            <a:pPr algn="ctr"/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Інструменти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що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допомагають</a:t>
            </a:r>
            <a:r>
              <a:rPr lang="uk-UA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»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20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Блок-схема: ссылка на другую страницу 2"/>
          <p:cNvSpPr/>
          <p:nvPr/>
        </p:nvSpPr>
        <p:spPr>
          <a:xfrm>
            <a:off x="132080" y="0"/>
            <a:ext cx="629920" cy="812800"/>
          </a:xfrm>
          <a:prstGeom prst="flowChartOffpageConnector">
            <a:avLst/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761" y="5679440"/>
            <a:ext cx="1815218" cy="989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4771" y="2715401"/>
            <a:ext cx="6372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10" dirty="0" err="1" smtClean="0">
                <a:solidFill>
                  <a:srgbClr val="F8F8F8"/>
                </a:solidFill>
                <a:latin typeface="Century Gothic" panose="020B0502020202020204" pitchFamily="34" charset="0"/>
              </a:rPr>
              <a:t>Довідка</a:t>
            </a:r>
            <a:r>
              <a:rPr lang="ru-RU" sz="3600" b="1" spc="10" dirty="0" smtClean="0">
                <a:solidFill>
                  <a:srgbClr val="F8F8F8"/>
                </a:solidFill>
                <a:latin typeface="Century Gothic" panose="020B0502020202020204" pitchFamily="34" charset="0"/>
              </a:rPr>
              <a:t> про </a:t>
            </a:r>
            <a:r>
              <a:rPr lang="ru-RU" sz="3600" b="1" spc="10" dirty="0" err="1" smtClean="0">
                <a:solidFill>
                  <a:srgbClr val="F8F8F8"/>
                </a:solidFill>
                <a:latin typeface="Century Gothic" panose="020B0502020202020204" pitchFamily="34" charset="0"/>
              </a:rPr>
              <a:t>відсутн</a:t>
            </a:r>
            <a:r>
              <a:rPr lang="uk-UA" sz="3600" b="1" spc="10" dirty="0" err="1" smtClean="0">
                <a:solidFill>
                  <a:srgbClr val="F8F8F8"/>
                </a:solidFill>
                <a:latin typeface="Century Gothic" panose="020B0502020202020204" pitchFamily="34" charset="0"/>
              </a:rPr>
              <a:t>ість</a:t>
            </a:r>
            <a:r>
              <a:rPr lang="uk-UA" sz="3600" b="1" spc="10" dirty="0" smtClean="0">
                <a:solidFill>
                  <a:srgbClr val="F8F8F8"/>
                </a:solidFill>
                <a:latin typeface="Century Gothic" panose="020B0502020202020204" pitchFamily="34" charset="0"/>
              </a:rPr>
              <a:t> судимості</a:t>
            </a:r>
            <a:r>
              <a:rPr lang="ru-RU" sz="3600" b="1" spc="10" dirty="0" smtClean="0">
                <a:solidFill>
                  <a:srgbClr val="F8F8F8"/>
                </a:solidFill>
                <a:latin typeface="Century Gothic" panose="020B0502020202020204" pitchFamily="34" charset="0"/>
              </a:rPr>
              <a:t> МВС</a:t>
            </a:r>
            <a:endParaRPr lang="ru-RU" sz="3600" b="1" dirty="0">
              <a:solidFill>
                <a:srgbClr val="F8F8F8"/>
              </a:solidFill>
              <a:latin typeface="Century Gothic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06830" y="146050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72130" y="-260350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735830" y="146050"/>
            <a:ext cx="520700" cy="520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487160" y="-260350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317230" y="146050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216761" y="-260350"/>
            <a:ext cx="520700" cy="520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1931650" y="146050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39750" y="6066706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551430" y="6587406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191000" y="6147414"/>
            <a:ext cx="520700" cy="520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66460" y="6614648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772400" y="6147414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9736312" y="6587406"/>
            <a:ext cx="520700" cy="520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-260350" y="4775814"/>
            <a:ext cx="520700" cy="520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73050" y="3014812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-260350" y="1433048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1511279" y="1631320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1976100" y="3014812"/>
            <a:ext cx="520700" cy="520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1511279" y="4775814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13" y="1882573"/>
            <a:ext cx="2410823" cy="278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881" y="315329"/>
            <a:ext cx="3513876" cy="248012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Блок-схема: ссылка на другую страницу 2"/>
          <p:cNvSpPr/>
          <p:nvPr/>
        </p:nvSpPr>
        <p:spPr>
          <a:xfrm>
            <a:off x="132080" y="0"/>
            <a:ext cx="629920" cy="812800"/>
          </a:xfrm>
          <a:prstGeom prst="flowChartOffpageConnector">
            <a:avLst/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761" y="5679440"/>
            <a:ext cx="1815218" cy="98867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147460" y="783583"/>
            <a:ext cx="6432947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400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Замовлення довідки МВС з особистого кабінету </a:t>
            </a:r>
            <a:r>
              <a:rPr lang="en-US" sz="2400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SmartTender.biz</a:t>
            </a:r>
            <a:r>
              <a:rPr lang="uk-UA" sz="2400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у 3 кроки</a:t>
            </a:r>
            <a:endParaRPr lang="uk-UA" sz="2400" b="1" spc="-20" dirty="0">
              <a:solidFill>
                <a:srgbClr val="00488E"/>
              </a:solidFill>
              <a:latin typeface="Century Gothic" panose="020B0502020202020204" pitchFamily="34" charset="0"/>
              <a:cs typeface="Arial"/>
            </a:endParaRPr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2359834"/>
            <a:ext cx="8007532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Заповнення стандартної форми для отримання довідки;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Обрати спосіб доставки: </a:t>
            </a:r>
            <a:r>
              <a:rPr lang="uk-UA" b="1" u="sng" spc="-20" dirty="0" err="1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самовивіз</a:t>
            </a:r>
            <a:r>
              <a:rPr lang="uk-UA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або </a:t>
            </a:r>
            <a:r>
              <a:rPr lang="uk-UA" b="1" u="sng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адресна доставка;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uk-UA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Накласти ЕЦП/КЕП та відправити заявку для отримання довідки.</a:t>
            </a:r>
            <a:endParaRPr lang="uk-UA" b="1" spc="-20" dirty="0">
              <a:solidFill>
                <a:srgbClr val="00488E"/>
              </a:solidFill>
              <a:latin typeface="Century Gothic" panose="020B0502020202020204" pitchFamily="34" charset="0"/>
              <a:cs typeface="Arial"/>
            </a:endParaRP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089876" y="4317480"/>
            <a:ext cx="6045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Відповідно до чинного законодавства – максимальний термін отримання довідки про несудимість – </a:t>
            </a:r>
            <a:r>
              <a:rPr lang="uk-UA" sz="1600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30 календарних днів</a:t>
            </a:r>
            <a:endParaRPr lang="ru-RU" sz="1600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89876" y="5375776"/>
            <a:ext cx="6332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Через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SmartTebder.biz</a:t>
            </a:r>
            <a:r>
              <a:rPr lang="uk-UA" sz="16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отримати довідку можливо </a:t>
            </a:r>
            <a:r>
              <a:rPr lang="uk-UA" sz="16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від </a:t>
            </a:r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5 хв </a:t>
            </a:r>
            <a:r>
              <a:rPr lang="uk-UA" sz="16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до </a:t>
            </a:r>
            <a:r>
              <a:rPr lang="uk-UA" sz="1600" b="1" u="sng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2 календарних днів</a:t>
            </a:r>
            <a:endParaRPr lang="ru-RU" sz="1600" b="1" u="sng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5789" y="4345057"/>
            <a:ext cx="679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!</a:t>
            </a:r>
            <a:endParaRPr lang="ru-RU" sz="9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25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ссылка на другую страницу 2"/>
          <p:cNvSpPr/>
          <p:nvPr/>
        </p:nvSpPr>
        <p:spPr>
          <a:xfrm>
            <a:off x="132080" y="0"/>
            <a:ext cx="629920" cy="812800"/>
          </a:xfrm>
          <a:prstGeom prst="flowChartOffpageConnector">
            <a:avLst/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761" y="5679440"/>
            <a:ext cx="1815218" cy="98867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 rot="-1440000">
            <a:off x="1697035" y="-590550"/>
            <a:ext cx="307975" cy="1181100"/>
          </a:xfrm>
          <a:prstGeom prst="roundRect">
            <a:avLst>
              <a:gd name="adj" fmla="val 50000"/>
            </a:avLst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1380000">
            <a:off x="3770540" y="99868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-240000">
            <a:off x="5638555" y="-289689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 rot="-2940000">
            <a:off x="292092" y="3349836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334971" y="-280061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 rot="1380000">
            <a:off x="9662493" y="107085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 rot="15960000">
            <a:off x="444920" y="4943515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-7980000">
            <a:off x="348401" y="1441258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 rot="-2100000">
            <a:off x="7663084" y="144927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 rot="1380000">
            <a:off x="1716242" y="6210913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 rot="-1440000">
            <a:off x="4098190" y="6116275"/>
            <a:ext cx="307975" cy="1181100"/>
          </a:xfrm>
          <a:prstGeom prst="roundRect">
            <a:avLst>
              <a:gd name="adj" fmla="val 50000"/>
            </a:avLst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 rot="-240000">
            <a:off x="6009565" y="6114326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 rot="1380000">
            <a:off x="8371851" y="6197598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747" y="3259559"/>
            <a:ext cx="1594290" cy="161583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764" y="3264912"/>
            <a:ext cx="1683685" cy="161048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4" name="object 11"/>
          <p:cNvSpPr txBox="1"/>
          <p:nvPr/>
        </p:nvSpPr>
        <p:spPr>
          <a:xfrm>
            <a:off x="256969" y="1381157"/>
            <a:ext cx="11442155" cy="3118803"/>
          </a:xfrm>
          <a:prstGeom prst="rect">
            <a:avLst/>
          </a:prstGeom>
          <a:ln w="254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0" tIns="320040" rIns="0" bIns="0" rtlCol="0">
            <a:spAutoFit/>
          </a:bodyPr>
          <a:lstStyle/>
          <a:p>
            <a:pPr marL="1492250" marR="682625" algn="ctr">
              <a:lnSpc>
                <a:spcPts val="4190"/>
              </a:lnSpc>
              <a:spcBef>
                <a:spcPts val="2520"/>
              </a:spcBef>
            </a:pPr>
            <a:r>
              <a:rPr lang="uk-UA" sz="2400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Оплата можлива як з розрахункового рахунку, так і з картки </a:t>
            </a:r>
            <a:r>
              <a:rPr lang="en-US" sz="2400" b="1" spc="-20" dirty="0" err="1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Viza</a:t>
            </a:r>
            <a:r>
              <a:rPr lang="en-US" sz="2400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\MasterCard</a:t>
            </a:r>
            <a:endParaRPr lang="uk-UA" sz="3700" b="1" spc="-20" dirty="0">
              <a:solidFill>
                <a:srgbClr val="00488E"/>
              </a:solidFill>
              <a:latin typeface="Century Gothic" panose="020B0502020202020204" pitchFamily="34" charset="0"/>
              <a:cs typeface="Arial"/>
            </a:endParaRPr>
          </a:p>
          <a:p>
            <a:pPr marL="1492250" marR="682625" algn="ctr">
              <a:lnSpc>
                <a:spcPts val="4190"/>
              </a:lnSpc>
              <a:spcBef>
                <a:spcPts val="2520"/>
              </a:spcBef>
            </a:pPr>
            <a:endParaRPr lang="uk-UA" sz="3700" b="1" spc="-20" dirty="0">
              <a:solidFill>
                <a:srgbClr val="00488E"/>
              </a:solidFill>
              <a:latin typeface="Bodoni MT" panose="02070603080606020203" pitchFamily="18" charset="0"/>
              <a:cs typeface="Arial"/>
            </a:endParaRPr>
          </a:p>
          <a:p>
            <a:pPr marL="1492250" marR="682625" algn="ctr">
              <a:lnSpc>
                <a:spcPts val="4190"/>
              </a:lnSpc>
              <a:spcBef>
                <a:spcPts val="2520"/>
              </a:spcBef>
            </a:pPr>
            <a:endParaRPr lang="uk-UA" sz="3700" b="1" spc="-20" dirty="0" smtClean="0">
              <a:solidFill>
                <a:srgbClr val="00488E"/>
              </a:solidFill>
              <a:latin typeface="Bodoni MT" panose="020706030806060202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68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Блок-схема: ссылка на другую страницу 2"/>
          <p:cNvSpPr/>
          <p:nvPr/>
        </p:nvSpPr>
        <p:spPr>
          <a:xfrm>
            <a:off x="132080" y="0"/>
            <a:ext cx="629920" cy="812800"/>
          </a:xfrm>
          <a:prstGeom prst="flowChartOffpageConnector">
            <a:avLst/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761" y="5679440"/>
            <a:ext cx="1815218" cy="989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0836" y="2792878"/>
            <a:ext cx="637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spc="-2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Юридична допомога</a:t>
            </a:r>
            <a:endParaRPr lang="uk-UA" sz="3600" b="1" spc="-20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06830" y="146050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72130" y="-260350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735830" y="146050"/>
            <a:ext cx="520700" cy="520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487160" y="-260350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317230" y="146050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216761" y="-260350"/>
            <a:ext cx="520700" cy="520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1931650" y="146050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39750" y="6066706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551430" y="6587406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191000" y="6147414"/>
            <a:ext cx="520700" cy="520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66460" y="6614648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772400" y="6147414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9736312" y="6587406"/>
            <a:ext cx="520700" cy="520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-260350" y="4775814"/>
            <a:ext cx="520700" cy="520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73050" y="3014812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-260350" y="1433048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1511279" y="1631320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1976100" y="3014812"/>
            <a:ext cx="520700" cy="520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1511279" y="4775814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13" y="1882573"/>
            <a:ext cx="2410823" cy="278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4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ссылка на другую страницу 2"/>
          <p:cNvSpPr/>
          <p:nvPr/>
        </p:nvSpPr>
        <p:spPr>
          <a:xfrm>
            <a:off x="132080" y="0"/>
            <a:ext cx="629920" cy="812800"/>
          </a:xfrm>
          <a:prstGeom prst="flowChartOffpageConnector">
            <a:avLst/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761" y="5679440"/>
            <a:ext cx="1815218" cy="98867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 rot="-1440000">
            <a:off x="1697035" y="-590550"/>
            <a:ext cx="307975" cy="1181100"/>
          </a:xfrm>
          <a:prstGeom prst="roundRect">
            <a:avLst>
              <a:gd name="adj" fmla="val 50000"/>
            </a:avLst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1380000">
            <a:off x="3770540" y="99868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-240000">
            <a:off x="5638555" y="-289689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 rot="-2940000">
            <a:off x="292092" y="3349836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334971" y="-280061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 rot="1380000">
            <a:off x="9662493" y="107085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 rot="15960000">
            <a:off x="444920" y="4943515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-7980000">
            <a:off x="348401" y="1441258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 rot="-2100000">
            <a:off x="7663084" y="144927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 rot="1380000">
            <a:off x="1716242" y="6210913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 rot="-1440000">
            <a:off x="4098190" y="6116275"/>
            <a:ext cx="307975" cy="1181100"/>
          </a:xfrm>
          <a:prstGeom prst="roundRect">
            <a:avLst>
              <a:gd name="adj" fmla="val 50000"/>
            </a:avLst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 rot="-240000">
            <a:off x="6009565" y="6114326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 rot="1380000">
            <a:off x="8371851" y="6197598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694954" y="910757"/>
            <a:ext cx="9908983" cy="662489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Консультація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з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загальних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питань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в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сфері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публічних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закупівель;</a:t>
            </a:r>
            <a:endParaRPr lang="uk-UA" sz="1600" b="1" spc="-20" dirty="0" smtClean="0">
              <a:solidFill>
                <a:srgbClr val="00488E"/>
              </a:solidFill>
              <a:latin typeface="Century Gothic" panose="020B0502020202020204" pitchFamily="34" charset="0"/>
              <a:cs typeface="Arial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Підготовка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проекту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звернення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за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роз’ясненнями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до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замовника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з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питань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умов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тендерної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документації</a:t>
            </a:r>
            <a:r>
              <a:rPr lang="ru-RU" sz="1600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spc="-20" dirty="0" err="1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Перевірка</a:t>
            </a:r>
            <a:r>
              <a:rPr lang="ru-RU" sz="1600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Вашої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пропозиції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на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відповідність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умовам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тендерної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документації</a:t>
            </a:r>
            <a:r>
              <a:rPr lang="ru-RU" sz="1600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Підготовка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тендерної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пропозиції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учасника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(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крім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підготовки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технічної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документації</a:t>
            </a:r>
            <a:r>
              <a:rPr lang="ru-RU" sz="1600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);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Аналіз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пропозиції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іншого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учасника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на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відповідність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умовам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тендерної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документації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та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виявлення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підстав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для </a:t>
            </a:r>
            <a:r>
              <a:rPr lang="ru-RU" sz="1600" b="1" spc="-20" dirty="0" err="1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дискваліфікації</a:t>
            </a:r>
            <a:r>
              <a:rPr lang="ru-RU" sz="1600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Написання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вимог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Замовнику</a:t>
            </a:r>
            <a:r>
              <a:rPr lang="ru-RU" sz="1600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Підготовка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скарги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 до Антимонопольного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комітету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України</a:t>
            </a:r>
            <a:r>
              <a:rPr lang="ru-RU" sz="1600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Представлення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інтересів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учасника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в АМКУ з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питань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оскарження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умов/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результатів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закупівлі;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Інші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послуги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(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написання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офіційних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листів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/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роз’яснень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замовникам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протягом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процедури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проведення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закупівлі </a:t>
            </a:r>
            <a:r>
              <a:rPr lang="ru-RU" sz="1600" b="1" spc="-20" dirty="0" err="1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тощо</a:t>
            </a:r>
            <a:r>
              <a:rPr lang="ru-RU" sz="1600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).</a:t>
            </a:r>
          </a:p>
          <a:p>
            <a:pPr>
              <a:lnSpc>
                <a:spcPct val="150000"/>
              </a:lnSpc>
            </a:pPr>
            <a:endParaRPr lang="uk-UA" sz="1500" b="1" spc="-20" dirty="0" smtClean="0">
              <a:solidFill>
                <a:srgbClr val="00488E"/>
              </a:solidFill>
              <a:latin typeface="Century Gothic" panose="020B0502020202020204" pitchFamily="34" charset="0"/>
              <a:cs typeface="Arial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uk-UA" sz="1500" b="1" spc="-20" dirty="0" smtClean="0">
              <a:solidFill>
                <a:srgbClr val="00488E"/>
              </a:solidFill>
              <a:latin typeface="Century Gothic" panose="020B0502020202020204" pitchFamily="34" charset="0"/>
              <a:cs typeface="Arial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uk-UA" sz="1500" b="1" spc="-20" dirty="0" smtClean="0">
              <a:solidFill>
                <a:srgbClr val="00488E"/>
              </a:solidFill>
              <a:latin typeface="Century Gothic" panose="020B0502020202020204" pitchFamily="34" charset="0"/>
              <a:cs typeface="Arial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uk-UA" sz="1500" b="1" spc="-20" dirty="0" smtClean="0">
              <a:solidFill>
                <a:srgbClr val="00488E"/>
              </a:solidFill>
              <a:latin typeface="Century Gothic" panose="020B0502020202020204" pitchFamily="34" charset="0"/>
              <a:cs typeface="Arial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73139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9540" y="-10244"/>
            <a:ext cx="12192000" cy="6858000"/>
          </a:xfrm>
          <a:prstGeom prst="rect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Блок-схема: ссылка на другую страницу 2"/>
          <p:cNvSpPr/>
          <p:nvPr/>
        </p:nvSpPr>
        <p:spPr>
          <a:xfrm>
            <a:off x="132080" y="0"/>
            <a:ext cx="629920" cy="812800"/>
          </a:xfrm>
          <a:prstGeom prst="flowChartOffpageConnector">
            <a:avLst/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761" y="5679440"/>
            <a:ext cx="1815218" cy="989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7048" y="2587441"/>
            <a:ext cx="6331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8F8F8"/>
                </a:solidFill>
                <a:latin typeface="Century Gothic" pitchFamily="34" charset="0"/>
              </a:rPr>
              <a:t>Не вистачає коштів для масштабування?</a:t>
            </a:r>
          </a:p>
        </p:txBody>
      </p:sp>
      <p:sp>
        <p:nvSpPr>
          <p:cNvPr id="9" name="Овал 8"/>
          <p:cNvSpPr/>
          <p:nvPr/>
        </p:nvSpPr>
        <p:spPr>
          <a:xfrm>
            <a:off x="1306830" y="146050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72130" y="-260350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735830" y="146050"/>
            <a:ext cx="520700" cy="520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487160" y="-260350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317230" y="146050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216761" y="-260350"/>
            <a:ext cx="520700" cy="520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1931650" y="146050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39750" y="6066706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551430" y="6587406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191000" y="6147414"/>
            <a:ext cx="520700" cy="520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66460" y="6614648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772400" y="6147414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9736312" y="6587406"/>
            <a:ext cx="520700" cy="520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-260350" y="4775814"/>
            <a:ext cx="520700" cy="520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73050" y="3014812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-260350" y="1433048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1511279" y="1631320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1976100" y="3014812"/>
            <a:ext cx="520700" cy="520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1511279" y="4775814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56" y="2094991"/>
            <a:ext cx="2581044" cy="238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ссылка на другую страницу 2"/>
          <p:cNvSpPr/>
          <p:nvPr/>
        </p:nvSpPr>
        <p:spPr>
          <a:xfrm>
            <a:off x="132080" y="0"/>
            <a:ext cx="629920" cy="812800"/>
          </a:xfrm>
          <a:prstGeom prst="flowChartOffpageConnector">
            <a:avLst/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761" y="5679440"/>
            <a:ext cx="1815218" cy="98867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 rot="-1440000">
            <a:off x="1697035" y="-590550"/>
            <a:ext cx="307975" cy="1181100"/>
          </a:xfrm>
          <a:prstGeom prst="roundRect">
            <a:avLst>
              <a:gd name="adj" fmla="val 50000"/>
            </a:avLst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1380000">
            <a:off x="3770540" y="99868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-240000">
            <a:off x="5638555" y="-289689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 rot="-2940000">
            <a:off x="292092" y="3349836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334971" y="-280061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 rot="1380000">
            <a:off x="9662493" y="107085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 rot="15960000">
            <a:off x="444920" y="4943515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-7980000">
            <a:off x="348401" y="1441258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 rot="-2100000">
            <a:off x="7663084" y="144927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 rot="1380000">
            <a:off x="1716242" y="6210913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 rot="-1440000">
            <a:off x="4098190" y="6116275"/>
            <a:ext cx="307975" cy="1181100"/>
          </a:xfrm>
          <a:prstGeom prst="roundRect">
            <a:avLst>
              <a:gd name="adj" fmla="val 50000"/>
            </a:avLst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 rot="-240000">
            <a:off x="6009565" y="6114326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 rot="1380000">
            <a:off x="8371851" y="6197598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object 11"/>
          <p:cNvSpPr txBox="1"/>
          <p:nvPr/>
        </p:nvSpPr>
        <p:spPr>
          <a:xfrm>
            <a:off x="-576699" y="1046828"/>
            <a:ext cx="12367472" cy="1751762"/>
          </a:xfrm>
          <a:prstGeom prst="rect">
            <a:avLst/>
          </a:prstGeom>
          <a:ln w="254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0" tIns="320040" rIns="0" bIns="0" rtlCol="0">
            <a:spAutoFit/>
          </a:bodyPr>
          <a:lstStyle/>
          <a:p>
            <a:pPr marL="1492250" marR="682625" algn="ctr">
              <a:spcBef>
                <a:spcPts val="2520"/>
              </a:spcBef>
            </a:pPr>
            <a:r>
              <a:rPr lang="uk-UA" sz="1600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Переймаєтесь, </a:t>
            </a:r>
            <a:r>
              <a:rPr lang="ru-RU" sz="1600" b="1" spc="-20" dirty="0" err="1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що</a:t>
            </a:r>
            <a:r>
              <a:rPr lang="ru-RU" sz="1600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Вам не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заплатять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гроші</a:t>
            </a:r>
            <a:r>
              <a:rPr lang="ru-RU" sz="1600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?  Вам 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не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вистачає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обігових</a:t>
            </a:r>
            <a:r>
              <a:rPr lang="ru-RU" sz="16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1600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коштів</a:t>
            </a:r>
            <a:r>
              <a:rPr lang="ru-RU" sz="1600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?</a:t>
            </a:r>
          </a:p>
          <a:p>
            <a:pPr marL="1492250" marR="682625" algn="ctr">
              <a:spcBef>
                <a:spcPts val="2520"/>
              </a:spcBef>
            </a:pPr>
            <a:r>
              <a:rPr lang="uk-UA" sz="2800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Факторинг та інші фінансові інструменти – рішення проблеми</a:t>
            </a:r>
            <a:endParaRPr lang="uk-UA" sz="2800" b="1" spc="-20" dirty="0" smtClean="0">
              <a:solidFill>
                <a:srgbClr val="00488E"/>
              </a:solidFill>
              <a:latin typeface="Bodoni MT" panose="02070603080606020203" pitchFamily="18" charset="0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113" y="2798590"/>
            <a:ext cx="6397130" cy="295986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3987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22"/>
            <a:ext cx="12192000" cy="6858000"/>
          </a:xfrm>
          <a:prstGeom prst="rect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Блок-схема: ссылка на другую страницу 2"/>
          <p:cNvSpPr/>
          <p:nvPr/>
        </p:nvSpPr>
        <p:spPr>
          <a:xfrm>
            <a:off x="132080" y="0"/>
            <a:ext cx="629920" cy="812800"/>
          </a:xfrm>
          <a:prstGeom prst="flowChartOffpageConnector">
            <a:avLst/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761" y="5679440"/>
            <a:ext cx="1815218" cy="989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51907" y="2566306"/>
            <a:ext cx="5372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10" dirty="0" smtClean="0">
                <a:solidFill>
                  <a:srgbClr val="F8F8F8"/>
                </a:solidFill>
                <a:latin typeface="Century Gothic" panose="020B0502020202020204" pitchFamily="34" charset="0"/>
              </a:rPr>
              <a:t>Не все </a:t>
            </a:r>
            <a:r>
              <a:rPr lang="ru-RU" sz="3600" b="1" spc="10" dirty="0" err="1" smtClean="0">
                <a:solidFill>
                  <a:srgbClr val="F8F8F8"/>
                </a:solidFill>
                <a:latin typeface="Century Gothic" panose="020B0502020202020204" pitchFamily="34" charset="0"/>
              </a:rPr>
              <a:t>виходить</a:t>
            </a:r>
            <a:r>
              <a:rPr lang="ru-RU" sz="3600" b="1" spc="10" dirty="0" smtClean="0">
                <a:solidFill>
                  <a:srgbClr val="F8F8F8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sz="3600" b="1" spc="10" dirty="0" smtClean="0">
                <a:solidFill>
                  <a:srgbClr val="F8F8F8"/>
                </a:solidFill>
                <a:latin typeface="Century Gothic" panose="020B0502020202020204" pitchFamily="34" charset="0"/>
              </a:rPr>
              <a:t>з </a:t>
            </a:r>
            <a:r>
              <a:rPr lang="ru-RU" sz="3600" b="1" spc="10" dirty="0" err="1" smtClean="0">
                <a:solidFill>
                  <a:srgbClr val="F8F8F8"/>
                </a:solidFill>
                <a:latin typeface="Century Gothic" panose="020B0502020202020204" pitchFamily="34" charset="0"/>
              </a:rPr>
              <a:t>першого</a:t>
            </a:r>
            <a:r>
              <a:rPr lang="ru-RU" sz="3600" b="1" spc="10" dirty="0" smtClean="0">
                <a:solidFill>
                  <a:srgbClr val="F8F8F8"/>
                </a:solidFill>
                <a:latin typeface="Century Gothic" panose="020B0502020202020204" pitchFamily="34" charset="0"/>
              </a:rPr>
              <a:t> разу</a:t>
            </a:r>
            <a:endParaRPr lang="ru-RU" sz="3600" b="1" dirty="0">
              <a:solidFill>
                <a:srgbClr val="F8F8F8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06830" y="146050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72130" y="-260350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735830" y="146050"/>
            <a:ext cx="520700" cy="520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487160" y="-260350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317230" y="146050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216761" y="-260350"/>
            <a:ext cx="520700" cy="520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1931650" y="146050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39750" y="6066706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551430" y="6587406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191000" y="6147414"/>
            <a:ext cx="520700" cy="520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66460" y="6614648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772400" y="6147414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9736312" y="6587406"/>
            <a:ext cx="520700" cy="520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-260350" y="4775814"/>
            <a:ext cx="520700" cy="520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73050" y="3014812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-260350" y="1433048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1511279" y="1631320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1976100" y="3014812"/>
            <a:ext cx="520700" cy="520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1511279" y="4775814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756" y="1768263"/>
            <a:ext cx="3096748" cy="282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ссылка на другую страницу 2"/>
          <p:cNvSpPr/>
          <p:nvPr/>
        </p:nvSpPr>
        <p:spPr>
          <a:xfrm>
            <a:off x="132080" y="0"/>
            <a:ext cx="629920" cy="812800"/>
          </a:xfrm>
          <a:prstGeom prst="flowChartOffpageConnector">
            <a:avLst/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761" y="5679440"/>
            <a:ext cx="1815218" cy="9886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452" y="1366343"/>
            <a:ext cx="5261428" cy="356647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3" name="object 11"/>
          <p:cNvSpPr txBox="1"/>
          <p:nvPr/>
        </p:nvSpPr>
        <p:spPr>
          <a:xfrm>
            <a:off x="-523679" y="5214942"/>
            <a:ext cx="12501943" cy="1197764"/>
          </a:xfrm>
          <a:prstGeom prst="rect">
            <a:avLst/>
          </a:prstGeom>
          <a:ln w="254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0" tIns="320040" rIns="0" bIns="0" rtlCol="0">
            <a:spAutoFit/>
          </a:bodyPr>
          <a:lstStyle/>
          <a:p>
            <a:pPr marL="1492250" marR="682625">
              <a:spcBef>
                <a:spcPts val="2520"/>
              </a:spcBef>
            </a:pPr>
            <a:r>
              <a:rPr lang="uk-UA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У 2016р. 33,36% </a:t>
            </a:r>
            <a:r>
              <a:rPr lang="uk-UA" b="1" spc="-20" dirty="0" err="1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перемог</a:t>
            </a:r>
            <a:r>
              <a:rPr lang="uk-UA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(участь у 4 501 </a:t>
            </a:r>
            <a:r>
              <a:rPr lang="uk-UA" b="1" spc="-20" dirty="0" err="1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закупівлях</a:t>
            </a:r>
            <a:r>
              <a:rPr lang="uk-UA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)</a:t>
            </a:r>
          </a:p>
          <a:p>
            <a:pPr marL="1492250" marR="682625">
              <a:spcBef>
                <a:spcPts val="2520"/>
              </a:spcBef>
            </a:pPr>
            <a:r>
              <a:rPr lang="uk-UA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У 2018р. </a:t>
            </a:r>
            <a:r>
              <a:rPr lang="uk-UA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69,57% </a:t>
            </a:r>
            <a:r>
              <a:rPr lang="uk-UA" b="1" spc="-20" dirty="0" err="1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перемог</a:t>
            </a:r>
            <a:r>
              <a:rPr lang="uk-UA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uk-UA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(участь у 12 261 </a:t>
            </a:r>
            <a:r>
              <a:rPr lang="uk-UA" b="1" spc="-20" dirty="0" err="1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закупівлях</a:t>
            </a:r>
            <a:r>
              <a:rPr lang="uk-UA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)</a:t>
            </a:r>
            <a:endParaRPr lang="uk-UA" b="1" spc="-20" dirty="0">
              <a:solidFill>
                <a:srgbClr val="00488E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4" name="object 11"/>
          <p:cNvSpPr txBox="1"/>
          <p:nvPr/>
        </p:nvSpPr>
        <p:spPr>
          <a:xfrm>
            <a:off x="-335493" y="183140"/>
            <a:ext cx="12367472" cy="1259319"/>
          </a:xfrm>
          <a:prstGeom prst="rect">
            <a:avLst/>
          </a:prstGeom>
          <a:ln w="254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0" tIns="320040" rIns="0" bIns="0" rtlCol="0">
            <a:spAutoFit/>
          </a:bodyPr>
          <a:lstStyle/>
          <a:p>
            <a:pPr marL="1492250" marR="682625" algn="ctr">
              <a:spcBef>
                <a:spcPts val="2520"/>
              </a:spcBef>
            </a:pPr>
            <a:r>
              <a:rPr lang="uk-UA" sz="2400" b="1" spc="-20" dirty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ТОВ </a:t>
            </a:r>
            <a:r>
              <a:rPr lang="uk-UA" sz="2400" b="1" spc="-20" dirty="0" smtClean="0">
                <a:solidFill>
                  <a:srgbClr val="00488E"/>
                </a:solidFill>
                <a:latin typeface="Century Gothic" panose="020B0502020202020204" pitchFamily="34" charset="0"/>
                <a:cs typeface="Arial"/>
              </a:rPr>
              <a:t>«ЕПІЦЕНТР К»</a:t>
            </a:r>
          </a:p>
          <a:p>
            <a:pPr marL="1492250" marR="682625">
              <a:spcBef>
                <a:spcPts val="2520"/>
              </a:spcBef>
            </a:pPr>
            <a:endParaRPr lang="uk-UA" sz="1600" b="1" spc="-20" dirty="0" smtClean="0">
              <a:solidFill>
                <a:srgbClr val="00488E"/>
              </a:solidFill>
              <a:latin typeface="Bodoni MT" panose="02070603080606020203" pitchFamily="18" charset="0"/>
              <a:cs typeface="Arial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17" y="1366343"/>
            <a:ext cx="5194975" cy="359319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3375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t="142" r="150"/>
          <a:stretch/>
        </p:blipFill>
        <p:spPr>
          <a:xfrm>
            <a:off x="130628" y="0"/>
            <a:ext cx="12171680" cy="7106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2638697"/>
            <a:ext cx="10432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ДЯКУЮ ЗА УВАГУ!</a:t>
            </a:r>
            <a:endParaRPr lang="ru-RU" sz="8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8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Блок-схема: ссылка на другую страницу 3"/>
          <p:cNvSpPr/>
          <p:nvPr/>
        </p:nvSpPr>
        <p:spPr>
          <a:xfrm>
            <a:off x="132080" y="0"/>
            <a:ext cx="629920" cy="812800"/>
          </a:xfrm>
          <a:prstGeom prst="flowChartOffpageConnector">
            <a:avLst/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761" y="5679440"/>
            <a:ext cx="1815218" cy="98916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 rot="-1440000">
            <a:off x="1697035" y="-590550"/>
            <a:ext cx="307975" cy="1181100"/>
          </a:xfrm>
          <a:prstGeom prst="roundRect">
            <a:avLst>
              <a:gd name="adj" fmla="val 50000"/>
            </a:avLst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1380000">
            <a:off x="3770540" y="99868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-240000">
            <a:off x="5638555" y="-289689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 rot="-2940000">
            <a:off x="292092" y="3349836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334971" y="-280061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 rot="1380000">
            <a:off x="9662493" y="107085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 rot="15960000">
            <a:off x="444920" y="4943515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-7980000">
            <a:off x="348401" y="1441258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 rot="-2100000">
            <a:off x="7663084" y="144927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 rot="1380000">
            <a:off x="1716242" y="6210913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 rot="-1440000">
            <a:off x="4098190" y="6116275"/>
            <a:ext cx="307975" cy="1181100"/>
          </a:xfrm>
          <a:prstGeom prst="roundRect">
            <a:avLst>
              <a:gd name="adj" fmla="val 50000"/>
            </a:avLst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 rot="-240000">
            <a:off x="6009565" y="6114326"/>
            <a:ext cx="307975" cy="9144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 rot="1380000">
            <a:off x="8371851" y="6197598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163256" y="1898458"/>
            <a:ext cx="6740435" cy="175432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3600" b="1" spc="-2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Аналітичні </a:t>
            </a:r>
            <a:r>
              <a:rPr lang="uk-UA" sz="3600" b="1" spc="-2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інструменти</a:t>
            </a:r>
            <a:r>
              <a:rPr lang="ru-RU" sz="3600" b="1" spc="-2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:</a:t>
            </a:r>
          </a:p>
          <a:p>
            <a:pPr algn="ctr"/>
            <a:endParaRPr lang="ru-RU" sz="3600" b="1" spc="-20" dirty="0" smtClean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  <a:p>
            <a:pPr algn="ctr"/>
            <a:r>
              <a:rPr lang="ru-RU" sz="3600" b="1" spc="-2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анал</a:t>
            </a:r>
            <a:r>
              <a:rPr lang="uk-UA" sz="3600" b="1" spc="-2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із постачальників</a:t>
            </a:r>
            <a:endParaRPr lang="ru-RU" sz="3600" b="1" spc="-20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507" y="2029984"/>
            <a:ext cx="1602868" cy="148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3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2269446"/>
            <a:ext cx="11135463" cy="3527420"/>
          </a:xfrm>
          <a:prstGeom prst="rect">
            <a:avLst/>
          </a:prstGeom>
        </p:spPr>
      </p:pic>
      <p:sp>
        <p:nvSpPr>
          <p:cNvPr id="3" name="Блок-схема: ссылка на другую страницу 2"/>
          <p:cNvSpPr/>
          <p:nvPr/>
        </p:nvSpPr>
        <p:spPr>
          <a:xfrm>
            <a:off x="132080" y="0"/>
            <a:ext cx="629920" cy="812800"/>
          </a:xfrm>
          <a:prstGeom prst="flowChartOffpageConnector">
            <a:avLst/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761" y="5679440"/>
            <a:ext cx="1815218" cy="988674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1306830" y="146050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072130" y="-260350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735830" y="146050"/>
            <a:ext cx="520700" cy="520700"/>
          </a:xfrm>
          <a:prstGeom prst="ellipse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487160" y="-260350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317230" y="146050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0216761" y="-260350"/>
            <a:ext cx="520700" cy="520700"/>
          </a:xfrm>
          <a:prstGeom prst="ellipse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1931650" y="146050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39750" y="6066706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551430" y="6587406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191000" y="6147414"/>
            <a:ext cx="520700" cy="520700"/>
          </a:xfrm>
          <a:prstGeom prst="ellipse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966460" y="6614648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772400" y="6147414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9736312" y="6587406"/>
            <a:ext cx="520700" cy="520700"/>
          </a:xfrm>
          <a:prstGeom prst="ellipse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-260350" y="4775814"/>
            <a:ext cx="520700" cy="520700"/>
          </a:xfrm>
          <a:prstGeom prst="ellipse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73050" y="3014812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-260350" y="1433048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1511279" y="1631320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1976100" y="3014812"/>
            <a:ext cx="520700" cy="520700"/>
          </a:xfrm>
          <a:prstGeom prst="ellipse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1511279" y="4775814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 bwMode="hidden">
          <a:xfrm>
            <a:off x="1590506" y="707213"/>
            <a:ext cx="8751907" cy="70788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52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Аналітика участі</a:t>
            </a:r>
            <a:endParaRPr lang="ru-RU" sz="4000" b="1" dirty="0">
              <a:solidFill>
                <a:srgbClr val="0052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84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59" y="991533"/>
            <a:ext cx="11674723" cy="4979098"/>
          </a:xfrm>
          <a:prstGeom prst="rect">
            <a:avLst/>
          </a:prstGeom>
        </p:spPr>
      </p:pic>
      <p:sp>
        <p:nvSpPr>
          <p:cNvPr id="2" name="Блок-схема: ссылка на другую страницу 1"/>
          <p:cNvSpPr/>
          <p:nvPr/>
        </p:nvSpPr>
        <p:spPr>
          <a:xfrm>
            <a:off x="132080" y="0"/>
            <a:ext cx="629920" cy="812800"/>
          </a:xfrm>
          <a:prstGeom prst="flowChartOffpageConnector">
            <a:avLst/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761" y="5679440"/>
            <a:ext cx="1815218" cy="988674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380335" y="-173184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21880" y="-374650"/>
            <a:ext cx="520700" cy="520700"/>
          </a:xfrm>
          <a:prstGeom prst="ellipse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512050" y="-374650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216761" y="-260350"/>
            <a:ext cx="520700" cy="520700"/>
          </a:xfrm>
          <a:prstGeom prst="ellipse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931650" y="146050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39750" y="6066706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51430" y="6587406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191000" y="6147414"/>
            <a:ext cx="520700" cy="520700"/>
          </a:xfrm>
          <a:prstGeom prst="ellipse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966460" y="6614648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772400" y="6147414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736312" y="6587406"/>
            <a:ext cx="520700" cy="520700"/>
          </a:xfrm>
          <a:prstGeom prst="ellipse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-260350" y="4775814"/>
            <a:ext cx="520700" cy="520700"/>
          </a:xfrm>
          <a:prstGeom prst="ellipse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73050" y="3014812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-260350" y="1433048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511279" y="1631320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1976100" y="3014812"/>
            <a:ext cx="520700" cy="520700"/>
          </a:xfrm>
          <a:prstGeom prst="ellipse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1511279" y="4775814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43812" y="187572"/>
            <a:ext cx="1106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052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Аналітика по конкурентам та Учаснику</a:t>
            </a:r>
            <a:endParaRPr lang="ru-RU" sz="4000" b="1" dirty="0">
              <a:solidFill>
                <a:srgbClr val="0052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Блок-схема: ссылка на другую страницу 3"/>
          <p:cNvSpPr/>
          <p:nvPr/>
        </p:nvSpPr>
        <p:spPr>
          <a:xfrm>
            <a:off x="132080" y="0"/>
            <a:ext cx="629920" cy="812800"/>
          </a:xfrm>
          <a:prstGeom prst="flowChartOffpageConnector">
            <a:avLst/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761" y="5679440"/>
            <a:ext cx="1815218" cy="98916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 rot="-1440000">
            <a:off x="1697035" y="-590550"/>
            <a:ext cx="307975" cy="1181100"/>
          </a:xfrm>
          <a:prstGeom prst="roundRect">
            <a:avLst>
              <a:gd name="adj" fmla="val 50000"/>
            </a:avLst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1380000">
            <a:off x="3770540" y="99868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-240000">
            <a:off x="5638555" y="-289689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 rot="-2940000">
            <a:off x="292092" y="3349836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334971" y="-280061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 rot="1380000">
            <a:off x="9662493" y="107085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 rot="15960000">
            <a:off x="444920" y="4943515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-7980000">
            <a:off x="348401" y="1441258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 rot="-2100000">
            <a:off x="7663084" y="144927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 rot="1380000">
            <a:off x="1716242" y="6210913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 rot="-1440000">
            <a:off x="4098190" y="6116275"/>
            <a:ext cx="307975" cy="1181100"/>
          </a:xfrm>
          <a:prstGeom prst="roundRect">
            <a:avLst>
              <a:gd name="adj" fmla="val 50000"/>
            </a:avLst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 rot="-240000">
            <a:off x="6009565" y="6114326"/>
            <a:ext cx="307975" cy="9144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 rot="1380000">
            <a:off x="8371851" y="6197598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147049" y="1991843"/>
            <a:ext cx="6740435" cy="175432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3600" b="1" spc="-2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Аналітичні </a:t>
            </a:r>
            <a:r>
              <a:rPr lang="uk-UA" sz="3600" b="1" spc="-2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інструменти:</a:t>
            </a:r>
          </a:p>
          <a:p>
            <a:pPr algn="ctr"/>
            <a:endParaRPr lang="uk-UA" sz="3600" b="1" spc="-20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  <a:p>
            <a:pPr algn="ctr"/>
            <a:r>
              <a:rPr lang="uk-UA" sz="3600" b="1" spc="-2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Скарги</a:t>
            </a:r>
            <a:endParaRPr lang="ru-RU" sz="3600" b="1" spc="-20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507" y="2029984"/>
            <a:ext cx="1602868" cy="148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30175"/>
            <a:ext cx="7976870" cy="6688299"/>
          </a:xfrm>
          <a:prstGeom prst="rect">
            <a:avLst/>
          </a:prstGeom>
        </p:spPr>
      </p:pic>
      <p:sp>
        <p:nvSpPr>
          <p:cNvPr id="3" name="Блок-схема: ссылка на другую страницу 2"/>
          <p:cNvSpPr/>
          <p:nvPr/>
        </p:nvSpPr>
        <p:spPr>
          <a:xfrm>
            <a:off x="132080" y="0"/>
            <a:ext cx="629920" cy="812800"/>
          </a:xfrm>
          <a:prstGeom prst="flowChartOffpageConnector">
            <a:avLst/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761" y="5679440"/>
            <a:ext cx="1815218" cy="988674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1306830" y="146050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072130" y="-260350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487160" y="-260350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0216761" y="-260350"/>
            <a:ext cx="520700" cy="520700"/>
          </a:xfrm>
          <a:prstGeom prst="ellipse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1931650" y="146050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39750" y="6066706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551430" y="6688299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9696061" y="6427949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-260350" y="4775814"/>
            <a:ext cx="520700" cy="520700"/>
          </a:xfrm>
          <a:prstGeom prst="ellipse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73050" y="3014812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-260350" y="1433048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1511279" y="1631320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1976100" y="3014812"/>
            <a:ext cx="520700" cy="520700"/>
          </a:xfrm>
          <a:prstGeom prst="ellipse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1511279" y="4775814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-205014" y="4775814"/>
            <a:ext cx="520700" cy="520700"/>
          </a:xfrm>
          <a:prstGeom prst="ellipse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60021" y="-203202"/>
            <a:ext cx="12192000" cy="6858000"/>
          </a:xfrm>
          <a:prstGeom prst="rect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Блок-схема: ссылка на другую страницу 3"/>
          <p:cNvSpPr/>
          <p:nvPr/>
        </p:nvSpPr>
        <p:spPr>
          <a:xfrm>
            <a:off x="132080" y="0"/>
            <a:ext cx="629920" cy="812800"/>
          </a:xfrm>
          <a:prstGeom prst="flowChartOffpageConnector">
            <a:avLst/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761" y="5679440"/>
            <a:ext cx="1815218" cy="989163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 rot="-1440000">
            <a:off x="1697035" y="-590550"/>
            <a:ext cx="307975" cy="1181100"/>
          </a:xfrm>
          <a:prstGeom prst="roundRect">
            <a:avLst>
              <a:gd name="adj" fmla="val 50000"/>
            </a:avLst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1380000">
            <a:off x="3770540" y="99868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-240000">
            <a:off x="5638555" y="-289689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 rot="-2940000">
            <a:off x="292092" y="3349836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334971" y="-280061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 rot="1380000">
            <a:off x="9662493" y="107085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 rot="15960000">
            <a:off x="444920" y="4943515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 rot="-7980000">
            <a:off x="348401" y="1441258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 rot="-2100000">
            <a:off x="7663084" y="144927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 rot="1380000">
            <a:off x="1716242" y="6210913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 rot="-1440000">
            <a:off x="4098190" y="6116275"/>
            <a:ext cx="307975" cy="1181100"/>
          </a:xfrm>
          <a:prstGeom prst="roundRect">
            <a:avLst>
              <a:gd name="adj" fmla="val 50000"/>
            </a:avLst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 rot="-240000">
            <a:off x="6009565" y="6114326"/>
            <a:ext cx="307975" cy="9144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 rot="1380000">
            <a:off x="8371851" y="6197598"/>
            <a:ext cx="307975" cy="914400"/>
          </a:xfrm>
          <a:prstGeom prst="roundRect">
            <a:avLst>
              <a:gd name="adj" fmla="val 50000"/>
            </a:avLst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323417" y="1791667"/>
            <a:ext cx="874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spc="-2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Сторінка </a:t>
            </a:r>
            <a:r>
              <a:rPr lang="uk-UA" sz="3600" b="1" spc="-2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пошуку торгів</a:t>
            </a:r>
            <a:endParaRPr lang="ru-RU" sz="3600" b="1" spc="-20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380" y="2950390"/>
            <a:ext cx="2487477" cy="230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ссылка на другую страницу 2"/>
          <p:cNvSpPr/>
          <p:nvPr/>
        </p:nvSpPr>
        <p:spPr>
          <a:xfrm>
            <a:off x="132080" y="0"/>
            <a:ext cx="629920" cy="812800"/>
          </a:xfrm>
          <a:prstGeom prst="flowChartOffpageConnector">
            <a:avLst/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761" y="5679440"/>
            <a:ext cx="1815218" cy="988674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1306830" y="146050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072130" y="-260350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487160" y="-260350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0216761" y="-260350"/>
            <a:ext cx="520700" cy="520700"/>
          </a:xfrm>
          <a:prstGeom prst="ellipse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1931650" y="146050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39750" y="6066706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394676" y="6832818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805144" y="6738568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0234675" y="6631772"/>
            <a:ext cx="520700" cy="520700"/>
          </a:xfrm>
          <a:prstGeom prst="ellipse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-260350" y="4775814"/>
            <a:ext cx="520700" cy="520700"/>
          </a:xfrm>
          <a:prstGeom prst="ellipse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73050" y="3014812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-260350" y="1433048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1511279" y="1631320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1976100" y="3014812"/>
            <a:ext cx="520700" cy="520700"/>
          </a:xfrm>
          <a:prstGeom prst="ellipse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1511279" y="4775814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394" y="1154842"/>
            <a:ext cx="7825956" cy="5513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9394" y="330804"/>
            <a:ext cx="7987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err="1">
                <a:solidFill>
                  <a:srgbClr val="0052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Післяоплата</a:t>
            </a:r>
            <a:r>
              <a:rPr lang="uk-UA" sz="4000" b="1" dirty="0">
                <a:solidFill>
                  <a:srgbClr val="0052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? Аванс!</a:t>
            </a:r>
            <a:endParaRPr lang="ru-RU" sz="4000" b="1" dirty="0">
              <a:solidFill>
                <a:srgbClr val="0052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209" y="1082686"/>
            <a:ext cx="7993328" cy="5413163"/>
          </a:xfrm>
          <a:prstGeom prst="rect">
            <a:avLst/>
          </a:prstGeom>
        </p:spPr>
      </p:pic>
      <p:sp>
        <p:nvSpPr>
          <p:cNvPr id="2" name="Блок-схема: ссылка на другую страницу 1"/>
          <p:cNvSpPr/>
          <p:nvPr/>
        </p:nvSpPr>
        <p:spPr>
          <a:xfrm>
            <a:off x="132080" y="0"/>
            <a:ext cx="629920" cy="812800"/>
          </a:xfrm>
          <a:prstGeom prst="flowChartOffpageConnector">
            <a:avLst/>
          </a:prstGeom>
          <a:solidFill>
            <a:srgbClr val="22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761" y="5679440"/>
            <a:ext cx="1815218" cy="98867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306830" y="146050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072130" y="-430235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487160" y="-370835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580120" y="-260350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216761" y="-260350"/>
            <a:ext cx="520700" cy="520700"/>
          </a:xfrm>
          <a:prstGeom prst="ellipse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778172" y="1355853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39750" y="6066706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51430" y="6587406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966460" y="6614648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736312" y="6587406"/>
            <a:ext cx="520700" cy="520700"/>
          </a:xfrm>
          <a:prstGeom prst="ellipse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-260350" y="4775814"/>
            <a:ext cx="520700" cy="520700"/>
          </a:xfrm>
          <a:prstGeom prst="ellipse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73050" y="3014812"/>
            <a:ext cx="520700" cy="520700"/>
          </a:xfrm>
          <a:prstGeom prst="ellipse">
            <a:avLst/>
          </a:prstGeom>
          <a:solidFill>
            <a:srgbClr val="29A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-260350" y="1433048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1976100" y="3014812"/>
            <a:ext cx="520700" cy="520700"/>
          </a:xfrm>
          <a:prstGeom prst="ellipse">
            <a:avLst/>
          </a:prstGeom>
          <a:solidFill>
            <a:srgbClr val="005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1511279" y="4775814"/>
            <a:ext cx="520700" cy="520700"/>
          </a:xfrm>
          <a:prstGeom prst="ellipse">
            <a:avLst/>
          </a:prstGeom>
          <a:solidFill>
            <a:srgbClr val="208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138079" y="102896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9750" y="209264"/>
            <a:ext cx="1059687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0052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Розумний</a:t>
            </a:r>
            <a:r>
              <a:rPr lang="ru-RU" sz="4000" b="1" dirty="0">
                <a:solidFill>
                  <a:srgbClr val="0052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4000" b="1" dirty="0" err="1">
                <a:solidFill>
                  <a:srgbClr val="0052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пошук</a:t>
            </a:r>
            <a:r>
              <a:rPr lang="ru-RU" sz="4000" b="1" dirty="0">
                <a:solidFill>
                  <a:srgbClr val="0052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4000" b="1" dirty="0" err="1">
                <a:solidFill>
                  <a:srgbClr val="0052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тендерів</a:t>
            </a:r>
            <a:endParaRPr lang="ru-RU" sz="4000" b="1" dirty="0">
              <a:solidFill>
                <a:srgbClr val="0052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b="1" dirty="0">
                <a:solidFill>
                  <a:schemeClr val="tx2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197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3514</TotalTime>
  <Words>283</Words>
  <Application>Microsoft Office PowerPoint</Application>
  <PresentationFormat>Широкоэкранный</PresentationFormat>
  <Paragraphs>45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Bodoni MT</vt:lpstr>
      <vt:lpstr>Calibri</vt:lpstr>
      <vt:lpstr>Calibri Light</vt:lpstr>
      <vt:lpstr>Century Gothic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Ярошевич Ярина</dc:creator>
  <cp:lastModifiedBy>Гордейчук Анастасия</cp:lastModifiedBy>
  <cp:revision>45</cp:revision>
  <cp:lastPrinted>2019-10-16T14:47:20Z</cp:lastPrinted>
  <dcterms:created xsi:type="dcterms:W3CDTF">2019-02-04T14:35:20Z</dcterms:created>
  <dcterms:modified xsi:type="dcterms:W3CDTF">2019-10-16T14:49:55Z</dcterms:modified>
</cp:coreProperties>
</file>