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2" r:id="rId2"/>
    <p:sldId id="268" r:id="rId3"/>
    <p:sldId id="256" r:id="rId4"/>
    <p:sldId id="326" r:id="rId5"/>
    <p:sldId id="335" r:id="rId6"/>
    <p:sldId id="336" r:id="rId7"/>
    <p:sldId id="337" r:id="rId8"/>
    <p:sldId id="338" r:id="rId9"/>
    <p:sldId id="339" r:id="rId10"/>
    <p:sldId id="313" r:id="rId11"/>
    <p:sldId id="305" r:id="rId12"/>
    <p:sldId id="340" r:id="rId13"/>
    <p:sldId id="341" r:id="rId14"/>
    <p:sldId id="332" r:id="rId15"/>
    <p:sldId id="327" r:id="rId16"/>
    <p:sldId id="333" r:id="rId17"/>
    <p:sldId id="308" r:id="rId18"/>
    <p:sldId id="330" r:id="rId19"/>
    <p:sldId id="331" r:id="rId20"/>
    <p:sldId id="319" r:id="rId21"/>
    <p:sldId id="328" r:id="rId22"/>
    <p:sldId id="312" r:id="rId2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01913D-F947-4CB6-942F-ECB43AFC00C5}" type="datetimeFigureOut">
              <a:rPr lang="uk-UA" smtClean="0"/>
              <a:t>25.09.2019</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26C6E8-851C-401D-B004-CD10B40138B9}" type="slidenum">
              <a:rPr lang="uk-UA" smtClean="0"/>
              <a:t>‹№›</a:t>
            </a:fld>
            <a:endParaRPr lang="uk-UA"/>
          </a:p>
        </p:txBody>
      </p:sp>
    </p:spTree>
    <p:extLst>
      <p:ext uri="{BB962C8B-B14F-4D97-AF65-F5344CB8AC3E}">
        <p14:creationId xmlns:p14="http://schemas.microsoft.com/office/powerpoint/2010/main" val="587197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E488B9-0BE7-4697-8A72-E2F8CFF3CA7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1D9BE165-A297-4E6A-A854-1AA804CB5A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56404894-44BD-4B81-8D22-79E57B5D5F52}"/>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5" name="Нижний колонтитул 4">
            <a:extLst>
              <a:ext uri="{FF2B5EF4-FFF2-40B4-BE49-F238E27FC236}">
                <a16:creationId xmlns:a16="http://schemas.microsoft.com/office/drawing/2014/main" id="{3698EF03-6C0B-4D2A-91B3-9A1D58FA0362}"/>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9AC82A3-020D-441F-84DB-D0294D97AC6B}"/>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4070769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80B590-F2D2-46C3-99D1-91AE0419B2DB}"/>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F64E66A5-AB7A-47BD-8F1C-DB3873B735D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03B0125B-04E9-4EB3-895F-328FD805AF37}"/>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5" name="Нижний колонтитул 4">
            <a:extLst>
              <a:ext uri="{FF2B5EF4-FFF2-40B4-BE49-F238E27FC236}">
                <a16:creationId xmlns:a16="http://schemas.microsoft.com/office/drawing/2014/main" id="{B1959867-C413-4C23-99CF-665A17F3EAA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C6DB8F93-06A2-4A67-91CA-58617EDDCDBA}"/>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3503318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5BD88EA-DFA1-4120-B1B3-AAFF8E1E4D56}"/>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6D7EEF2D-53C2-4CAA-9B95-4C9A1F2825E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75EBC30-2620-46FC-AE9E-29A743544EF4}"/>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5" name="Нижний колонтитул 4">
            <a:extLst>
              <a:ext uri="{FF2B5EF4-FFF2-40B4-BE49-F238E27FC236}">
                <a16:creationId xmlns:a16="http://schemas.microsoft.com/office/drawing/2014/main" id="{CAE72122-288A-4940-953C-82599A03E25F}"/>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657942FB-03EC-4C78-A086-456ED1B9FBA4}"/>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405918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606AE9-2AA2-49EF-BC89-0A42DFABBC05}"/>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53DD0953-4CFC-4E43-AC21-30A9E0FBEA4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180A565-0FF7-44FB-9427-812C0B64CEF0}"/>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5" name="Нижний колонтитул 4">
            <a:extLst>
              <a:ext uri="{FF2B5EF4-FFF2-40B4-BE49-F238E27FC236}">
                <a16:creationId xmlns:a16="http://schemas.microsoft.com/office/drawing/2014/main" id="{E4CBF755-584E-4592-9A7C-70642274DAA5}"/>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DE4C3C6B-0963-4B42-8A56-136E466B771D}"/>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137292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5AF7B4-7C5E-4D41-B4AB-362566FB8C5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CF69BC8C-306B-4409-B140-BD591AE84E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89BB6D8-6D79-40FF-9E45-1E31E15D17DB}"/>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5" name="Нижний колонтитул 4">
            <a:extLst>
              <a:ext uri="{FF2B5EF4-FFF2-40B4-BE49-F238E27FC236}">
                <a16:creationId xmlns:a16="http://schemas.microsoft.com/office/drawing/2014/main" id="{E861D03C-8E1E-4066-B24B-515BB87D1E4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586D9EA-A2E9-4964-B7C0-3904B6307C38}"/>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161203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FD735C-A2A9-4CDE-AB9E-92006BD4B43F}"/>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386B3FB7-7281-4FD1-8026-E4E0F1C0375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387B11E7-C75D-4BD6-B5A5-ABC0C3A8591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B19F06CD-2341-44FA-9808-12C627DD86B3}"/>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6" name="Нижний колонтитул 5">
            <a:extLst>
              <a:ext uri="{FF2B5EF4-FFF2-40B4-BE49-F238E27FC236}">
                <a16:creationId xmlns:a16="http://schemas.microsoft.com/office/drawing/2014/main" id="{BF107EF2-462A-4388-8084-E785DAE2881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3CDE00ED-8C11-48C6-88AB-D82F37244BE3}"/>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25778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39A0CF-F8CF-474B-8509-B72F4D8F92F9}"/>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5794473C-152C-4B58-B23D-4F262A98F4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F1E9C31-A7AC-4ECE-AF0B-0B465F3D4DC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3F9D7101-D82A-4246-AFA3-38FF410312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A1A3BC1-587C-49D0-989C-6B7E11CBFBF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14999873-4494-4794-ABD7-B15F40B48245}"/>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8" name="Нижний колонтитул 7">
            <a:extLst>
              <a:ext uri="{FF2B5EF4-FFF2-40B4-BE49-F238E27FC236}">
                <a16:creationId xmlns:a16="http://schemas.microsoft.com/office/drawing/2014/main" id="{97376C4E-8F5A-453D-85EE-0A8C72E671AA}"/>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4CE2D555-245D-43EC-AE65-16E5B9A2AABD}"/>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393670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2D8D06-7626-4E9A-99A8-4DEA7D0B3CB8}"/>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379CFE6E-7A44-445B-A495-2A6046E694D5}"/>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4" name="Нижний колонтитул 3">
            <a:extLst>
              <a:ext uri="{FF2B5EF4-FFF2-40B4-BE49-F238E27FC236}">
                <a16:creationId xmlns:a16="http://schemas.microsoft.com/office/drawing/2014/main" id="{4A017542-99A5-4950-9F2C-A5D6A472E7B6}"/>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6A9B7000-C4C0-4D46-9CB4-2624A0F12574}"/>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79039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7078029-FC7F-4856-B965-77C7EA0D447A}"/>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3" name="Нижний колонтитул 2">
            <a:extLst>
              <a:ext uri="{FF2B5EF4-FFF2-40B4-BE49-F238E27FC236}">
                <a16:creationId xmlns:a16="http://schemas.microsoft.com/office/drawing/2014/main" id="{861511F2-51D7-444A-8696-C003D2269440}"/>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D0BFCB3A-FC3B-4795-A64F-43C7A164EAED}"/>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423338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DDC969-2410-4855-B8F0-17EFA025C15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7375A521-0A4C-473B-9049-296E42239F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7A677270-6C76-4495-9830-F87E8C511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BB24B00-0514-49A5-AE7D-7249BFDBC028}"/>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6" name="Нижний колонтитул 5">
            <a:extLst>
              <a:ext uri="{FF2B5EF4-FFF2-40B4-BE49-F238E27FC236}">
                <a16:creationId xmlns:a16="http://schemas.microsoft.com/office/drawing/2014/main" id="{5665B864-2826-4B32-8BA2-61AFA322F7A7}"/>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52B24804-D9A7-44D1-A752-C3B5D09760AB}"/>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178534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2DA1E8-A3EC-46B5-8324-019BDFE3705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97B9442C-5C71-4387-9FFC-169355848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C5A7C205-4608-4811-A514-49D8FCAEE9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7164DB5-73A6-4120-A844-03E678A1D711}"/>
              </a:ext>
            </a:extLst>
          </p:cNvPr>
          <p:cNvSpPr>
            <a:spLocks noGrp="1"/>
          </p:cNvSpPr>
          <p:nvPr>
            <p:ph type="dt" sz="half" idx="10"/>
          </p:nvPr>
        </p:nvSpPr>
        <p:spPr/>
        <p:txBody>
          <a:bodyPr/>
          <a:lstStyle/>
          <a:p>
            <a:fld id="{BB09A080-CED2-4248-A7E2-AAA788C761C2}" type="datetimeFigureOut">
              <a:rPr lang="uk-UA" smtClean="0"/>
              <a:t>25.09.2019</a:t>
            </a:fld>
            <a:endParaRPr lang="uk-UA"/>
          </a:p>
        </p:txBody>
      </p:sp>
      <p:sp>
        <p:nvSpPr>
          <p:cNvPr id="6" name="Нижний колонтитул 5">
            <a:extLst>
              <a:ext uri="{FF2B5EF4-FFF2-40B4-BE49-F238E27FC236}">
                <a16:creationId xmlns:a16="http://schemas.microsoft.com/office/drawing/2014/main" id="{6778CAAE-C670-46C3-8B19-48FC47223713}"/>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B74E1316-F841-458F-A4BE-725F0FE74A15}"/>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389445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9D4EB9-B848-44D1-9615-DADCC01084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25474DCB-BBE1-4EE1-AE84-8CB5871A0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BF8305F-C9DE-43FD-8014-6215D6F6C0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A080-CED2-4248-A7E2-AAA788C761C2}" type="datetimeFigureOut">
              <a:rPr lang="uk-UA" smtClean="0"/>
              <a:t>25.09.2019</a:t>
            </a:fld>
            <a:endParaRPr lang="uk-UA"/>
          </a:p>
        </p:txBody>
      </p:sp>
      <p:sp>
        <p:nvSpPr>
          <p:cNvPr id="5" name="Нижний колонтитул 4">
            <a:extLst>
              <a:ext uri="{FF2B5EF4-FFF2-40B4-BE49-F238E27FC236}">
                <a16:creationId xmlns:a16="http://schemas.microsoft.com/office/drawing/2014/main" id="{F9C110D4-B00B-467C-AAD1-544F9A48B2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E9A79560-FF7E-475C-AA48-FE68DACEB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891A6-ABFD-44F5-88DF-AA56BC0C044E}" type="slidenum">
              <a:rPr lang="uk-UA" smtClean="0"/>
              <a:t>‹№›</a:t>
            </a:fld>
            <a:endParaRPr lang="uk-UA"/>
          </a:p>
        </p:txBody>
      </p:sp>
    </p:spTree>
    <p:extLst>
      <p:ext uri="{BB962C8B-B14F-4D97-AF65-F5344CB8AC3E}">
        <p14:creationId xmlns:p14="http://schemas.microsoft.com/office/powerpoint/2010/main" val="2411640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hymko@me.gov.ua" TargetMode="External"/><Relationship Id="rId2" Type="http://schemas.openxmlformats.org/officeDocument/2006/relationships/hyperlink" Target="mailto:nataly.shymko@gmail.com" TargetMode="External"/><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6" name="Rectangle 85">
            <a:extLst>
              <a:ext uri="{FF2B5EF4-FFF2-40B4-BE49-F238E27FC236}">
                <a16:creationId xmlns:a16="http://schemas.microsoft.com/office/drawing/2014/main" id="{71B2258F-86CA-4D4D-8270-BC05FCDEBF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6" descr="Ð ÐµÐ·ÑÐ»ÑÑÐ°Ñ Ð¿Ð¾ÑÑÐºÑ Ð·Ð¾Ð±ÑÐ°Ð¶ÐµÐ½Ñ Ð·Ð° Ð·Ð°Ð¿Ð¸ÑÐ¾Ð¼ &quot;ÐÑÐ¾Ð·Ð¾ÑÑÐ¾&quot;">
            <a:extLst>
              <a:ext uri="{FF2B5EF4-FFF2-40B4-BE49-F238E27FC236}">
                <a16:creationId xmlns:a16="http://schemas.microsoft.com/office/drawing/2014/main" id="{C49E415E-1694-40B0-915D-1E0E4922AEE0}"/>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b="1747"/>
          <a:stretch/>
        </p:blipFill>
        <p:spPr bwMode="auto">
          <a:xfrm>
            <a:off x="20" y="-203734"/>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a:extLst>
              <a:ext uri="{FF2B5EF4-FFF2-40B4-BE49-F238E27FC236}">
                <a16:creationId xmlns:a16="http://schemas.microsoft.com/office/drawing/2014/main" id="{60ABC94F-C3C9-4E31-AA49-C7CA32CA2E46}"/>
              </a:ext>
            </a:extLst>
          </p:cNvPr>
          <p:cNvSpPr>
            <a:spLocks noGrp="1" noChangeArrowheads="1"/>
          </p:cNvSpPr>
          <p:nvPr>
            <p:ph type="title"/>
          </p:nvPr>
        </p:nvSpPr>
        <p:spPr bwMode="auto">
          <a:xfrm>
            <a:off x="2175289" y="3551671"/>
            <a:ext cx="10016691" cy="29005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b" anchorCtr="0" compatLnSpc="1">
            <a:prstTxWarp prst="textNoShape">
              <a:avLst/>
            </a:prstTxWarp>
            <a:normAutofit/>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eaLnBrk="1" hangingPunct="1"/>
            <a:r>
              <a:rPr lang="en-US" altLang="uk-UA" sz="6000" b="1" dirty="0" err="1">
                <a:solidFill>
                  <a:srgbClr val="FFFFFF"/>
                </a:solidFill>
                <a:sym typeface="Tahoma" panose="020B0604030504040204" pitchFamily="34" charset="0"/>
              </a:rPr>
              <a:t>Нова</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редакція</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Закону</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України</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Про</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публічні</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закупівлі</a:t>
            </a:r>
            <a:r>
              <a:rPr lang="en-US" altLang="uk-UA" sz="6000" b="1" dirty="0">
                <a:solidFill>
                  <a:srgbClr val="FFFFFF"/>
                </a:solidFill>
                <a:sym typeface="Tahoma" panose="020B0604030504040204" pitchFamily="34" charset="0"/>
              </a:rPr>
              <a:t>”</a:t>
            </a:r>
          </a:p>
        </p:txBody>
      </p:sp>
    </p:spTree>
    <p:extLst>
      <p:ext uri="{BB962C8B-B14F-4D97-AF65-F5344CB8AC3E}">
        <p14:creationId xmlns:p14="http://schemas.microsoft.com/office/powerpoint/2010/main" val="20256978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B98EC9D1-650B-4A0C-A143-68546A8D1220}"/>
              </a:ext>
            </a:extLst>
          </p:cNvPr>
          <p:cNvSpPr>
            <a:spLocks noChangeArrowheads="1"/>
          </p:cNvSpPr>
          <p:nvPr/>
        </p:nvSpPr>
        <p:spPr bwMode="auto">
          <a:xfrm>
            <a:off x="587141" y="476250"/>
            <a:ext cx="11213431" cy="106680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uk-UA" altLang="uk-UA" sz="1800" dirty="0">
              <a:solidFill>
                <a:srgbClr val="292929"/>
              </a:solidFill>
              <a:latin typeface="Segoe UI" panose="020B0502040204020203" pitchFamily="34" charset="0"/>
            </a:endParaRPr>
          </a:p>
        </p:txBody>
      </p:sp>
      <p:sp>
        <p:nvSpPr>
          <p:cNvPr id="7171" name="Rectangle 7">
            <a:extLst>
              <a:ext uri="{FF2B5EF4-FFF2-40B4-BE49-F238E27FC236}">
                <a16:creationId xmlns:a16="http://schemas.microsoft.com/office/drawing/2014/main" id="{9B4E0C90-C999-462D-9B6E-74BB50FE95B8}"/>
              </a:ext>
            </a:extLst>
          </p:cNvPr>
          <p:cNvSpPr>
            <a:spLocks noChangeArrowheads="1"/>
          </p:cNvSpPr>
          <p:nvPr/>
        </p:nvSpPr>
        <p:spPr bwMode="auto">
          <a:xfrm>
            <a:off x="2208214" y="692150"/>
            <a:ext cx="77803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Удосконалення оскарження</a:t>
            </a:r>
            <a:endParaRPr lang="en-US" altLang="uk-UA" dirty="0">
              <a:solidFill>
                <a:srgbClr val="FFFFFF"/>
              </a:solidFill>
              <a:latin typeface="Segoe UI" panose="020B0502040204020203" pitchFamily="34" charset="0"/>
            </a:endParaRPr>
          </a:p>
        </p:txBody>
      </p:sp>
      <p:sp>
        <p:nvSpPr>
          <p:cNvPr id="7172" name="Text Box 8">
            <a:extLst>
              <a:ext uri="{FF2B5EF4-FFF2-40B4-BE49-F238E27FC236}">
                <a16:creationId xmlns:a16="http://schemas.microsoft.com/office/drawing/2014/main" id="{574AEF9E-9697-4A3C-9175-0564957128EB}"/>
              </a:ext>
            </a:extLst>
          </p:cNvPr>
          <p:cNvSpPr txBox="1">
            <a:spLocks noChangeArrowheads="1"/>
          </p:cNvSpPr>
          <p:nvPr/>
        </p:nvSpPr>
        <p:spPr bwMode="auto">
          <a:xfrm>
            <a:off x="587141" y="1692276"/>
            <a:ext cx="11213431" cy="48320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sz="2800" dirty="0"/>
              <a:t> оплата скарги через систему</a:t>
            </a:r>
          </a:p>
          <a:p>
            <a:pPr>
              <a:spcBef>
                <a:spcPct val="50000"/>
              </a:spcBef>
            </a:pPr>
            <a:r>
              <a:rPr lang="uk-UA" altLang="uk-UA" sz="2800" dirty="0"/>
              <a:t> встановлення плати за скаргу, яка буде повертатись у разі її задоволення  </a:t>
            </a:r>
          </a:p>
          <a:p>
            <a:pPr>
              <a:spcBef>
                <a:spcPct val="50000"/>
              </a:spcBef>
            </a:pPr>
            <a:r>
              <a:rPr lang="uk-UA" altLang="uk-UA" sz="2800" dirty="0"/>
              <a:t> оскарження </a:t>
            </a:r>
            <a:r>
              <a:rPr lang="uk-UA" altLang="uk-UA" sz="2800" dirty="0" err="1"/>
              <a:t>багатолотових</a:t>
            </a:r>
            <a:r>
              <a:rPr lang="uk-UA" altLang="uk-UA" sz="2800" dirty="0"/>
              <a:t> закупівель</a:t>
            </a:r>
          </a:p>
          <a:p>
            <a:pPr>
              <a:spcBef>
                <a:spcPct val="50000"/>
              </a:spcBef>
            </a:pPr>
            <a:r>
              <a:rPr lang="uk-UA" altLang="uk-UA" sz="2800" dirty="0"/>
              <a:t> оскарження відхилення всіх пропозицій та відміни</a:t>
            </a:r>
          </a:p>
          <a:p>
            <a:pPr>
              <a:spcBef>
                <a:spcPct val="50000"/>
              </a:spcBef>
            </a:pPr>
            <a:r>
              <a:rPr lang="uk-UA" altLang="uk-UA" sz="2800" dirty="0"/>
              <a:t> неможливість відкликати скаргу </a:t>
            </a:r>
          </a:p>
          <a:p>
            <a:pPr>
              <a:spcBef>
                <a:spcPct val="50000"/>
              </a:spcBef>
            </a:pPr>
            <a:r>
              <a:rPr lang="uk-UA" altLang="uk-UA" sz="2800" dirty="0"/>
              <a:t> неможливість відмінити </a:t>
            </a:r>
            <a:r>
              <a:rPr lang="ru-RU" altLang="uk-UA" sz="2800" dirty="0" err="1"/>
              <a:t>закупівлю</a:t>
            </a:r>
            <a:r>
              <a:rPr lang="ru-RU" altLang="uk-UA" sz="2800" dirty="0"/>
              <a:t> </a:t>
            </a:r>
            <a:r>
              <a:rPr lang="uk-UA" altLang="uk-UA" sz="2800" dirty="0"/>
              <a:t>в період оскарження</a:t>
            </a:r>
          </a:p>
          <a:p>
            <a:pPr>
              <a:spcBef>
                <a:spcPct val="50000"/>
              </a:spcBef>
            </a:pPr>
            <a:r>
              <a:rPr lang="uk-UA" altLang="uk-UA" sz="2800" dirty="0"/>
              <a:t> відповідальність керівника за невиконання рішень АМКУ</a:t>
            </a:r>
          </a:p>
        </p:txBody>
      </p:sp>
    </p:spTree>
    <p:extLst>
      <p:ext uri="{BB962C8B-B14F-4D97-AF65-F5344CB8AC3E}">
        <p14:creationId xmlns:p14="http://schemas.microsoft.com/office/powerpoint/2010/main" val="758735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37950486-2A34-49C4-ADCB-0DAF35E41302}"/>
              </a:ext>
            </a:extLst>
          </p:cNvPr>
          <p:cNvSpPr>
            <a:spLocks noGrp="1" noChangeArrowheads="1"/>
          </p:cNvSpPr>
          <p:nvPr>
            <p:ph type="body" idx="1"/>
          </p:nvPr>
        </p:nvSpPr>
        <p:spPr>
          <a:xfrm>
            <a:off x="616017" y="1708487"/>
            <a:ext cx="10915048" cy="3451161"/>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defRPr/>
            </a:pPr>
            <a:r>
              <a:rPr lang="uk-UA" altLang="uk-UA" sz="3200" dirty="0"/>
              <a:t> за результатами розгляду замовник описує недоліки пропозиції в системі</a:t>
            </a:r>
          </a:p>
          <a:p>
            <a:pPr>
              <a:defRPr/>
            </a:pPr>
            <a:r>
              <a:rPr lang="uk-UA" altLang="uk-UA" sz="3200" dirty="0"/>
              <a:t> учасник має 24 години на виправлення помилок та завантаження документів в систему:</a:t>
            </a:r>
          </a:p>
          <a:p>
            <a:pPr lvl="1">
              <a:defRPr/>
            </a:pPr>
            <a:r>
              <a:rPr lang="uk-UA" sz="3200" dirty="0"/>
              <a:t>інформація та документи по статті 16;</a:t>
            </a:r>
          </a:p>
          <a:p>
            <a:pPr lvl="1">
              <a:defRPr/>
            </a:pPr>
            <a:r>
              <a:rPr lang="uk-UA" sz="3200" dirty="0"/>
              <a:t>документи на підтвердження права підпису договору про закупівлю.</a:t>
            </a:r>
            <a:endParaRPr lang="uk-UA" altLang="uk-UA" sz="3200" dirty="0"/>
          </a:p>
        </p:txBody>
      </p:sp>
      <p:sp>
        <p:nvSpPr>
          <p:cNvPr id="8201" name="Rectangle 5">
            <a:extLst>
              <a:ext uri="{FF2B5EF4-FFF2-40B4-BE49-F238E27FC236}">
                <a16:creationId xmlns:a16="http://schemas.microsoft.com/office/drawing/2014/main" id="{B1856341-C195-4D29-B46B-3EAD6D170966}"/>
              </a:ext>
            </a:extLst>
          </p:cNvPr>
          <p:cNvSpPr>
            <a:spLocks noChangeArrowheads="1"/>
          </p:cNvSpPr>
          <p:nvPr/>
        </p:nvSpPr>
        <p:spPr bwMode="auto">
          <a:xfrm>
            <a:off x="616017" y="156915"/>
            <a:ext cx="10915048" cy="10668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pPr eaLnBrk="1" hangingPunct="1">
              <a:defRPr/>
            </a:pPr>
            <a:endParaRPr lang="en-US">
              <a:solidFill>
                <a:srgbClr val="292929"/>
              </a:solidFill>
            </a:endParaRPr>
          </a:p>
        </p:txBody>
      </p:sp>
      <p:sp>
        <p:nvSpPr>
          <p:cNvPr id="8196" name="Rectangle 7">
            <a:extLst>
              <a:ext uri="{FF2B5EF4-FFF2-40B4-BE49-F238E27FC236}">
                <a16:creationId xmlns:a16="http://schemas.microsoft.com/office/drawing/2014/main" id="{5ED1B2F4-8BB6-42B7-9BE0-D9F60F80D4BA}"/>
              </a:ext>
            </a:extLst>
          </p:cNvPr>
          <p:cNvSpPr>
            <a:spLocks noChangeArrowheads="1"/>
          </p:cNvSpPr>
          <p:nvPr/>
        </p:nvSpPr>
        <p:spPr bwMode="auto">
          <a:xfrm>
            <a:off x="535806" y="397927"/>
            <a:ext cx="11075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24 години </a:t>
            </a:r>
            <a:r>
              <a:rPr lang="ru-RU" altLang="uk-UA" dirty="0">
                <a:solidFill>
                  <a:srgbClr val="FFFFFF"/>
                </a:solidFill>
                <a:latin typeface="Segoe UI" panose="020B0502040204020203" pitchFamily="34" charset="0"/>
              </a:rPr>
              <a:t>на </a:t>
            </a:r>
            <a:r>
              <a:rPr lang="ru-RU" altLang="uk-UA" dirty="0" err="1">
                <a:solidFill>
                  <a:srgbClr val="FFFFFF"/>
                </a:solidFill>
                <a:latin typeface="Segoe UI" panose="020B0502040204020203" pitchFamily="34" charset="0"/>
              </a:rPr>
              <a:t>виправлення</a:t>
            </a:r>
            <a:r>
              <a:rPr lang="ru-RU" altLang="uk-UA" dirty="0">
                <a:solidFill>
                  <a:srgbClr val="FFFFFF"/>
                </a:solidFill>
                <a:latin typeface="Segoe UI" panose="020B0502040204020203" pitchFamily="34" charset="0"/>
              </a:rPr>
              <a:t> </a:t>
            </a:r>
            <a:r>
              <a:rPr lang="ru-RU" altLang="uk-UA" dirty="0" err="1">
                <a:solidFill>
                  <a:srgbClr val="FFFFFF"/>
                </a:solidFill>
                <a:latin typeface="Segoe UI" panose="020B0502040204020203" pitchFamily="34" charset="0"/>
              </a:rPr>
              <a:t>помилок</a:t>
            </a:r>
            <a:endParaRPr lang="en-US" altLang="uk-UA" dirty="0">
              <a:solidFill>
                <a:srgbClr val="FFFFFF"/>
              </a:solidFill>
              <a:latin typeface="Segoe UI" panose="020B0502040204020203" pitchFamily="34" charset="0"/>
            </a:endParaRPr>
          </a:p>
        </p:txBody>
      </p:sp>
    </p:spTree>
    <p:extLst>
      <p:ext uri="{BB962C8B-B14F-4D97-AF65-F5344CB8AC3E}">
        <p14:creationId xmlns:p14="http://schemas.microsoft.com/office/powerpoint/2010/main" val="3844496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4013366"/>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dirty="0"/>
              <a:t> </a:t>
            </a:r>
            <a:r>
              <a:rPr lang="uk-UA" dirty="0" smtClean="0"/>
              <a:t>Замовники </a:t>
            </a:r>
            <a:r>
              <a:rPr lang="uk-UA" dirty="0"/>
              <a:t>можуть проводити попередні ринкові консультації з метою аналізу </a:t>
            </a:r>
            <a:r>
              <a:rPr lang="uk-UA" dirty="0" smtClean="0"/>
              <a:t>ринку.</a:t>
            </a:r>
          </a:p>
          <a:p>
            <a:pPr marL="0" indent="0">
              <a:spcBef>
                <a:spcPct val="50000"/>
              </a:spcBef>
            </a:pPr>
            <a:r>
              <a:rPr lang="uk-UA" dirty="0" smtClean="0"/>
              <a:t> </a:t>
            </a:r>
            <a:r>
              <a:rPr lang="uk-UA" dirty="0"/>
              <a:t>Консультації з ринком можуть проводиться через електронну систему закупівель шляхом надсилання запитань замовником та отримання відповідей від суб’єктів господарювання або шляхом організації відкритих зустрічей з потенційними учасниками. </a:t>
            </a:r>
            <a:endParaRPr lang="uk-UA" dirty="0" smtClean="0"/>
          </a:p>
          <a:p>
            <a:pPr marL="0" indent="0">
              <a:spcBef>
                <a:spcPct val="50000"/>
              </a:spcBef>
            </a:pPr>
            <a:r>
              <a:rPr lang="uk-UA" dirty="0" smtClean="0"/>
              <a:t> Рекомендації </a:t>
            </a:r>
            <a:r>
              <a:rPr lang="uk-UA" dirty="0"/>
              <a:t>та </a:t>
            </a:r>
            <a:r>
              <a:rPr lang="uk-UA" dirty="0" smtClean="0"/>
              <a:t>інформація, отримані від потенційних учасників, </a:t>
            </a:r>
            <a:r>
              <a:rPr lang="uk-UA" dirty="0"/>
              <a:t>можуть використовуватися замовником під час підготовки до проведення закупівлі, якщо вони не призводять до </a:t>
            </a:r>
            <a:r>
              <a:rPr lang="uk-UA" dirty="0" smtClean="0"/>
              <a:t>дискримінації.</a:t>
            </a:r>
            <a:endParaRPr lang="uk-UA" altLang="uk-UA"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296513"/>
            <a:ext cx="10905423" cy="10668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36281" y="554943"/>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smtClean="0">
                <a:solidFill>
                  <a:schemeClr val="bg1"/>
                </a:solidFill>
                <a:latin typeface="Segoe UI" panose="020B0502040204020203" pitchFamily="34" charset="0"/>
              </a:rPr>
              <a:t>Попередні ринкові консультації</a:t>
            </a:r>
            <a:endParaRPr lang="en-US" altLang="uk-UA" dirty="0">
              <a:solidFill>
                <a:schemeClr val="bg1"/>
              </a:solidFill>
              <a:latin typeface="Segoe UI" panose="020B0502040204020203" pitchFamily="34" charset="0"/>
            </a:endParaRPr>
          </a:p>
        </p:txBody>
      </p:sp>
    </p:spTree>
    <p:extLst>
      <p:ext uri="{BB962C8B-B14F-4D97-AF65-F5344CB8AC3E}">
        <p14:creationId xmlns:p14="http://schemas.microsoft.com/office/powerpoint/2010/main" val="2796429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B98EC9D1-650B-4A0C-A143-68546A8D1220}"/>
              </a:ext>
            </a:extLst>
          </p:cNvPr>
          <p:cNvSpPr>
            <a:spLocks noChangeArrowheads="1"/>
          </p:cNvSpPr>
          <p:nvPr/>
        </p:nvSpPr>
        <p:spPr bwMode="auto">
          <a:xfrm>
            <a:off x="587141" y="476250"/>
            <a:ext cx="11213431" cy="1066800"/>
          </a:xfrm>
          <a:prstGeom prst="rect">
            <a:avLst/>
          </a:prstGeom>
          <a:ln/>
          <a:extLst/>
        </p:spPr>
        <p:style>
          <a:lnRef idx="3">
            <a:schemeClr val="lt1"/>
          </a:lnRef>
          <a:fillRef idx="1">
            <a:schemeClr val="accent1"/>
          </a:fillRef>
          <a:effectRef idx="1">
            <a:schemeClr val="accent1"/>
          </a:effectRef>
          <a:fontRef idx="minor">
            <a:schemeClr val="lt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uk-UA" altLang="uk-UA" sz="1800" dirty="0">
              <a:solidFill>
                <a:srgbClr val="292929"/>
              </a:solidFill>
              <a:latin typeface="Segoe UI" panose="020B0502040204020203" pitchFamily="34" charset="0"/>
            </a:endParaRPr>
          </a:p>
        </p:txBody>
      </p:sp>
      <p:sp>
        <p:nvSpPr>
          <p:cNvPr id="7171" name="Rectangle 7">
            <a:extLst>
              <a:ext uri="{FF2B5EF4-FFF2-40B4-BE49-F238E27FC236}">
                <a16:creationId xmlns:a16="http://schemas.microsoft.com/office/drawing/2014/main" id="{9B4E0C90-C999-462D-9B6E-74BB50FE95B8}"/>
              </a:ext>
            </a:extLst>
          </p:cNvPr>
          <p:cNvSpPr>
            <a:spLocks noChangeArrowheads="1"/>
          </p:cNvSpPr>
          <p:nvPr/>
        </p:nvSpPr>
        <p:spPr bwMode="auto">
          <a:xfrm>
            <a:off x="2208214" y="692150"/>
            <a:ext cx="77803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Професіоналізація сфери</a:t>
            </a:r>
            <a:endParaRPr lang="en-US" altLang="uk-UA" dirty="0">
              <a:solidFill>
                <a:srgbClr val="FFFFFF"/>
              </a:solidFill>
              <a:latin typeface="Segoe UI" panose="020B0502040204020203" pitchFamily="34" charset="0"/>
            </a:endParaRPr>
          </a:p>
        </p:txBody>
      </p:sp>
      <p:sp>
        <p:nvSpPr>
          <p:cNvPr id="7172" name="Text Box 8">
            <a:extLst>
              <a:ext uri="{FF2B5EF4-FFF2-40B4-BE49-F238E27FC236}">
                <a16:creationId xmlns:a16="http://schemas.microsoft.com/office/drawing/2014/main" id="{574AEF9E-9697-4A3C-9175-0564957128EB}"/>
              </a:ext>
            </a:extLst>
          </p:cNvPr>
          <p:cNvSpPr txBox="1">
            <a:spLocks noChangeArrowheads="1"/>
          </p:cNvSpPr>
          <p:nvPr/>
        </p:nvSpPr>
        <p:spPr bwMode="auto">
          <a:xfrm>
            <a:off x="587141" y="1692276"/>
            <a:ext cx="11213431" cy="44011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sz="2800" dirty="0"/>
              <a:t> Поступова відмова від тендерних комітетів та перехід до уповноважених осіб (до 1 січня 2022 року)</a:t>
            </a:r>
          </a:p>
          <a:p>
            <a:pPr>
              <a:spcBef>
                <a:spcPct val="50000"/>
              </a:spcBef>
            </a:pPr>
            <a:r>
              <a:rPr lang="uk-UA" sz="2800" dirty="0"/>
              <a:t> навчання </a:t>
            </a:r>
            <a:r>
              <a:rPr lang="uk-UA" sz="2800" dirty="0" smtClean="0"/>
              <a:t>уповноважених </a:t>
            </a:r>
            <a:r>
              <a:rPr lang="uk-UA" sz="2800" dirty="0"/>
              <a:t>осіб з питань організації та здійснення публічних закупівель, у тому числі дистанційне в Інтернеті</a:t>
            </a:r>
            <a:endParaRPr lang="uk-UA" altLang="uk-UA" sz="2800" dirty="0"/>
          </a:p>
          <a:p>
            <a:pPr>
              <a:spcBef>
                <a:spcPct val="50000"/>
              </a:spcBef>
            </a:pPr>
            <a:r>
              <a:rPr lang="uk-UA" altLang="uk-UA" sz="2800" dirty="0"/>
              <a:t> уповноважена </a:t>
            </a:r>
            <a:r>
              <a:rPr lang="uk-UA" sz="2800" dirty="0"/>
              <a:t>особа для здійснення своїх функцій, визначених цим Законом, підтверджує свій рівень володіння необхідними (базовими) знаннями у сфері публічних закупівель на веб-порталі Уповноваженого органу шляхом проходження безкоштовного тестування.</a:t>
            </a:r>
            <a:endParaRPr lang="uk-UA" altLang="uk-UA" sz="2800" dirty="0"/>
          </a:p>
        </p:txBody>
      </p:sp>
    </p:spTree>
    <p:extLst>
      <p:ext uri="{BB962C8B-B14F-4D97-AF65-F5344CB8AC3E}">
        <p14:creationId xmlns:p14="http://schemas.microsoft.com/office/powerpoint/2010/main" val="3897072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3625568"/>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dirty="0"/>
              <a:t> знято обмеження на використання нецінових критеріїв</a:t>
            </a:r>
          </a:p>
          <a:p>
            <a:pPr marL="0" indent="0">
              <a:spcBef>
                <a:spcPct val="50000"/>
              </a:spcBef>
            </a:pPr>
            <a:r>
              <a:rPr lang="uk-UA" altLang="uk-UA" dirty="0"/>
              <a:t> можливість оцінки за вартістю життєвого циклу - </a:t>
            </a:r>
            <a:r>
              <a:rPr lang="uk-UA" dirty="0"/>
              <a:t>сукупністю вартості предмета закупівлі або його частини (лота) та інших витрат, які нестиме безпосередньо замовник під час використання, обслуговування та припинення використання предмета закупівлі. Вартість життєвого циклу розраховується відповідно до методики, встановленої у тендерній документації.</a:t>
            </a:r>
          </a:p>
          <a:p>
            <a:pPr marL="0" indent="0">
              <a:spcBef>
                <a:spcPct val="50000"/>
              </a:spcBef>
            </a:pPr>
            <a:r>
              <a:rPr lang="uk-UA" altLang="uk-UA" dirty="0"/>
              <a:t>Примірна методика затверджується Уповноваженим органом.</a:t>
            </a:r>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13931"/>
            <a:ext cx="10905423" cy="1066800"/>
          </a:xfrm>
          <a:prstGeom prst="rect">
            <a:avLst/>
          </a:prstGeom>
          <a:ln/>
        </p:spPr>
        <p:style>
          <a:lnRef idx="3">
            <a:schemeClr val="lt1"/>
          </a:lnRef>
          <a:fillRef idx="1">
            <a:schemeClr val="accent6"/>
          </a:fillRef>
          <a:effectRef idx="1">
            <a:schemeClr val="accent6"/>
          </a:effectRef>
          <a:fontRef idx="minor">
            <a:schemeClr val="lt1"/>
          </a:fontRef>
        </p:style>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36281" y="554943"/>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bg1"/>
                </a:solidFill>
                <a:latin typeface="Segoe UI" panose="020B0502040204020203" pitchFamily="34" charset="0"/>
              </a:rPr>
              <a:t>Критерії оцінки пропозицій</a:t>
            </a:r>
            <a:endParaRPr lang="en-US" altLang="uk-UA" dirty="0">
              <a:solidFill>
                <a:schemeClr val="bg1"/>
              </a:solidFill>
              <a:latin typeface="Segoe UI" panose="020B0502040204020203" pitchFamily="34" charset="0"/>
            </a:endParaRPr>
          </a:p>
        </p:txBody>
      </p:sp>
    </p:spTree>
    <p:extLst>
      <p:ext uri="{BB962C8B-B14F-4D97-AF65-F5344CB8AC3E}">
        <p14:creationId xmlns:p14="http://schemas.microsoft.com/office/powerpoint/2010/main" val="3500627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572594"/>
            <a:ext cx="10905423" cy="4961318"/>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dirty="0"/>
              <a:t> аномально низька пропозиція - </a:t>
            </a:r>
            <a:r>
              <a:rPr lang="uk-UA" dirty="0"/>
              <a:t>яка є меншою на 40 або більше відсотків від середньоарифметичного значення ціни тендерних пропозицій інших учасників на початковому етапі аукціону, та/або є меншою на 30 або більше відсотків від наступної ціни пропозиції за результатами проведеного електронного аукціону. Аномальна низька ціна визначається електронною системою закупівель </a:t>
            </a:r>
            <a:r>
              <a:rPr lang="uk-UA" b="1" dirty="0"/>
              <a:t>автоматично</a:t>
            </a:r>
            <a:r>
              <a:rPr lang="uk-UA" dirty="0"/>
              <a:t>.</a:t>
            </a:r>
            <a:endParaRPr lang="uk-UA" altLang="uk-UA" dirty="0"/>
          </a:p>
          <a:p>
            <a:pPr marL="0" indent="0">
              <a:spcBef>
                <a:spcPct val="50000"/>
              </a:spcBef>
            </a:pPr>
            <a:r>
              <a:rPr lang="uk-UA" altLang="uk-UA" dirty="0"/>
              <a:t> відмова в участі</a:t>
            </a:r>
            <a:r>
              <a:rPr lang="uk-UA" dirty="0"/>
              <a:t>, якщо учасник процедури закупівлі не виконав свої зобов'язання за раніше укладеним договором про закупівлю з цим самим замовником, що призвело до його </a:t>
            </a:r>
            <a:r>
              <a:rPr lang="uk-UA" b="1" dirty="0"/>
              <a:t>дострокового розірвання і було застосовано санкції</a:t>
            </a:r>
            <a:r>
              <a:rPr lang="uk-UA" dirty="0"/>
              <a:t> у вигляді штрафів та/або відшкодування збитків - протягом трьох років з дати дострокового розірвання такого </a:t>
            </a:r>
            <a:r>
              <a:rPr lang="uk-UA" dirty="0" smtClean="0"/>
              <a:t>договору</a:t>
            </a:r>
            <a:endParaRPr lang="uk-UA" altLang="uk-UA"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90625" y="669925"/>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Боротьба з недобросовісними постачальниками</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3777756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4830000"/>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buNone/>
            </a:pPr>
            <a:r>
              <a:rPr lang="uk-UA" altLang="uk-UA" dirty="0" smtClean="0"/>
              <a:t>   Обмеження щодо зміни ціни:</a:t>
            </a:r>
          </a:p>
          <a:p>
            <a:r>
              <a:rPr lang="uk-UA" dirty="0"/>
              <a:t>збільшення ціни за одиницю товару до 10 відсотків </a:t>
            </a:r>
            <a:r>
              <a:rPr lang="uk-UA" b="1" dirty="0" err="1"/>
              <a:t>пропорційно</a:t>
            </a:r>
            <a:r>
              <a:rPr lang="uk-UA" b="1" dirty="0"/>
              <a:t> збільшенню</a:t>
            </a:r>
            <a:r>
              <a:rPr lang="uk-UA" dirty="0"/>
              <a:t> ціни такого товару на ринку у разі коливання ціни такого товару на ринку за умови, що така зміна не призведе до збільшення суми, визначеної в договорі про закупівлю - не частіше ніж </a:t>
            </a:r>
            <a:r>
              <a:rPr lang="uk-UA" b="1" dirty="0"/>
              <a:t>один раз на 90 днів </a:t>
            </a:r>
            <a:r>
              <a:rPr lang="uk-UA" dirty="0"/>
              <a:t>з моменту підписання договору про закупівлю. </a:t>
            </a:r>
            <a:endParaRPr lang="uk-UA" dirty="0" smtClean="0"/>
          </a:p>
          <a:p>
            <a:r>
              <a:rPr lang="uk-UA" dirty="0" smtClean="0"/>
              <a:t>Обмеження </a:t>
            </a:r>
            <a:r>
              <a:rPr lang="uk-UA" dirty="0"/>
              <a:t>щодо строків зміни ціни за одиницю товару не застосовується у випадках зміни умов договору про закупівлю бензину та дизельного пального, газу та електричної енергії;</a:t>
            </a:r>
          </a:p>
          <a:p>
            <a:pPr marL="0" indent="0">
              <a:spcBef>
                <a:spcPct val="50000"/>
              </a:spcBef>
            </a:pPr>
            <a:endParaRPr lang="uk-UA" altLang="uk-UA"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90625" y="669925"/>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Боротьба з недобросовісними постачальниками</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1715555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7" name="Rectangle 5">
            <a:extLst>
              <a:ext uri="{FF2B5EF4-FFF2-40B4-BE49-F238E27FC236}">
                <a16:creationId xmlns:a16="http://schemas.microsoft.com/office/drawing/2014/main" id="{05CC689A-61CA-48EE-A080-7FFDED3C7CD7}"/>
              </a:ext>
            </a:extLst>
          </p:cNvPr>
          <p:cNvSpPr>
            <a:spLocks noChangeArrowheads="1"/>
          </p:cNvSpPr>
          <p:nvPr/>
        </p:nvSpPr>
        <p:spPr bwMode="auto">
          <a:xfrm>
            <a:off x="504825" y="463550"/>
            <a:ext cx="11315700" cy="1066800"/>
          </a:xfrm>
          <a:prstGeom prst="rect">
            <a:avLst/>
          </a:prstGeom>
          <a:ln/>
        </p:spPr>
        <p:style>
          <a:lnRef idx="3">
            <a:schemeClr val="lt1"/>
          </a:lnRef>
          <a:fillRef idx="1">
            <a:schemeClr val="accent2"/>
          </a:fillRef>
          <a:effectRef idx="1">
            <a:schemeClr val="accent2"/>
          </a:effectRef>
          <a:fontRef idx="minor">
            <a:schemeClr val="lt1"/>
          </a:fontRef>
        </p:style>
        <p:txBody>
          <a:bodyPr wrap="none" anchor="ctr"/>
          <a:lstStyle/>
          <a:p>
            <a:pPr eaLnBrk="1" hangingPunct="1">
              <a:defRPr/>
            </a:pPr>
            <a:endParaRPr lang="en-US" dirty="0">
              <a:solidFill>
                <a:srgbClr val="292929"/>
              </a:solidFill>
            </a:endParaRPr>
          </a:p>
        </p:txBody>
      </p:sp>
      <p:sp>
        <p:nvSpPr>
          <p:cNvPr id="11267" name="Rectangle 7">
            <a:extLst>
              <a:ext uri="{FF2B5EF4-FFF2-40B4-BE49-F238E27FC236}">
                <a16:creationId xmlns:a16="http://schemas.microsoft.com/office/drawing/2014/main" id="{0B644F50-1498-4AA1-B1EF-4D36A8A211EE}"/>
              </a:ext>
            </a:extLst>
          </p:cNvPr>
          <p:cNvSpPr>
            <a:spLocks noChangeArrowheads="1"/>
          </p:cNvSpPr>
          <p:nvPr/>
        </p:nvSpPr>
        <p:spPr bwMode="auto">
          <a:xfrm>
            <a:off x="504825" y="729388"/>
            <a:ext cx="111823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Відповідальність  (зміни до статті 164-14 КУАП)</a:t>
            </a:r>
            <a:endParaRPr lang="en-US" altLang="uk-UA" dirty="0">
              <a:solidFill>
                <a:srgbClr val="FFFFFF"/>
              </a:solidFill>
              <a:latin typeface="Segoe UI" panose="020B0502040204020203" pitchFamily="34" charset="0"/>
            </a:endParaRPr>
          </a:p>
        </p:txBody>
      </p:sp>
      <p:sp>
        <p:nvSpPr>
          <p:cNvPr id="11268" name="Text Box 8">
            <a:extLst>
              <a:ext uri="{FF2B5EF4-FFF2-40B4-BE49-F238E27FC236}">
                <a16:creationId xmlns:a16="http://schemas.microsoft.com/office/drawing/2014/main" id="{12CD6924-C960-4E3F-8522-503A3ED72C73}"/>
              </a:ext>
            </a:extLst>
          </p:cNvPr>
          <p:cNvSpPr txBox="1">
            <a:spLocks noChangeArrowheads="1"/>
          </p:cNvSpPr>
          <p:nvPr/>
        </p:nvSpPr>
        <p:spPr bwMode="auto">
          <a:xfrm>
            <a:off x="504825" y="1670051"/>
            <a:ext cx="11315700" cy="41980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uk-UA" altLang="uk-UA" sz="2400" b="1" u="sng" dirty="0"/>
              <a:t>Несуттєві порушення:</a:t>
            </a:r>
            <a:r>
              <a:rPr lang="uk-UA" altLang="uk-UA" sz="2400" dirty="0"/>
              <a:t> п</a:t>
            </a:r>
            <a:r>
              <a:rPr lang="uk-UA" sz="2400" dirty="0"/>
              <a:t>орушення порядку визначення предмета закупівлі; несвоєчасне надання або ненадання замовником роз’яснень щодо змісту тендерної документації; тендерна документація складена не у відповідності до вимог закону; розмір забезпечення тендерної пропозиції встановлений у тендерній документації перевищує межі визначені законом; </a:t>
            </a:r>
            <a:r>
              <a:rPr lang="uk-UA" sz="2400" dirty="0" err="1"/>
              <a:t>неоприлюднення</a:t>
            </a:r>
            <a:r>
              <a:rPr lang="uk-UA" sz="2400" dirty="0"/>
              <a:t> або порушення строків оприлюднення інформації про закупівлі; ненадання інформації, документів у випадках, передбачених законом; порушення строків розгляду тендерної пропозиції.</a:t>
            </a:r>
          </a:p>
          <a:p>
            <a:r>
              <a:rPr lang="uk-UA" sz="2400" dirty="0"/>
              <a:t>Розмір штрафу за такі порушення </a:t>
            </a:r>
            <a:r>
              <a:rPr lang="uk-UA" sz="2400" b="1" dirty="0"/>
              <a:t>зменшено</a:t>
            </a:r>
            <a:r>
              <a:rPr lang="uk-UA" sz="2400" dirty="0"/>
              <a:t> до ста неоподатковуваних мінімумів доходів громадян (1700 грн). </a:t>
            </a:r>
          </a:p>
          <a:p>
            <a:pPr>
              <a:spcBef>
                <a:spcPct val="0"/>
              </a:spcBef>
            </a:pPr>
            <a:r>
              <a:rPr lang="uk-UA" altLang="uk-UA" sz="2400" b="1" dirty="0"/>
              <a:t>Штраф накладається </a:t>
            </a:r>
            <a:r>
              <a:rPr lang="uk-UA" altLang="uk-UA" sz="2400" b="1" dirty="0" err="1"/>
              <a:t>Держаудитслужбою</a:t>
            </a:r>
            <a:r>
              <a:rPr lang="uk-UA" altLang="uk-UA" sz="2400" b="1" dirty="0"/>
              <a:t>.</a:t>
            </a:r>
          </a:p>
        </p:txBody>
      </p:sp>
    </p:spTree>
    <p:extLst>
      <p:ext uri="{BB962C8B-B14F-4D97-AF65-F5344CB8AC3E}">
        <p14:creationId xmlns:p14="http://schemas.microsoft.com/office/powerpoint/2010/main" val="384105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7" name="Rectangle 5">
            <a:extLst>
              <a:ext uri="{FF2B5EF4-FFF2-40B4-BE49-F238E27FC236}">
                <a16:creationId xmlns:a16="http://schemas.microsoft.com/office/drawing/2014/main" id="{05CC689A-61CA-48EE-A080-7FFDED3C7CD7}"/>
              </a:ext>
            </a:extLst>
          </p:cNvPr>
          <p:cNvSpPr>
            <a:spLocks noChangeArrowheads="1"/>
          </p:cNvSpPr>
          <p:nvPr/>
        </p:nvSpPr>
        <p:spPr bwMode="auto">
          <a:xfrm>
            <a:off x="504825" y="501650"/>
            <a:ext cx="11315700" cy="1066800"/>
          </a:xfrm>
          <a:prstGeom prst="rect">
            <a:avLst/>
          </a:prstGeom>
          <a:ln/>
        </p:spPr>
        <p:style>
          <a:lnRef idx="3">
            <a:schemeClr val="lt1"/>
          </a:lnRef>
          <a:fillRef idx="1">
            <a:schemeClr val="accent2"/>
          </a:fillRef>
          <a:effectRef idx="1">
            <a:schemeClr val="accent2"/>
          </a:effectRef>
          <a:fontRef idx="minor">
            <a:schemeClr val="lt1"/>
          </a:fontRef>
        </p:style>
        <p:txBody>
          <a:bodyPr wrap="none" anchor="ctr"/>
          <a:lstStyle/>
          <a:p>
            <a:pPr eaLnBrk="1" hangingPunct="1">
              <a:defRPr/>
            </a:pPr>
            <a:endParaRPr lang="en-US" dirty="0">
              <a:solidFill>
                <a:srgbClr val="292929"/>
              </a:solidFill>
            </a:endParaRPr>
          </a:p>
        </p:txBody>
      </p:sp>
      <p:sp>
        <p:nvSpPr>
          <p:cNvPr id="11267" name="Rectangle 7">
            <a:extLst>
              <a:ext uri="{FF2B5EF4-FFF2-40B4-BE49-F238E27FC236}">
                <a16:creationId xmlns:a16="http://schemas.microsoft.com/office/drawing/2014/main" id="{0B644F50-1498-4AA1-B1EF-4D36A8A211EE}"/>
              </a:ext>
            </a:extLst>
          </p:cNvPr>
          <p:cNvSpPr>
            <a:spLocks noChangeArrowheads="1"/>
          </p:cNvSpPr>
          <p:nvPr/>
        </p:nvSpPr>
        <p:spPr bwMode="auto">
          <a:xfrm>
            <a:off x="504825" y="729388"/>
            <a:ext cx="111823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Відповідальність  (зміни до статті 164-14 КУАП)</a:t>
            </a:r>
            <a:endParaRPr lang="en-US" altLang="uk-UA" dirty="0">
              <a:solidFill>
                <a:srgbClr val="FFFFFF"/>
              </a:solidFill>
              <a:latin typeface="Segoe UI" panose="020B0502040204020203" pitchFamily="34" charset="0"/>
            </a:endParaRPr>
          </a:p>
        </p:txBody>
      </p:sp>
      <p:sp>
        <p:nvSpPr>
          <p:cNvPr id="11268" name="Text Box 8">
            <a:extLst>
              <a:ext uri="{FF2B5EF4-FFF2-40B4-BE49-F238E27FC236}">
                <a16:creationId xmlns:a16="http://schemas.microsoft.com/office/drawing/2014/main" id="{12CD6924-C960-4E3F-8522-503A3ED72C73}"/>
              </a:ext>
            </a:extLst>
          </p:cNvPr>
          <p:cNvSpPr txBox="1">
            <a:spLocks noChangeArrowheads="1"/>
          </p:cNvSpPr>
          <p:nvPr/>
        </p:nvSpPr>
        <p:spPr bwMode="auto">
          <a:xfrm>
            <a:off x="504825" y="1670051"/>
            <a:ext cx="11315700" cy="47704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uk-UA" altLang="uk-UA" sz="2000" b="1" u="sng" dirty="0"/>
              <a:t>Суттєві порушення:</a:t>
            </a:r>
            <a:r>
              <a:rPr lang="uk-UA" altLang="uk-UA" sz="2000" dirty="0"/>
              <a:t> п</a:t>
            </a:r>
            <a:r>
              <a:rPr lang="uk-UA" sz="2000" dirty="0"/>
              <a:t>ридбання товарів, робіт і послуг до/без проведення процедур закупівель/спрощених закупівель відповідно до вимог закону; застосування конкурентного діалогу або торгів з обмеженою участю, або переговорної процедури закупівлі на умовах, не передбачених законом; невідхилення тендерних пропозицій, які підлягали відхиленню відповідно до закону; відхилення тендерних пропозицій на підставах, не передбачених законом або не у відповідності до вимог закону (безпідставне відхилення); укладення з учасником, який став переможцем процедури закупівлі, договору про закупівлю, умови якого  не відповідають вимогам тендерної документації та/або тендерної пропозиції переможця процедури закупівлі; внесення змін до істотних умов договору про закупівлю у випадках, не передбачених законом; внесення недостовірних  персональних даних до електронної системи закупівель та </a:t>
            </a:r>
            <a:r>
              <a:rPr lang="uk-UA" sz="2000" dirty="0" err="1"/>
              <a:t>неоновлення</a:t>
            </a:r>
            <a:r>
              <a:rPr lang="uk-UA" sz="2000" dirty="0"/>
              <a:t> у разі їх зміни; порушення строків оприлюднення тендерної документації</a:t>
            </a:r>
          </a:p>
          <a:p>
            <a:r>
              <a:rPr lang="uk-UA" sz="2000" dirty="0"/>
              <a:t>Розмір штрафу за такі порушення </a:t>
            </a:r>
            <a:r>
              <a:rPr lang="uk-UA" sz="2000" b="1" dirty="0"/>
              <a:t>збільшено</a:t>
            </a:r>
            <a:r>
              <a:rPr lang="uk-UA" sz="2000" dirty="0"/>
              <a:t> від тисячі п’ятсот до трьох тисяч неоподатковуваних мінімумів доходів громадян (25500 – 51000 грн). </a:t>
            </a:r>
          </a:p>
          <a:p>
            <a:pPr>
              <a:spcBef>
                <a:spcPct val="0"/>
              </a:spcBef>
            </a:pPr>
            <a:r>
              <a:rPr lang="uk-UA" altLang="uk-UA" sz="2000" b="1" dirty="0"/>
              <a:t>Штраф накладається в судовому порядку</a:t>
            </a:r>
            <a:r>
              <a:rPr lang="uk-UA" altLang="uk-UA" sz="2000" dirty="0"/>
              <a:t>.</a:t>
            </a:r>
          </a:p>
        </p:txBody>
      </p:sp>
    </p:spTree>
    <p:extLst>
      <p:ext uri="{BB962C8B-B14F-4D97-AF65-F5344CB8AC3E}">
        <p14:creationId xmlns:p14="http://schemas.microsoft.com/office/powerpoint/2010/main" val="426734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7" name="Rectangle 5">
            <a:extLst>
              <a:ext uri="{FF2B5EF4-FFF2-40B4-BE49-F238E27FC236}">
                <a16:creationId xmlns:a16="http://schemas.microsoft.com/office/drawing/2014/main" id="{05CC689A-61CA-48EE-A080-7FFDED3C7CD7}"/>
              </a:ext>
            </a:extLst>
          </p:cNvPr>
          <p:cNvSpPr>
            <a:spLocks noChangeArrowheads="1"/>
          </p:cNvSpPr>
          <p:nvPr/>
        </p:nvSpPr>
        <p:spPr bwMode="auto">
          <a:xfrm>
            <a:off x="504825" y="463550"/>
            <a:ext cx="11315700" cy="1066800"/>
          </a:xfrm>
          <a:prstGeom prst="rect">
            <a:avLst/>
          </a:prstGeom>
          <a:ln/>
        </p:spPr>
        <p:style>
          <a:lnRef idx="3">
            <a:schemeClr val="lt1"/>
          </a:lnRef>
          <a:fillRef idx="1">
            <a:schemeClr val="accent2"/>
          </a:fillRef>
          <a:effectRef idx="1">
            <a:schemeClr val="accent2"/>
          </a:effectRef>
          <a:fontRef idx="minor">
            <a:schemeClr val="lt1"/>
          </a:fontRef>
        </p:style>
        <p:txBody>
          <a:bodyPr wrap="none" anchor="ctr"/>
          <a:lstStyle/>
          <a:p>
            <a:pPr eaLnBrk="1" hangingPunct="1">
              <a:defRPr/>
            </a:pPr>
            <a:endParaRPr lang="en-US" dirty="0">
              <a:solidFill>
                <a:srgbClr val="292929"/>
              </a:solidFill>
            </a:endParaRPr>
          </a:p>
        </p:txBody>
      </p:sp>
      <p:sp>
        <p:nvSpPr>
          <p:cNvPr id="11267" name="Rectangle 7">
            <a:extLst>
              <a:ext uri="{FF2B5EF4-FFF2-40B4-BE49-F238E27FC236}">
                <a16:creationId xmlns:a16="http://schemas.microsoft.com/office/drawing/2014/main" id="{0B644F50-1498-4AA1-B1EF-4D36A8A211EE}"/>
              </a:ext>
            </a:extLst>
          </p:cNvPr>
          <p:cNvSpPr>
            <a:spLocks noChangeArrowheads="1"/>
          </p:cNvSpPr>
          <p:nvPr/>
        </p:nvSpPr>
        <p:spPr bwMode="auto">
          <a:xfrm>
            <a:off x="504825" y="729388"/>
            <a:ext cx="111823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Відповідальність  (зміни до статті 164-14 КУАП)</a:t>
            </a:r>
            <a:endParaRPr lang="en-US" altLang="uk-UA" dirty="0">
              <a:solidFill>
                <a:srgbClr val="FFFFFF"/>
              </a:solidFill>
              <a:latin typeface="Segoe UI" panose="020B0502040204020203" pitchFamily="34" charset="0"/>
            </a:endParaRPr>
          </a:p>
        </p:txBody>
      </p:sp>
      <p:sp>
        <p:nvSpPr>
          <p:cNvPr id="11268" name="Text Box 8">
            <a:extLst>
              <a:ext uri="{FF2B5EF4-FFF2-40B4-BE49-F238E27FC236}">
                <a16:creationId xmlns:a16="http://schemas.microsoft.com/office/drawing/2014/main" id="{12CD6924-C960-4E3F-8522-503A3ED72C73}"/>
              </a:ext>
            </a:extLst>
          </p:cNvPr>
          <p:cNvSpPr txBox="1">
            <a:spLocks noChangeArrowheads="1"/>
          </p:cNvSpPr>
          <p:nvPr/>
        </p:nvSpPr>
        <p:spPr bwMode="auto">
          <a:xfrm>
            <a:off x="504825" y="1670051"/>
            <a:ext cx="11315700" cy="47458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uk-UA" altLang="uk-UA" sz="2400" b="1" u="sng" dirty="0"/>
              <a:t>Штрафи на керівників:</a:t>
            </a:r>
            <a:r>
              <a:rPr lang="uk-UA" altLang="uk-UA" sz="2400" dirty="0"/>
              <a:t> </a:t>
            </a:r>
          </a:p>
          <a:p>
            <a:r>
              <a:rPr lang="uk-UA" sz="2400" dirty="0"/>
              <a:t>Невиконання рішення Антимонопольного комітету України як органу оскарження за результатами розгляду скарг суб’єктів оскарження, подання яких передбачено законом, тягне за собою накладення штрафу на керівника замовника від двох до п'яти тисяч неоподатковуваних мінімумів доходів громадян (34000 – 85000 грн).</a:t>
            </a:r>
          </a:p>
          <a:p>
            <a:r>
              <a:rPr lang="uk-UA" sz="2400" dirty="0"/>
              <a:t>Укладення договорів, які передбачають оплату замовником товарів, робіт і послуг до/без проведення процедур закупівель/спрощених закупівель, визначених законом, тягне за собою накладення штрафу на керівника замовника від двох до десяти тисяч неоподатковуваних мінімумів доходів громадян (34000-170000 грн)</a:t>
            </a:r>
          </a:p>
          <a:p>
            <a:r>
              <a:rPr lang="uk-UA" altLang="uk-UA" sz="2400" dirty="0"/>
              <a:t>Штраф накладається в судовому порядку.</a:t>
            </a:r>
          </a:p>
        </p:txBody>
      </p:sp>
    </p:spTree>
    <p:extLst>
      <p:ext uri="{BB962C8B-B14F-4D97-AF65-F5344CB8AC3E}">
        <p14:creationId xmlns:p14="http://schemas.microsoft.com/office/powerpoint/2010/main" val="3116178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93821F7-D408-43D1-B499-7CCA50AEFF4E}"/>
              </a:ext>
            </a:extLst>
          </p:cNvPr>
          <p:cNvSpPr>
            <a:spLocks noGrp="1"/>
          </p:cNvSpPr>
          <p:nvPr>
            <p:ph type="title"/>
          </p:nvPr>
        </p:nvSpPr>
        <p:spPr>
          <a:xfrm>
            <a:off x="838200" y="963877"/>
            <a:ext cx="3494362" cy="4930246"/>
          </a:xfrm>
        </p:spPr>
        <p:txBody>
          <a:bodyPr>
            <a:normAutofit/>
          </a:bodyPr>
          <a:lstStyle/>
          <a:p>
            <a:pPr algn="r"/>
            <a:r>
              <a:rPr lang="uk-UA" b="1" dirty="0">
                <a:solidFill>
                  <a:schemeClr val="accent1"/>
                </a:solidFill>
              </a:rPr>
              <a:t>19.09.2019</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D5DF0367-2067-42D2-BB81-3BB274D4A931}"/>
              </a:ext>
            </a:extLst>
          </p:cNvPr>
          <p:cNvSpPr>
            <a:spLocks noGrp="1"/>
          </p:cNvSpPr>
          <p:nvPr>
            <p:ph idx="1"/>
          </p:nvPr>
        </p:nvSpPr>
        <p:spPr>
          <a:xfrm>
            <a:off x="4976031" y="963877"/>
            <a:ext cx="6377769" cy="4930246"/>
          </a:xfrm>
        </p:spPr>
        <p:txBody>
          <a:bodyPr anchor="ctr">
            <a:normAutofit/>
          </a:bodyPr>
          <a:lstStyle/>
          <a:p>
            <a:r>
              <a:rPr lang="uk-UA" sz="3200" dirty="0"/>
              <a:t>Верховною Радою України прийнято законопроект </a:t>
            </a:r>
            <a:r>
              <a:rPr lang="en-US" sz="3200" dirty="0"/>
              <a:t>“</a:t>
            </a:r>
            <a:r>
              <a:rPr lang="uk-UA" sz="3200" b="1" dirty="0"/>
              <a:t>Про внесення змін до Закону України "Про публічні закупівлі" та деяких інших законодавчих актів України щодо вдосконалення публічних закупівель</a:t>
            </a:r>
            <a:r>
              <a:rPr lang="en-US" sz="3200" b="1" dirty="0"/>
              <a:t>” </a:t>
            </a:r>
            <a:endParaRPr lang="uk-UA" sz="3200" b="1" dirty="0"/>
          </a:p>
          <a:p>
            <a:pPr marL="0" indent="0">
              <a:buNone/>
            </a:pPr>
            <a:r>
              <a:rPr lang="uk-UA" sz="3200" b="1" dirty="0"/>
              <a:t>  </a:t>
            </a:r>
            <a:r>
              <a:rPr lang="en-US" sz="3200" b="1" dirty="0"/>
              <a:t>(</a:t>
            </a:r>
            <a:r>
              <a:rPr lang="uk-UA" sz="3200" b="1" dirty="0"/>
              <a:t>реєстр. № 1076</a:t>
            </a:r>
            <a:r>
              <a:rPr lang="en-US" sz="3200" b="1" dirty="0"/>
              <a:t>)</a:t>
            </a:r>
            <a:endParaRPr lang="uk-UA" sz="3200" b="1" dirty="0"/>
          </a:p>
          <a:p>
            <a:endParaRPr lang="uk-UA" sz="3200" dirty="0"/>
          </a:p>
        </p:txBody>
      </p:sp>
    </p:spTree>
    <p:extLst>
      <p:ext uri="{BB962C8B-B14F-4D97-AF65-F5344CB8AC3E}">
        <p14:creationId xmlns:p14="http://schemas.microsoft.com/office/powerpoint/2010/main" val="2837762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FFE932-CB6E-48D3-9052-A3A21FDD36D3}"/>
              </a:ext>
            </a:extLst>
          </p:cNvPr>
          <p:cNvSpPr>
            <a:spLocks noGrp="1"/>
          </p:cNvSpPr>
          <p:nvPr>
            <p:ph type="title"/>
          </p:nvPr>
        </p:nvSpPr>
        <p:spPr>
          <a:xfrm>
            <a:off x="838200" y="380141"/>
            <a:ext cx="10515600" cy="1095506"/>
          </a:xfrm>
        </p:spPr>
        <p:style>
          <a:lnRef idx="3">
            <a:schemeClr val="lt1"/>
          </a:lnRef>
          <a:fillRef idx="1">
            <a:schemeClr val="accent6"/>
          </a:fillRef>
          <a:effectRef idx="1">
            <a:schemeClr val="accent6"/>
          </a:effectRef>
          <a:fontRef idx="minor">
            <a:schemeClr val="lt1"/>
          </a:fontRef>
        </p:style>
        <p:txBody>
          <a:bodyPr/>
          <a:lstStyle/>
          <a:p>
            <a:pPr algn="ctr">
              <a:defRPr/>
            </a:pPr>
            <a:r>
              <a:rPr lang="uk-UA" dirty="0">
                <a:solidFill>
                  <a:schemeClr val="bg1"/>
                </a:solidFill>
              </a:rPr>
              <a:t>Що ще?</a:t>
            </a:r>
          </a:p>
        </p:txBody>
      </p:sp>
      <p:sp>
        <p:nvSpPr>
          <p:cNvPr id="14339" name="Місце для вмісту 2">
            <a:extLst>
              <a:ext uri="{FF2B5EF4-FFF2-40B4-BE49-F238E27FC236}">
                <a16:creationId xmlns:a16="http://schemas.microsoft.com/office/drawing/2014/main" id="{BC50BE21-F458-44A3-A6AA-705E8ADA65DB}"/>
              </a:ext>
            </a:extLst>
          </p:cNvPr>
          <p:cNvSpPr>
            <a:spLocks noGrp="1"/>
          </p:cNvSpPr>
          <p:nvPr>
            <p:ph idx="1"/>
          </p:nvPr>
        </p:nvSpPr>
        <p:spPr>
          <a:xfrm>
            <a:off x="838200" y="1628776"/>
            <a:ext cx="10515600" cy="4525963"/>
          </a:xfrm>
        </p:spPr>
        <p:txBody>
          <a:bodyPr>
            <a:normAutofit/>
          </a:bodyPr>
          <a:lstStyle/>
          <a:p>
            <a:r>
              <a:rPr lang="uk-UA" altLang="uk-UA" dirty="0" smtClean="0"/>
              <a:t>Примірна </a:t>
            </a:r>
            <a:r>
              <a:rPr lang="uk-UA" altLang="uk-UA" dirty="0"/>
              <a:t>методика визначення очікуваної вартості</a:t>
            </a:r>
          </a:p>
          <a:p>
            <a:r>
              <a:rPr lang="uk-UA" altLang="uk-UA" dirty="0"/>
              <a:t>Затвердження </a:t>
            </a:r>
            <a:r>
              <a:rPr lang="uk-UA" altLang="uk-UA" dirty="0" err="1"/>
              <a:t>методологій</a:t>
            </a:r>
            <a:r>
              <a:rPr lang="uk-UA" altLang="uk-UA" dirty="0"/>
              <a:t> щодо особливостей закупівель у різних сферах</a:t>
            </a:r>
          </a:p>
          <a:p>
            <a:r>
              <a:rPr lang="uk-UA" altLang="uk-UA" dirty="0" smtClean="0"/>
              <a:t>Додатковий </a:t>
            </a:r>
            <a:r>
              <a:rPr lang="uk-UA" altLang="uk-UA" dirty="0"/>
              <a:t>кваліфікаційний критерій – фінансова спроможність</a:t>
            </a:r>
          </a:p>
          <a:p>
            <a:r>
              <a:rPr lang="uk-UA" altLang="uk-UA" dirty="0"/>
              <a:t>Нова процедура – торги з обмеженою участю</a:t>
            </a:r>
          </a:p>
          <a:p>
            <a:r>
              <a:rPr lang="uk-UA" altLang="uk-UA" dirty="0"/>
              <a:t>Технічні зміни</a:t>
            </a:r>
          </a:p>
          <a:p>
            <a:r>
              <a:rPr lang="uk-UA" altLang="uk-UA" dirty="0"/>
              <a:t>….</a:t>
            </a:r>
            <a:endParaRPr lang="en-US" altLang="uk-UA" dirty="0"/>
          </a:p>
          <a:p>
            <a:endParaRPr lang="uk-UA" altLang="uk-UA" dirty="0"/>
          </a:p>
          <a:p>
            <a:endParaRPr lang="uk-UA" altLang="uk-UA" dirty="0"/>
          </a:p>
        </p:txBody>
      </p:sp>
    </p:spTree>
    <p:extLst>
      <p:ext uri="{BB962C8B-B14F-4D97-AF65-F5344CB8AC3E}">
        <p14:creationId xmlns:p14="http://schemas.microsoft.com/office/powerpoint/2010/main" val="1845228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A28AED-6D38-4E05-9927-72A6E05117A9}"/>
              </a:ext>
            </a:extLst>
          </p:cNvPr>
          <p:cNvSpPr>
            <a:spLocks noGrp="1"/>
          </p:cNvSpPr>
          <p:nvPr>
            <p:ph type="title"/>
          </p:nvPr>
        </p:nvSpPr>
        <p:spPr>
          <a:xfrm>
            <a:off x="838200" y="365126"/>
            <a:ext cx="10515600" cy="10922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uk-UA" dirty="0"/>
              <a:t>Набрання чинності та введення в дію</a:t>
            </a:r>
          </a:p>
        </p:txBody>
      </p:sp>
      <p:sp>
        <p:nvSpPr>
          <p:cNvPr id="3" name="Объект 2">
            <a:extLst>
              <a:ext uri="{FF2B5EF4-FFF2-40B4-BE49-F238E27FC236}">
                <a16:creationId xmlns:a16="http://schemas.microsoft.com/office/drawing/2014/main" id="{B0A1EB0A-EEC3-4A39-98F9-746454002B03}"/>
              </a:ext>
            </a:extLst>
          </p:cNvPr>
          <p:cNvSpPr>
            <a:spLocks noGrp="1"/>
          </p:cNvSpPr>
          <p:nvPr>
            <p:ph idx="1"/>
          </p:nvPr>
        </p:nvSpPr>
        <p:spPr>
          <a:xfrm>
            <a:off x="838200" y="1825625"/>
            <a:ext cx="10515600" cy="4351338"/>
          </a:xfrm>
        </p:spPr>
        <p:txBody>
          <a:bodyPr>
            <a:normAutofit/>
          </a:bodyPr>
          <a:lstStyle/>
          <a:p>
            <a:r>
              <a:rPr lang="uk-UA" sz="3200" dirty="0"/>
              <a:t>Набирає чинності </a:t>
            </a:r>
            <a:r>
              <a:rPr lang="uk-UA" sz="3200" b="1" dirty="0"/>
              <a:t>з дня офіційного опублікування</a:t>
            </a:r>
          </a:p>
          <a:p>
            <a:r>
              <a:rPr lang="uk-UA" sz="3200" dirty="0"/>
              <a:t>Вводиться в дію </a:t>
            </a:r>
            <a:r>
              <a:rPr lang="uk-UA" sz="3200" b="1" dirty="0"/>
              <a:t>через 6 місяців</a:t>
            </a:r>
          </a:p>
          <a:p>
            <a:r>
              <a:rPr lang="uk-UA" sz="3200" dirty="0"/>
              <a:t>Торги з обмеженою участю – </a:t>
            </a:r>
            <a:r>
              <a:rPr lang="uk-UA" sz="3200" b="1" dirty="0"/>
              <a:t>через</a:t>
            </a:r>
            <a:r>
              <a:rPr lang="uk-UA" sz="3200" dirty="0"/>
              <a:t> </a:t>
            </a:r>
            <a:r>
              <a:rPr lang="uk-UA" sz="3200" b="1" dirty="0"/>
              <a:t>12 місяців</a:t>
            </a:r>
          </a:p>
          <a:p>
            <a:r>
              <a:rPr lang="uk-UA" sz="3200" dirty="0"/>
              <a:t>Відміна тендерних комітетів </a:t>
            </a:r>
            <a:r>
              <a:rPr lang="uk-UA" sz="3200" b="1" dirty="0"/>
              <a:t>з 01.01.2022</a:t>
            </a:r>
          </a:p>
        </p:txBody>
      </p:sp>
    </p:spTree>
    <p:extLst>
      <p:ext uri="{BB962C8B-B14F-4D97-AF65-F5344CB8AC3E}">
        <p14:creationId xmlns:p14="http://schemas.microsoft.com/office/powerpoint/2010/main" val="4207260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Заголовок 1">
            <a:extLst>
              <a:ext uri="{FF2B5EF4-FFF2-40B4-BE49-F238E27FC236}">
                <a16:creationId xmlns:a16="http://schemas.microsoft.com/office/drawing/2014/main" id="{76F42326-EC81-4313-B7BD-4F2FE42E1335}"/>
              </a:ext>
            </a:extLst>
          </p:cNvPr>
          <p:cNvSpPr txBox="1">
            <a:spLocks/>
          </p:cNvSpPr>
          <p:nvPr/>
        </p:nvSpPr>
        <p:spPr bwMode="auto">
          <a:xfrm>
            <a:off x="1136428" y="627564"/>
            <a:ext cx="7474172" cy="13255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spcAft>
                <a:spcPts val="600"/>
              </a:spcAft>
              <a:buNone/>
            </a:pPr>
            <a:r>
              <a:rPr lang="en-US" altLang="ru-RU" sz="4400" kern="1200" dirty="0">
                <a:solidFill>
                  <a:srgbClr val="0070C0"/>
                </a:solidFill>
                <a:latin typeface="+mj-lt"/>
                <a:ea typeface="+mj-ea"/>
                <a:cs typeface="+mj-cs"/>
              </a:rPr>
              <a:t>НА ЗВ’ЯЗКУ;)</a:t>
            </a:r>
          </a:p>
        </p:txBody>
      </p:sp>
      <p:sp>
        <p:nvSpPr>
          <p:cNvPr id="17411" name="Місце для вмісту 2">
            <a:extLst>
              <a:ext uri="{FF2B5EF4-FFF2-40B4-BE49-F238E27FC236}">
                <a16:creationId xmlns:a16="http://schemas.microsoft.com/office/drawing/2014/main" id="{FC30A50E-3325-416C-9849-3B24F6970EB8}"/>
              </a:ext>
            </a:extLst>
          </p:cNvPr>
          <p:cNvSpPr>
            <a:spLocks noGrp="1"/>
          </p:cNvSpPr>
          <p:nvPr>
            <p:ph idx="4294967295"/>
          </p:nvPr>
        </p:nvSpPr>
        <p:spPr>
          <a:xfrm>
            <a:off x="1136429" y="2278173"/>
            <a:ext cx="7182623" cy="3450613"/>
          </a:xfrm>
        </p:spPr>
        <p:txBody>
          <a:bodyPr vert="horz" lIns="91440" tIns="45720" rIns="91440" bIns="45720" rtlCol="0" anchor="ctr">
            <a:normAutofit/>
          </a:bodyPr>
          <a:lstStyle/>
          <a:p>
            <a:pPr marL="44450"/>
            <a:r>
              <a:rPr lang="en-US" altLang="ru-RU" sz="4000" dirty="0">
                <a:ln w="0"/>
                <a:effectLst>
                  <a:outerShdw blurRad="38100" dist="25400" dir="5400000" algn="ctr" rotWithShape="0">
                    <a:srgbClr val="6E747A">
                      <a:alpha val="43000"/>
                    </a:srgbClr>
                  </a:outerShdw>
                </a:effectLst>
              </a:rPr>
              <a:t>Шимко Наталія</a:t>
            </a:r>
          </a:p>
          <a:p>
            <a:pPr marL="44450"/>
            <a:r>
              <a:rPr lang="en-US" altLang="ru-RU" sz="4000" dirty="0">
                <a:ln w="0"/>
                <a:effectLst>
                  <a:outerShdw blurRad="38100" dist="25400" dir="5400000" algn="ctr" rotWithShape="0">
                    <a:srgbClr val="6E747A">
                      <a:alpha val="43000"/>
                    </a:srgbClr>
                  </a:outerShdw>
                </a:effectLst>
                <a:hlinkClick r:id="rId2"/>
              </a:rPr>
              <a:t>nataly.shymko@gmail.com</a:t>
            </a:r>
            <a:endParaRPr lang="en-US" altLang="ru-RU" sz="4000" dirty="0">
              <a:ln w="0"/>
              <a:effectLst>
                <a:outerShdw blurRad="38100" dist="25400" dir="5400000" algn="ctr" rotWithShape="0">
                  <a:srgbClr val="6E747A">
                    <a:alpha val="43000"/>
                  </a:srgbClr>
                </a:outerShdw>
              </a:effectLst>
            </a:endParaRPr>
          </a:p>
          <a:p>
            <a:pPr marL="44450"/>
            <a:r>
              <a:rPr lang="en-US" altLang="ru-RU" sz="4000" dirty="0">
                <a:ln w="0"/>
                <a:effectLst>
                  <a:outerShdw blurRad="38100" dist="25400" dir="5400000" algn="ctr" rotWithShape="0">
                    <a:srgbClr val="6E747A">
                      <a:alpha val="43000"/>
                    </a:srgbClr>
                  </a:outerShdw>
                </a:effectLst>
                <a:hlinkClick r:id="rId3"/>
              </a:rPr>
              <a:t>shymko@me.gov.ua</a:t>
            </a:r>
            <a:endParaRPr lang="en-US" altLang="ru-RU" sz="4000" dirty="0">
              <a:ln w="0"/>
              <a:effectLst>
                <a:outerShdw blurRad="38100" dist="25400" dir="5400000" algn="ctr" rotWithShape="0">
                  <a:srgbClr val="6E747A">
                    <a:alpha val="43000"/>
                  </a:srgbClr>
                </a:outerShdw>
              </a:effectLst>
            </a:endParaRPr>
          </a:p>
          <a:p>
            <a:pPr marL="44450"/>
            <a:r>
              <a:rPr lang="en-US" altLang="ru-RU" sz="4000" dirty="0">
                <a:ln w="0"/>
                <a:effectLst>
                  <a:outerShdw blurRad="38100" dist="25400" dir="5400000" algn="ctr" rotWithShape="0">
                    <a:srgbClr val="6E747A">
                      <a:alpha val="43000"/>
                    </a:srgbClr>
                  </a:outerShdw>
                </a:effectLst>
              </a:rPr>
              <a:t>044-596-67-23</a:t>
            </a:r>
          </a:p>
          <a:p>
            <a:pPr marL="44450"/>
            <a:endParaRPr lang="en-US" altLang="ru-RU" sz="4000" dirty="0">
              <a:ln w="0"/>
              <a:effectLst>
                <a:outerShdw blurRad="38100" dist="25400" dir="5400000" algn="ctr" rotWithShape="0">
                  <a:srgbClr val="6E747A">
                    <a:alpha val="43000"/>
                  </a:srgbClr>
                </a:outerShdw>
              </a:effectLst>
            </a:endParaRPr>
          </a:p>
        </p:txBody>
      </p:sp>
      <p:sp>
        <p:nvSpPr>
          <p:cNvPr id="193" name="Rectangle 192">
            <a:extLst>
              <a:ext uri="{FF2B5EF4-FFF2-40B4-BE49-F238E27FC236}">
                <a16:creationId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a:extLst>
              <a:ext uri="{FF2B5EF4-FFF2-40B4-BE49-F238E27FC236}">
                <a16:creationId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2" name="Graphic 191">
            <a:extLst>
              <a:ext uri="{FF2B5EF4-FFF2-40B4-BE49-F238E27FC236}">
                <a16:creationId xmlns:a16="http://schemas.microsoft.com/office/drawing/2014/main" id="{5F7B5D37-0C61-49BE-8310-571757C0661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975104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F0A185F-05BB-4D5B-BF60-A1A79F98DB07}"/>
              </a:ext>
            </a:extLst>
          </p:cNvPr>
          <p:cNvSpPr>
            <a:spLocks noGrp="1"/>
          </p:cNvSpPr>
          <p:nvPr>
            <p:ph type="ctrTitle"/>
          </p:nvPr>
        </p:nvSpPr>
        <p:spPr>
          <a:xfrm>
            <a:off x="838200" y="963877"/>
            <a:ext cx="3494362" cy="4930246"/>
          </a:xfrm>
        </p:spPr>
        <p:txBody>
          <a:bodyPr vert="horz" lIns="91440" tIns="45720" rIns="91440" bIns="45720" rtlCol="0" anchor="ctr">
            <a:normAutofit/>
          </a:bodyPr>
          <a:lstStyle/>
          <a:p>
            <a:pPr algn="r"/>
            <a:r>
              <a:rPr lang="en-US" sz="4400" b="1" kern="1200" spc="-5" dirty="0" err="1">
                <a:solidFill>
                  <a:schemeClr val="accent1"/>
                </a:solidFill>
                <a:latin typeface="+mj-lt"/>
                <a:ea typeface="+mj-ea"/>
                <a:cs typeface="+mj-cs"/>
              </a:rPr>
              <a:t>Ключові</a:t>
            </a:r>
            <a:r>
              <a:rPr lang="en-US" sz="4400" b="1" kern="1200" spc="-5" dirty="0">
                <a:solidFill>
                  <a:schemeClr val="accent1"/>
                </a:solidFill>
                <a:latin typeface="+mj-lt"/>
                <a:ea typeface="+mj-ea"/>
                <a:cs typeface="+mj-cs"/>
              </a:rPr>
              <a:t> </a:t>
            </a:r>
            <a:r>
              <a:rPr lang="en-US" sz="4400" b="1" kern="1200" spc="-20" dirty="0" err="1">
                <a:solidFill>
                  <a:schemeClr val="accent1"/>
                </a:solidFill>
                <a:latin typeface="+mj-lt"/>
                <a:ea typeface="+mj-ea"/>
                <a:cs typeface="+mj-cs"/>
              </a:rPr>
              <a:t>зміни</a:t>
            </a:r>
            <a:r>
              <a:rPr lang="en-US" sz="4400" b="1" kern="1200" spc="-20" dirty="0">
                <a:solidFill>
                  <a:schemeClr val="accent1"/>
                </a:solidFill>
                <a:latin typeface="+mj-lt"/>
                <a:ea typeface="+mj-ea"/>
                <a:cs typeface="+mj-cs"/>
              </a:rPr>
              <a:t> </a:t>
            </a:r>
            <a:r>
              <a:rPr lang="en-US" sz="4400" b="1" kern="1200" spc="-30" dirty="0">
                <a:solidFill>
                  <a:schemeClr val="accent1"/>
                </a:solidFill>
                <a:latin typeface="+mj-lt"/>
                <a:ea typeface="+mj-ea"/>
                <a:cs typeface="+mj-cs"/>
              </a:rPr>
              <a:t>в</a:t>
            </a:r>
            <a:r>
              <a:rPr lang="en-US" sz="4400" b="1" kern="1200" spc="-180" dirty="0">
                <a:solidFill>
                  <a:schemeClr val="accent1"/>
                </a:solidFill>
                <a:latin typeface="+mj-lt"/>
                <a:ea typeface="+mj-ea"/>
                <a:cs typeface="+mj-cs"/>
              </a:rPr>
              <a:t> </a:t>
            </a:r>
            <a:r>
              <a:rPr lang="en-US" sz="4400" b="1" kern="1200" spc="-5" dirty="0" err="1">
                <a:solidFill>
                  <a:schemeClr val="accent1"/>
                </a:solidFill>
                <a:latin typeface="+mj-lt"/>
                <a:ea typeface="+mj-ea"/>
                <a:cs typeface="+mj-cs"/>
              </a:rPr>
              <a:t>новій</a:t>
            </a:r>
            <a:r>
              <a:rPr lang="en-US" sz="4400" b="1" kern="1200" spc="-5" dirty="0">
                <a:solidFill>
                  <a:schemeClr val="accent1"/>
                </a:solidFill>
                <a:latin typeface="+mj-lt"/>
                <a:ea typeface="+mj-ea"/>
                <a:cs typeface="+mj-cs"/>
              </a:rPr>
              <a:t>  </a:t>
            </a:r>
            <a:r>
              <a:rPr lang="en-US" sz="4400" b="1" kern="1200" spc="70" dirty="0" err="1">
                <a:solidFill>
                  <a:schemeClr val="accent1"/>
                </a:solidFill>
                <a:latin typeface="+mj-lt"/>
                <a:ea typeface="+mj-ea"/>
                <a:cs typeface="+mj-cs"/>
              </a:rPr>
              <a:t>редакції</a:t>
            </a:r>
            <a:r>
              <a:rPr lang="en-US" sz="4400" b="1" kern="1200" spc="-55" dirty="0">
                <a:solidFill>
                  <a:schemeClr val="accent1"/>
                </a:solidFill>
                <a:latin typeface="+mj-lt"/>
                <a:ea typeface="+mj-ea"/>
                <a:cs typeface="+mj-cs"/>
              </a:rPr>
              <a:t> </a:t>
            </a:r>
            <a:r>
              <a:rPr lang="en-US" sz="4400" b="1" kern="1200" spc="-50" dirty="0" err="1">
                <a:solidFill>
                  <a:schemeClr val="accent1"/>
                </a:solidFill>
                <a:latin typeface="+mj-lt"/>
                <a:ea typeface="+mj-ea"/>
                <a:cs typeface="+mj-cs"/>
              </a:rPr>
              <a:t>Закону</a:t>
            </a:r>
            <a:endParaRPr lang="en-US" sz="4400" b="1" kern="1200" dirty="0">
              <a:solidFill>
                <a:schemeClr val="accent1"/>
              </a:solidFill>
              <a:latin typeface="+mj-lt"/>
              <a:ea typeface="+mj-ea"/>
              <a:cs typeface="+mj-cs"/>
            </a:endParaRPr>
          </a:p>
        </p:txBody>
      </p:sp>
      <p:cxnSp>
        <p:nvCxnSpPr>
          <p:cNvPr id="59" name="Straight Connector 58">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Подзаголовок 2">
            <a:extLst>
              <a:ext uri="{FF2B5EF4-FFF2-40B4-BE49-F238E27FC236}">
                <a16:creationId xmlns:a16="http://schemas.microsoft.com/office/drawing/2014/main" id="{D61424CC-CC9D-40F3-94AD-E37B693D04BC}"/>
              </a:ext>
            </a:extLst>
          </p:cNvPr>
          <p:cNvSpPr>
            <a:spLocks noGrp="1"/>
          </p:cNvSpPr>
          <p:nvPr>
            <p:ph type="subTitle" idx="1"/>
          </p:nvPr>
        </p:nvSpPr>
        <p:spPr>
          <a:xfrm>
            <a:off x="4976031" y="963877"/>
            <a:ext cx="6377769" cy="4930246"/>
          </a:xfrm>
        </p:spPr>
        <p:txBody>
          <a:bodyPr vert="horz" lIns="91440" tIns="45720" rIns="91440" bIns="45720" rtlCol="0" anchor="ctr">
            <a:normAutofit/>
          </a:bodyPr>
          <a:lstStyle/>
          <a:p>
            <a:pPr marL="457200" lvl="0" indent="-228600" algn="l">
              <a:buFont typeface="Arial" panose="020B0604020202020204" pitchFamily="34" charset="0"/>
              <a:buChar char="•"/>
            </a:pPr>
            <a:r>
              <a:rPr lang="en-US" sz="3600" dirty="0" err="1"/>
              <a:t>Гармонізація</a:t>
            </a:r>
            <a:r>
              <a:rPr lang="en-US" sz="3600" dirty="0"/>
              <a:t> </a:t>
            </a:r>
            <a:r>
              <a:rPr lang="en-US" sz="3600" dirty="0" err="1"/>
              <a:t>до</a:t>
            </a:r>
            <a:r>
              <a:rPr lang="en-US" sz="3600" dirty="0"/>
              <a:t> </a:t>
            </a:r>
            <a:r>
              <a:rPr lang="en-US" sz="3600" dirty="0" err="1"/>
              <a:t>Директив</a:t>
            </a:r>
            <a:r>
              <a:rPr lang="en-US" sz="3600" dirty="0"/>
              <a:t> ЄС </a:t>
            </a:r>
          </a:p>
          <a:p>
            <a:pPr marL="457200" lvl="0" indent="-228600" algn="l">
              <a:buFont typeface="Arial" panose="020B0604020202020204" pitchFamily="34" charset="0"/>
              <a:buChar char="•"/>
            </a:pPr>
            <a:r>
              <a:rPr lang="en-US" sz="3600" dirty="0" err="1"/>
              <a:t>Удосконалення</a:t>
            </a:r>
            <a:r>
              <a:rPr lang="en-US" sz="3600" dirty="0"/>
              <a:t> </a:t>
            </a:r>
            <a:r>
              <a:rPr lang="en-US" sz="3600" dirty="0" err="1"/>
              <a:t>сфери</a:t>
            </a:r>
            <a:endParaRPr lang="en-US" sz="3600" dirty="0"/>
          </a:p>
          <a:p>
            <a:pPr marL="457200" lvl="0" indent="-228600" algn="l">
              <a:buFont typeface="Arial" panose="020B0604020202020204" pitchFamily="34" charset="0"/>
              <a:buChar char="•"/>
            </a:pPr>
            <a:r>
              <a:rPr lang="en-US" sz="3600" dirty="0" err="1"/>
              <a:t>Усунення</a:t>
            </a:r>
            <a:r>
              <a:rPr lang="en-US" sz="3600" dirty="0"/>
              <a:t> </a:t>
            </a:r>
            <a:r>
              <a:rPr lang="en-US" sz="3600" dirty="0" err="1"/>
              <a:t>невідповідностей</a:t>
            </a:r>
            <a:endParaRPr lang="en-US" sz="3600" dirty="0"/>
          </a:p>
          <a:p>
            <a:pPr indent="-228600" algn="l">
              <a:buFont typeface="Arial" panose="020B0604020202020204" pitchFamily="34" charset="0"/>
              <a:buChar char="•"/>
            </a:pPr>
            <a:endParaRPr lang="en-US" sz="3600" dirty="0"/>
          </a:p>
        </p:txBody>
      </p:sp>
    </p:spTree>
    <p:extLst>
      <p:ext uri="{BB962C8B-B14F-4D97-AF65-F5344CB8AC3E}">
        <p14:creationId xmlns:p14="http://schemas.microsoft.com/office/powerpoint/2010/main" val="4162725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93821F7-D408-43D1-B499-7CCA50AEFF4E}"/>
              </a:ext>
            </a:extLst>
          </p:cNvPr>
          <p:cNvSpPr>
            <a:spLocks noGrp="1"/>
          </p:cNvSpPr>
          <p:nvPr>
            <p:ph type="title"/>
          </p:nvPr>
        </p:nvSpPr>
        <p:spPr>
          <a:xfrm>
            <a:off x="838200" y="963877"/>
            <a:ext cx="3494362" cy="4930246"/>
          </a:xfrm>
        </p:spPr>
        <p:txBody>
          <a:bodyPr>
            <a:normAutofit/>
          </a:bodyPr>
          <a:lstStyle/>
          <a:p>
            <a:pPr algn="r"/>
            <a:r>
              <a:rPr lang="uk-UA" b="1" dirty="0">
                <a:solidFill>
                  <a:schemeClr val="accent1"/>
                </a:solidFill>
              </a:rPr>
              <a:t>На що спрямовані зміни:</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D5DF0367-2067-42D2-BB81-3BB274D4A931}"/>
              </a:ext>
            </a:extLst>
          </p:cNvPr>
          <p:cNvSpPr>
            <a:spLocks noGrp="1"/>
          </p:cNvSpPr>
          <p:nvPr>
            <p:ph idx="1"/>
          </p:nvPr>
        </p:nvSpPr>
        <p:spPr>
          <a:xfrm>
            <a:off x="4849199" y="539930"/>
            <a:ext cx="6619990" cy="5834743"/>
          </a:xfrm>
        </p:spPr>
        <p:txBody>
          <a:bodyPr anchor="ctr">
            <a:noAutofit/>
          </a:bodyPr>
          <a:lstStyle/>
          <a:p>
            <a:r>
              <a:rPr lang="uk-UA" sz="2400" dirty="0" smtClean="0"/>
              <a:t>Врегулювання </a:t>
            </a:r>
            <a:r>
              <a:rPr lang="uk-UA" sz="2400" dirty="0"/>
              <a:t>допорогових закупівель</a:t>
            </a:r>
          </a:p>
          <a:p>
            <a:r>
              <a:rPr lang="uk-UA" sz="2400" dirty="0"/>
              <a:t>Впровадження нових електронних інструментів</a:t>
            </a:r>
          </a:p>
          <a:p>
            <a:r>
              <a:rPr lang="uk-UA" sz="2400" dirty="0" smtClean="0"/>
              <a:t>Удосконалення оскарження, запобігання штучному затягуванню </a:t>
            </a:r>
            <a:r>
              <a:rPr lang="uk-UA" sz="2400" dirty="0"/>
              <a:t>або зривам тендерів</a:t>
            </a:r>
          </a:p>
          <a:p>
            <a:r>
              <a:rPr lang="uk-UA" sz="2400" dirty="0" smtClean="0"/>
              <a:t>Можливість виправлення помилок у тендерних пропозиціях</a:t>
            </a:r>
          </a:p>
          <a:p>
            <a:r>
              <a:rPr lang="uk-UA" sz="2400" dirty="0"/>
              <a:t>Підвищення якості підготовки тендерної документації </a:t>
            </a:r>
          </a:p>
          <a:p>
            <a:r>
              <a:rPr lang="uk-UA" sz="2400" dirty="0" smtClean="0"/>
              <a:t>Розширення критеріїв оцінки</a:t>
            </a:r>
          </a:p>
          <a:p>
            <a:r>
              <a:rPr lang="uk-UA" sz="2400" dirty="0" smtClean="0"/>
              <a:t>Боротьба з недобросовісними учасниками</a:t>
            </a:r>
            <a:endParaRPr lang="uk-UA" sz="2400" dirty="0"/>
          </a:p>
          <a:p>
            <a:r>
              <a:rPr lang="uk-UA" sz="2400" dirty="0" smtClean="0"/>
              <a:t>Посилення </a:t>
            </a:r>
            <a:r>
              <a:rPr lang="uk-UA" sz="2400" dirty="0"/>
              <a:t>відповідальності за </a:t>
            </a:r>
            <a:r>
              <a:rPr lang="uk-UA" sz="2400" dirty="0" smtClean="0"/>
              <a:t>порушення</a:t>
            </a:r>
            <a:endParaRPr lang="uk-UA" sz="2400" dirty="0"/>
          </a:p>
        </p:txBody>
      </p:sp>
    </p:spTree>
    <p:extLst>
      <p:ext uri="{BB962C8B-B14F-4D97-AF65-F5344CB8AC3E}">
        <p14:creationId xmlns:p14="http://schemas.microsoft.com/office/powerpoint/2010/main" val="313045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4868985"/>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sz="3200" dirty="0"/>
              <a:t> </a:t>
            </a:r>
            <a:r>
              <a:rPr lang="uk-UA" altLang="uk-UA" sz="3200" dirty="0"/>
              <a:t>І</a:t>
            </a:r>
            <a:r>
              <a:rPr lang="uk-UA" altLang="uk-UA" sz="3200" dirty="0" smtClean="0"/>
              <a:t>нформація </a:t>
            </a:r>
            <a:r>
              <a:rPr lang="uk-UA" altLang="uk-UA" sz="3200" dirty="0"/>
              <a:t>про всі закупівлі незалежно </a:t>
            </a:r>
            <a:r>
              <a:rPr lang="uk-UA" altLang="uk-UA" sz="3200" dirty="0" smtClean="0"/>
              <a:t>від </a:t>
            </a:r>
            <a:r>
              <a:rPr lang="uk-UA" altLang="uk-UA" sz="3200" dirty="0"/>
              <a:t>вартості предмета закупівлі </a:t>
            </a:r>
            <a:r>
              <a:rPr lang="uk-UA" altLang="uk-UA" sz="3200" dirty="0" smtClean="0"/>
              <a:t>публікується в системі </a:t>
            </a:r>
            <a:r>
              <a:rPr lang="en-US" altLang="uk-UA" sz="3200" dirty="0" smtClean="0"/>
              <a:t>Prozorro</a:t>
            </a:r>
            <a:endParaRPr lang="uk-UA" altLang="uk-UA" sz="3200" dirty="0"/>
          </a:p>
          <a:p>
            <a:pPr marL="0" indent="0">
              <a:spcBef>
                <a:spcPct val="50000"/>
              </a:spcBef>
            </a:pPr>
            <a:r>
              <a:rPr lang="uk-UA" altLang="uk-UA" sz="3200" dirty="0"/>
              <a:t> </a:t>
            </a:r>
            <a:r>
              <a:rPr lang="uk-UA" altLang="uk-UA" sz="3200" dirty="0" smtClean="0"/>
              <a:t>до  50 тис. гривень обов'язковий звіт в </a:t>
            </a:r>
            <a:r>
              <a:rPr lang="en-US" altLang="uk-UA" sz="3200" dirty="0"/>
              <a:t>Prozorro</a:t>
            </a:r>
            <a:endParaRPr lang="uk-UA" altLang="uk-UA" sz="3200" dirty="0"/>
          </a:p>
          <a:p>
            <a:pPr marL="0" indent="0">
              <a:spcBef>
                <a:spcPct val="50000"/>
              </a:spcBef>
            </a:pPr>
            <a:r>
              <a:rPr lang="uk-UA" altLang="uk-UA" sz="3200" dirty="0" smtClean="0"/>
              <a:t> від 50 тис. гривень обов'язкове проведення конкурентної спрощеної закупівлі:</a:t>
            </a:r>
            <a:endParaRPr lang="uk-UA" altLang="uk-UA" sz="3200" dirty="0"/>
          </a:p>
          <a:p>
            <a:pPr marL="0" indent="0">
              <a:spcBef>
                <a:spcPct val="50000"/>
              </a:spcBef>
              <a:buNone/>
            </a:pPr>
            <a:r>
              <a:rPr lang="uk-UA" altLang="uk-UA" sz="3200" dirty="0"/>
              <a:t> </a:t>
            </a:r>
            <a:r>
              <a:rPr lang="uk-UA" altLang="uk-UA" sz="3200" dirty="0" smtClean="0"/>
              <a:t> - </a:t>
            </a:r>
            <a:r>
              <a:rPr lang="uk-UA" altLang="uk-UA" sz="3200" dirty="0" smtClean="0"/>
              <a:t>порядок </a:t>
            </a:r>
            <a:r>
              <a:rPr lang="uk-UA" altLang="uk-UA" sz="3200" dirty="0"/>
              <a:t>визначено в </a:t>
            </a:r>
            <a:r>
              <a:rPr lang="uk-UA" altLang="uk-UA" sz="3200" dirty="0" smtClean="0"/>
              <a:t>Законі</a:t>
            </a:r>
          </a:p>
          <a:p>
            <a:pPr marL="0" indent="0">
              <a:spcBef>
                <a:spcPct val="50000"/>
              </a:spcBef>
              <a:buNone/>
            </a:pPr>
            <a:r>
              <a:rPr lang="uk-UA" altLang="uk-UA" sz="3200" dirty="0"/>
              <a:t> </a:t>
            </a:r>
            <a:r>
              <a:rPr lang="uk-UA" altLang="uk-UA" sz="3200" dirty="0" smtClean="0"/>
              <a:t> - </a:t>
            </a:r>
            <a:r>
              <a:rPr lang="uk-UA" altLang="uk-UA" sz="3200" dirty="0" smtClean="0"/>
              <a:t>винятки </a:t>
            </a:r>
            <a:r>
              <a:rPr lang="uk-UA" altLang="uk-UA" sz="3200" dirty="0"/>
              <a:t>визначені в </a:t>
            </a:r>
            <a:r>
              <a:rPr lang="uk-UA" altLang="uk-UA" sz="3200" dirty="0" smtClean="0"/>
              <a:t>Законі</a:t>
            </a:r>
          </a:p>
          <a:p>
            <a:pPr marL="0" indent="0">
              <a:spcBef>
                <a:spcPct val="50000"/>
              </a:spcBef>
            </a:pPr>
            <a:endParaRPr lang="uk-UA" altLang="uk-UA" sz="3200"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992313" y="669925"/>
            <a:ext cx="828040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Спрощені закупівлі</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1158156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D1D2B392-1A0E-4996-ADA2-4A11610B3A87}"/>
              </a:ext>
            </a:extLst>
          </p:cNvPr>
          <p:cNvSpPr>
            <a:spLocks noChangeArrowheads="1"/>
          </p:cNvSpPr>
          <p:nvPr/>
        </p:nvSpPr>
        <p:spPr bwMode="auto">
          <a:xfrm>
            <a:off x="552450" y="367598"/>
            <a:ext cx="11191875" cy="106680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uk-UA" altLang="uk-UA" sz="1800">
              <a:solidFill>
                <a:srgbClr val="292929"/>
              </a:solidFill>
              <a:latin typeface="Segoe UI" panose="020B0502040204020203" pitchFamily="34" charset="0"/>
            </a:endParaRPr>
          </a:p>
        </p:txBody>
      </p:sp>
      <p:sp>
        <p:nvSpPr>
          <p:cNvPr id="10243" name="Rectangle 7">
            <a:extLst>
              <a:ext uri="{FF2B5EF4-FFF2-40B4-BE49-F238E27FC236}">
                <a16:creationId xmlns:a16="http://schemas.microsoft.com/office/drawing/2014/main" id="{6D7D0887-340D-4DFF-878C-4F3F7EA078A0}"/>
              </a:ext>
            </a:extLst>
          </p:cNvPr>
          <p:cNvSpPr>
            <a:spLocks noChangeArrowheads="1"/>
          </p:cNvSpPr>
          <p:nvPr/>
        </p:nvSpPr>
        <p:spPr bwMode="auto">
          <a:xfrm>
            <a:off x="2635250" y="608898"/>
            <a:ext cx="6121400"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Електронні каталоги</a:t>
            </a:r>
            <a:endParaRPr lang="en-US" altLang="uk-UA" dirty="0">
              <a:solidFill>
                <a:srgbClr val="FFFFFF"/>
              </a:solidFill>
              <a:latin typeface="Segoe UI" panose="020B0502040204020203" pitchFamily="34" charset="0"/>
            </a:endParaRPr>
          </a:p>
        </p:txBody>
      </p:sp>
      <p:sp>
        <p:nvSpPr>
          <p:cNvPr id="10244" name="Text Box 8">
            <a:extLst>
              <a:ext uri="{FF2B5EF4-FFF2-40B4-BE49-F238E27FC236}">
                <a16:creationId xmlns:a16="http://schemas.microsoft.com/office/drawing/2014/main" id="{020A5BAC-00DB-49E6-BE45-B12583C3FD08}"/>
              </a:ext>
            </a:extLst>
          </p:cNvPr>
          <p:cNvSpPr txBox="1">
            <a:spLocks noChangeArrowheads="1"/>
          </p:cNvSpPr>
          <p:nvPr/>
        </p:nvSpPr>
        <p:spPr bwMode="auto">
          <a:xfrm>
            <a:off x="552449" y="1844676"/>
            <a:ext cx="11191875" cy="2893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sz="2800" dirty="0"/>
              <a:t> електронний каталог – систематизована база актуальних пропозицій, яка формується та ведеться ЦЗО в електронній системі закупівель та використовується для закупівель замовником з метою відбору постачальника товару. </a:t>
            </a:r>
          </a:p>
          <a:p>
            <a:pPr>
              <a:spcBef>
                <a:spcPct val="50000"/>
              </a:spcBef>
            </a:pPr>
            <a:r>
              <a:rPr lang="en-US" altLang="uk-UA" sz="2800" dirty="0"/>
              <a:t> </a:t>
            </a:r>
            <a:r>
              <a:rPr lang="uk-UA" altLang="uk-UA" sz="2800" dirty="0"/>
              <a:t>На даний час цей інструмент вже працює в пілотному режимі (</a:t>
            </a:r>
            <a:r>
              <a:rPr lang="en-US" altLang="uk-UA" sz="2800" dirty="0" err="1"/>
              <a:t>Prozorro.Market</a:t>
            </a:r>
            <a:r>
              <a:rPr lang="en-US" altLang="uk-UA" sz="2800" dirty="0"/>
              <a:t>)</a:t>
            </a:r>
            <a:endParaRPr lang="uk-UA" altLang="uk-UA" sz="2800" dirty="0"/>
          </a:p>
        </p:txBody>
      </p:sp>
      <p:pic>
        <p:nvPicPr>
          <p:cNvPr id="2050" name="Picture 2" descr="Ð ÐµÐ·ÑÐ»ÑÑÐ°Ñ Ð¿Ð¾ÑÑÐºÑ Ð·Ð¾Ð±ÑÐ°Ð¶ÐµÐ½Ñ Ð·Ð° Ð·Ð°Ð¿Ð¸ÑÐ¾Ð¼ &quot;ÐÑÐ¾Ð·Ð¾ÑÑÐ¾ Ð¼Ð°ÑÐºÐµÑ&quot;">
            <a:extLst>
              <a:ext uri="{FF2B5EF4-FFF2-40B4-BE49-F238E27FC236}">
                <a16:creationId xmlns:a16="http://schemas.microsoft.com/office/drawing/2014/main" id="{6A7EBE1E-B0A9-484D-A708-C49AFFC5A1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2037" y="4552950"/>
            <a:ext cx="4566138" cy="2374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63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D1D2B392-1A0E-4996-ADA2-4A11610B3A87}"/>
              </a:ext>
            </a:extLst>
          </p:cNvPr>
          <p:cNvSpPr>
            <a:spLocks noChangeArrowheads="1"/>
          </p:cNvSpPr>
          <p:nvPr/>
        </p:nvSpPr>
        <p:spPr bwMode="auto">
          <a:xfrm>
            <a:off x="552449" y="341473"/>
            <a:ext cx="11191875" cy="106680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uk-UA" altLang="uk-UA" sz="1800">
              <a:solidFill>
                <a:srgbClr val="292929"/>
              </a:solidFill>
              <a:latin typeface="Segoe UI" panose="020B0502040204020203" pitchFamily="34" charset="0"/>
            </a:endParaRPr>
          </a:p>
        </p:txBody>
      </p:sp>
      <p:sp>
        <p:nvSpPr>
          <p:cNvPr id="10243" name="Rectangle 7">
            <a:extLst>
              <a:ext uri="{FF2B5EF4-FFF2-40B4-BE49-F238E27FC236}">
                <a16:creationId xmlns:a16="http://schemas.microsoft.com/office/drawing/2014/main" id="{6D7D0887-340D-4DFF-878C-4F3F7EA078A0}"/>
              </a:ext>
            </a:extLst>
          </p:cNvPr>
          <p:cNvSpPr>
            <a:spLocks noChangeArrowheads="1"/>
          </p:cNvSpPr>
          <p:nvPr/>
        </p:nvSpPr>
        <p:spPr bwMode="auto">
          <a:xfrm>
            <a:off x="552449" y="608898"/>
            <a:ext cx="10934157"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smtClean="0">
                <a:solidFill>
                  <a:srgbClr val="FFFFFF"/>
                </a:solidFill>
                <a:latin typeface="Segoe UI" panose="020B0502040204020203" pitchFamily="34" charset="0"/>
              </a:rPr>
              <a:t>Централізована закупівельна організація</a:t>
            </a:r>
            <a:endParaRPr lang="en-US" altLang="uk-UA" dirty="0">
              <a:solidFill>
                <a:srgbClr val="FFFFFF"/>
              </a:solidFill>
              <a:latin typeface="Segoe UI" panose="020B0502040204020203" pitchFamily="34" charset="0"/>
            </a:endParaRPr>
          </a:p>
        </p:txBody>
      </p:sp>
      <p:sp>
        <p:nvSpPr>
          <p:cNvPr id="10244" name="Text Box 8">
            <a:extLst>
              <a:ext uri="{FF2B5EF4-FFF2-40B4-BE49-F238E27FC236}">
                <a16:creationId xmlns:a16="http://schemas.microsoft.com/office/drawing/2014/main" id="{020A5BAC-00DB-49E6-BE45-B12583C3FD08}"/>
              </a:ext>
            </a:extLst>
          </p:cNvPr>
          <p:cNvSpPr txBox="1">
            <a:spLocks noChangeArrowheads="1"/>
          </p:cNvSpPr>
          <p:nvPr/>
        </p:nvSpPr>
        <p:spPr bwMode="auto">
          <a:xfrm>
            <a:off x="552449" y="1844676"/>
            <a:ext cx="11191875" cy="52629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dirty="0"/>
              <a:t> </a:t>
            </a:r>
            <a:r>
              <a:rPr lang="uk-UA" altLang="uk-UA" dirty="0" smtClean="0"/>
              <a:t>визначає перелік товарів та послуг, що включаються до е-</a:t>
            </a:r>
            <a:r>
              <a:rPr lang="uk-UA" altLang="uk-UA" dirty="0" err="1" smtClean="0"/>
              <a:t>каталога</a:t>
            </a:r>
            <a:endParaRPr lang="uk-UA" altLang="uk-UA" dirty="0" smtClean="0"/>
          </a:p>
          <a:p>
            <a:pPr>
              <a:spcBef>
                <a:spcPct val="50000"/>
              </a:spcBef>
            </a:pPr>
            <a:r>
              <a:rPr lang="uk-UA" altLang="uk-UA" dirty="0" smtClean="0"/>
              <a:t> визначає технічні вимоги до предмета закупівлі</a:t>
            </a:r>
          </a:p>
          <a:p>
            <a:pPr>
              <a:spcBef>
                <a:spcPct val="50000"/>
              </a:spcBef>
            </a:pPr>
            <a:r>
              <a:rPr lang="uk-UA" altLang="uk-UA" dirty="0" smtClean="0"/>
              <a:t> проводить кваліфікаційний відбір постачальників</a:t>
            </a:r>
          </a:p>
          <a:p>
            <a:pPr>
              <a:spcBef>
                <a:spcPct val="50000"/>
              </a:spcBef>
            </a:pPr>
            <a:r>
              <a:rPr lang="uk-UA" altLang="uk-UA" dirty="0"/>
              <a:t> </a:t>
            </a:r>
            <a:r>
              <a:rPr lang="uk-UA" altLang="uk-UA" dirty="0" smtClean="0"/>
              <a:t>перевіряє відповідність запропонованого товару технічним вимогам</a:t>
            </a:r>
          </a:p>
          <a:p>
            <a:pPr>
              <a:spcBef>
                <a:spcPct val="50000"/>
              </a:spcBef>
            </a:pPr>
            <a:r>
              <a:rPr lang="uk-UA" altLang="uk-UA" smtClean="0"/>
              <a:t> включає/виключає </a:t>
            </a:r>
            <a:r>
              <a:rPr lang="uk-UA" altLang="uk-UA" dirty="0" smtClean="0"/>
              <a:t>постачальника чи товар з е-каталогу</a:t>
            </a:r>
          </a:p>
          <a:p>
            <a:pPr>
              <a:spcBef>
                <a:spcPct val="50000"/>
              </a:spcBef>
            </a:pPr>
            <a:endParaRPr lang="uk-UA" altLang="uk-UA" dirty="0"/>
          </a:p>
        </p:txBody>
      </p:sp>
    </p:spTree>
    <p:extLst>
      <p:ext uri="{BB962C8B-B14F-4D97-AF65-F5344CB8AC3E}">
        <p14:creationId xmlns:p14="http://schemas.microsoft.com/office/powerpoint/2010/main" val="2139133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D1D2B392-1A0E-4996-ADA2-4A11610B3A87}"/>
              </a:ext>
            </a:extLst>
          </p:cNvPr>
          <p:cNvSpPr>
            <a:spLocks noChangeArrowheads="1"/>
          </p:cNvSpPr>
          <p:nvPr/>
        </p:nvSpPr>
        <p:spPr bwMode="auto">
          <a:xfrm>
            <a:off x="552449" y="341473"/>
            <a:ext cx="11191875" cy="106680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uk-UA" altLang="uk-UA" sz="1800">
              <a:solidFill>
                <a:srgbClr val="292929"/>
              </a:solidFill>
              <a:latin typeface="Segoe UI" panose="020B0502040204020203" pitchFamily="34" charset="0"/>
            </a:endParaRPr>
          </a:p>
        </p:txBody>
      </p:sp>
      <p:sp>
        <p:nvSpPr>
          <p:cNvPr id="10243" name="Rectangle 7">
            <a:extLst>
              <a:ext uri="{FF2B5EF4-FFF2-40B4-BE49-F238E27FC236}">
                <a16:creationId xmlns:a16="http://schemas.microsoft.com/office/drawing/2014/main" id="{6D7D0887-340D-4DFF-878C-4F3F7EA078A0}"/>
              </a:ext>
            </a:extLst>
          </p:cNvPr>
          <p:cNvSpPr>
            <a:spLocks noChangeArrowheads="1"/>
          </p:cNvSpPr>
          <p:nvPr/>
        </p:nvSpPr>
        <p:spPr bwMode="auto">
          <a:xfrm>
            <a:off x="552449" y="608898"/>
            <a:ext cx="10934157"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smtClean="0">
                <a:solidFill>
                  <a:srgbClr val="FFFFFF"/>
                </a:solidFill>
                <a:latin typeface="Segoe UI" panose="020B0502040204020203" pitchFamily="34" charset="0"/>
              </a:rPr>
              <a:t>Постачальники</a:t>
            </a:r>
            <a:endParaRPr lang="en-US" altLang="uk-UA" dirty="0">
              <a:solidFill>
                <a:srgbClr val="FFFFFF"/>
              </a:solidFill>
              <a:latin typeface="Segoe UI" panose="020B0502040204020203" pitchFamily="34" charset="0"/>
            </a:endParaRPr>
          </a:p>
        </p:txBody>
      </p:sp>
      <p:sp>
        <p:nvSpPr>
          <p:cNvPr id="10244" name="Text Box 8">
            <a:extLst>
              <a:ext uri="{FF2B5EF4-FFF2-40B4-BE49-F238E27FC236}">
                <a16:creationId xmlns:a16="http://schemas.microsoft.com/office/drawing/2014/main" id="{020A5BAC-00DB-49E6-BE45-B12583C3FD08}"/>
              </a:ext>
            </a:extLst>
          </p:cNvPr>
          <p:cNvSpPr txBox="1">
            <a:spLocks noChangeArrowheads="1"/>
          </p:cNvSpPr>
          <p:nvPr/>
        </p:nvSpPr>
        <p:spPr bwMode="auto">
          <a:xfrm>
            <a:off x="552449" y="1844676"/>
            <a:ext cx="11191875" cy="4278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dirty="0"/>
              <a:t> </a:t>
            </a:r>
            <a:r>
              <a:rPr lang="uk-UA" altLang="uk-UA" dirty="0" smtClean="0"/>
              <a:t>визначають мінімальну партію </a:t>
            </a:r>
          </a:p>
          <a:p>
            <a:pPr>
              <a:spcBef>
                <a:spcPct val="50000"/>
              </a:spcBef>
            </a:pPr>
            <a:r>
              <a:rPr lang="uk-UA" altLang="uk-UA" dirty="0"/>
              <a:t> </a:t>
            </a:r>
            <a:r>
              <a:rPr lang="uk-UA" altLang="uk-UA" dirty="0" smtClean="0"/>
              <a:t>визначають умови доставки </a:t>
            </a:r>
          </a:p>
          <a:p>
            <a:pPr>
              <a:spcBef>
                <a:spcPct val="50000"/>
              </a:spcBef>
            </a:pPr>
            <a:r>
              <a:rPr lang="uk-UA" altLang="uk-UA" dirty="0"/>
              <a:t> </a:t>
            </a:r>
            <a:r>
              <a:rPr lang="uk-UA" altLang="uk-UA" dirty="0" smtClean="0"/>
              <a:t>актуалізують ціни</a:t>
            </a:r>
          </a:p>
          <a:p>
            <a:pPr>
              <a:spcBef>
                <a:spcPct val="50000"/>
              </a:spcBef>
            </a:pPr>
            <a:r>
              <a:rPr lang="uk-UA" altLang="uk-UA" dirty="0"/>
              <a:t> </a:t>
            </a:r>
            <a:r>
              <a:rPr lang="uk-UA" altLang="uk-UA" dirty="0" smtClean="0"/>
              <a:t>укладають договір з замовником</a:t>
            </a:r>
          </a:p>
          <a:p>
            <a:pPr>
              <a:spcBef>
                <a:spcPct val="50000"/>
              </a:spcBef>
            </a:pPr>
            <a:r>
              <a:rPr lang="uk-UA" altLang="uk-UA" dirty="0"/>
              <a:t> </a:t>
            </a:r>
            <a:r>
              <a:rPr lang="uk-UA" altLang="uk-UA" dirty="0" smtClean="0"/>
              <a:t>виконують замовлення</a:t>
            </a:r>
          </a:p>
          <a:p>
            <a:pPr>
              <a:spcBef>
                <a:spcPct val="50000"/>
              </a:spcBef>
            </a:pPr>
            <a:endParaRPr lang="uk-UA" altLang="uk-UA" dirty="0"/>
          </a:p>
        </p:txBody>
      </p:sp>
    </p:spTree>
    <p:extLst>
      <p:ext uri="{BB962C8B-B14F-4D97-AF65-F5344CB8AC3E}">
        <p14:creationId xmlns:p14="http://schemas.microsoft.com/office/powerpoint/2010/main" val="2864273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D1D2B392-1A0E-4996-ADA2-4A11610B3A87}"/>
              </a:ext>
            </a:extLst>
          </p:cNvPr>
          <p:cNvSpPr>
            <a:spLocks noChangeArrowheads="1"/>
          </p:cNvSpPr>
          <p:nvPr/>
        </p:nvSpPr>
        <p:spPr bwMode="auto">
          <a:xfrm>
            <a:off x="552449" y="341473"/>
            <a:ext cx="11191875" cy="106680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uk-UA" altLang="uk-UA" sz="1800">
              <a:solidFill>
                <a:srgbClr val="292929"/>
              </a:solidFill>
              <a:latin typeface="Segoe UI" panose="020B0502040204020203" pitchFamily="34" charset="0"/>
            </a:endParaRPr>
          </a:p>
        </p:txBody>
      </p:sp>
      <p:sp>
        <p:nvSpPr>
          <p:cNvPr id="10243" name="Rectangle 7">
            <a:extLst>
              <a:ext uri="{FF2B5EF4-FFF2-40B4-BE49-F238E27FC236}">
                <a16:creationId xmlns:a16="http://schemas.microsoft.com/office/drawing/2014/main" id="{6D7D0887-340D-4DFF-878C-4F3F7EA078A0}"/>
              </a:ext>
            </a:extLst>
          </p:cNvPr>
          <p:cNvSpPr>
            <a:spLocks noChangeArrowheads="1"/>
          </p:cNvSpPr>
          <p:nvPr/>
        </p:nvSpPr>
        <p:spPr bwMode="auto">
          <a:xfrm>
            <a:off x="552449" y="608898"/>
            <a:ext cx="10934157"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smtClean="0">
                <a:solidFill>
                  <a:srgbClr val="FFFFFF"/>
                </a:solidFill>
                <a:latin typeface="Segoe UI" panose="020B0502040204020203" pitchFamily="34" charset="0"/>
              </a:rPr>
              <a:t>Замовники</a:t>
            </a:r>
            <a:endParaRPr lang="en-US" altLang="uk-UA" dirty="0">
              <a:solidFill>
                <a:srgbClr val="FFFFFF"/>
              </a:solidFill>
              <a:latin typeface="Segoe UI" panose="020B0502040204020203" pitchFamily="34" charset="0"/>
            </a:endParaRPr>
          </a:p>
        </p:txBody>
      </p:sp>
      <p:sp>
        <p:nvSpPr>
          <p:cNvPr id="10244" name="Text Box 8">
            <a:extLst>
              <a:ext uri="{FF2B5EF4-FFF2-40B4-BE49-F238E27FC236}">
                <a16:creationId xmlns:a16="http://schemas.microsoft.com/office/drawing/2014/main" id="{020A5BAC-00DB-49E6-BE45-B12583C3FD08}"/>
              </a:ext>
            </a:extLst>
          </p:cNvPr>
          <p:cNvSpPr txBox="1">
            <a:spLocks noChangeArrowheads="1"/>
          </p:cNvSpPr>
          <p:nvPr/>
        </p:nvSpPr>
        <p:spPr bwMode="auto">
          <a:xfrm>
            <a:off x="552449" y="1844676"/>
            <a:ext cx="11191875" cy="40318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dirty="0" smtClean="0"/>
              <a:t> обирають необхідний товар </a:t>
            </a:r>
          </a:p>
          <a:p>
            <a:pPr>
              <a:spcBef>
                <a:spcPct val="50000"/>
              </a:spcBef>
            </a:pPr>
            <a:r>
              <a:rPr lang="uk-UA" altLang="uk-UA" dirty="0"/>
              <a:t> </a:t>
            </a:r>
            <a:r>
              <a:rPr lang="uk-UA" altLang="uk-UA" dirty="0" smtClean="0"/>
              <a:t>формують замовлення</a:t>
            </a:r>
          </a:p>
          <a:p>
            <a:pPr>
              <a:spcBef>
                <a:spcPct val="50000"/>
              </a:spcBef>
            </a:pPr>
            <a:r>
              <a:rPr lang="uk-UA" altLang="uk-UA" dirty="0" smtClean="0"/>
              <a:t> укладають договір з постачальником</a:t>
            </a:r>
          </a:p>
          <a:p>
            <a:pPr>
              <a:spcBef>
                <a:spcPct val="50000"/>
              </a:spcBef>
            </a:pPr>
            <a:r>
              <a:rPr lang="uk-UA" altLang="uk-UA" dirty="0"/>
              <a:t> </a:t>
            </a:r>
            <a:r>
              <a:rPr lang="uk-UA" altLang="uk-UA" dirty="0" smtClean="0"/>
              <a:t>скаржаться у разі невиконання або неякісного виконання замовлення</a:t>
            </a:r>
          </a:p>
          <a:p>
            <a:pPr>
              <a:spcBef>
                <a:spcPct val="50000"/>
              </a:spcBef>
            </a:pPr>
            <a:endParaRPr lang="uk-UA" altLang="uk-UA" dirty="0"/>
          </a:p>
        </p:txBody>
      </p:sp>
    </p:spTree>
    <p:extLst>
      <p:ext uri="{BB962C8B-B14F-4D97-AF65-F5344CB8AC3E}">
        <p14:creationId xmlns:p14="http://schemas.microsoft.com/office/powerpoint/2010/main" val="2597484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1209</Words>
  <Application>Microsoft Office PowerPoint</Application>
  <PresentationFormat>Широкий екран</PresentationFormat>
  <Paragraphs>105</Paragraphs>
  <Slides>22</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22</vt:i4>
      </vt:variant>
    </vt:vector>
  </HeadingPairs>
  <TitlesOfParts>
    <vt:vector size="28" baseType="lpstr">
      <vt:lpstr>Arial</vt:lpstr>
      <vt:lpstr>Calibri</vt:lpstr>
      <vt:lpstr>Calibri Light</vt:lpstr>
      <vt:lpstr>Segoe UI</vt:lpstr>
      <vt:lpstr>Tahoma</vt:lpstr>
      <vt:lpstr>Тема Office</vt:lpstr>
      <vt:lpstr>Нова редакція Закону України “Про публічні закупівлі”</vt:lpstr>
      <vt:lpstr>19.09.2019</vt:lpstr>
      <vt:lpstr>Ключові зміни в новій  редакції Закону</vt:lpstr>
      <vt:lpstr>На що спрямовані зміни: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Що ще?</vt:lpstr>
      <vt:lpstr>Набрання чинності та введення в дію</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 редакція Закону України “Про публічні закупівлі”</dc:title>
  <dc:creator>nataly.shymko@gmail.com</dc:creator>
  <cp:lastModifiedBy>Шимко Наталія Миколаївна</cp:lastModifiedBy>
  <cp:revision>13</cp:revision>
  <dcterms:created xsi:type="dcterms:W3CDTF">2019-09-20T08:32:57Z</dcterms:created>
  <dcterms:modified xsi:type="dcterms:W3CDTF">2019-09-25T16:08:04Z</dcterms:modified>
</cp:coreProperties>
</file>