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4" r:id="rId3"/>
    <p:sldId id="265" r:id="rId4"/>
    <p:sldId id="266" r:id="rId5"/>
    <p:sldId id="258" r:id="rId6"/>
    <p:sldId id="263" r:id="rId7"/>
    <p:sldId id="257" r:id="rId8"/>
    <p:sldId id="259" r:id="rId9"/>
    <p:sldId id="260" r:id="rId10"/>
    <p:sldId id="261" r:id="rId11"/>
    <p:sldId id="262" r:id="rId12"/>
    <p:sldId id="290" r:id="rId13"/>
    <p:sldId id="291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2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71259-3BFC-48B6-A781-890D60E8BED7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CF622-DAF0-43BF-8283-C5D1BB6DC5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789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CB8DE2BD-BA86-4402-B5B6-1CECC16D54FB}" type="slidenum">
              <a:rPr kumimoji="0" lang="uk-UA" alt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33</a:t>
            </a:fld>
            <a:endParaRPr kumimoji="0" lang="uk-UA" alt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420569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017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08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710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656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821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1" y="2110318"/>
            <a:ext cx="10361084" cy="154304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073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66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846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687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7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77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230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12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29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7FC41-C0C0-4222-9C3D-3AAA890171B3}" type="datetimeFigureOut">
              <a:rPr lang="uk-UA" smtClean="0"/>
              <a:t>02.10.2019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A17B-D44E-4BC7-B9B6-4A090163DB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4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tel:+380675338585" TargetMode="External"/><Relationship Id="rId7" Type="http://schemas.openxmlformats.org/officeDocument/2006/relationships/image" Target="../media/image13.png"/><Relationship Id="rId12" Type="http://schemas.openxmlformats.org/officeDocument/2006/relationships/hyperlink" Target="amcu.clarityapp.p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on@easytender.pro" TargetMode="External"/><Relationship Id="rId11" Type="http://schemas.openxmlformats.org/officeDocument/2006/relationships/hyperlink" Target="http://easytender.pro/" TargetMode="External"/><Relationship Id="rId5" Type="http://schemas.openxmlformats.org/officeDocument/2006/relationships/hyperlink" Target="tel:+380676433939" TargetMode="External"/><Relationship Id="rId10" Type="http://schemas.openxmlformats.org/officeDocument/2006/relationships/hyperlink" Target="http://pravoedelo.ua/" TargetMode="External"/><Relationship Id="rId4" Type="http://schemas.openxmlformats.org/officeDocument/2006/relationships/hyperlink" Target="mailto:ms@easytender.pro" TargetMode="External"/><Relationship Id="rId9" Type="http://schemas.openxmlformats.org/officeDocument/2006/relationships/hyperlink" Target="http://pravoedelo.com.u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latin typeface="Arial Black" panose="020B0A04020102020204" pitchFamily="34" charset="0"/>
              </a:rPr>
              <a:t>ОСКАРЖУВАТИ, ОСКАРЖУВАТИ ТА ПЕРЕОСКАРЖУВАТИ</a:t>
            </a:r>
          </a:p>
          <a:p>
            <a:endParaRPr lang="uk-UA" b="1" dirty="0">
              <a:latin typeface="Arial Black" panose="020B0A04020102020204" pitchFamily="34" charset="0"/>
            </a:endParaRPr>
          </a:p>
          <a:p>
            <a:endParaRPr lang="uk-UA" sz="1600" b="1" dirty="0" smtClean="0">
              <a:latin typeface="Arial Black" panose="020B0A04020102020204" pitchFamily="34" charset="0"/>
            </a:endParaRPr>
          </a:p>
          <a:p>
            <a:endParaRPr lang="uk-UA" dirty="0"/>
          </a:p>
          <a:p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5383B7-BC26-48F3-AA32-26BC8D3B7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44" y="243467"/>
            <a:ext cx="883532" cy="16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8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092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228843"/>
            <a:ext cx="12192000" cy="1629410"/>
          </a:xfrm>
          <a:custGeom>
            <a:avLst/>
            <a:gdLst/>
            <a:ahLst/>
            <a:cxnLst/>
            <a:rect l="l" t="t" r="r" b="b"/>
            <a:pathLst>
              <a:path w="9144000" h="1629409">
                <a:moveTo>
                  <a:pt x="0" y="1629156"/>
                </a:moveTo>
                <a:lnTo>
                  <a:pt x="9144000" y="1629156"/>
                </a:lnTo>
                <a:lnTo>
                  <a:pt x="9144000" y="0"/>
                </a:lnTo>
                <a:lnTo>
                  <a:pt x="0" y="0"/>
                </a:lnTo>
                <a:lnTo>
                  <a:pt x="0" y="162915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5458017"/>
            <a:ext cx="12192000" cy="1017586"/>
          </a:xfrm>
          <a:prstGeom prst="rect">
            <a:avLst/>
          </a:prstGeom>
        </p:spPr>
        <p:txBody>
          <a:bodyPr vert="horz" wrap="square" lIns="0" tIns="85725" rIns="0" bIns="0" rtlCol="0" anchor="ctr">
            <a:spAutoFit/>
          </a:bodyPr>
          <a:lstStyle/>
          <a:p>
            <a:pPr marL="12065" marR="5080" algn="ctr">
              <a:lnSpc>
                <a:spcPts val="2400"/>
              </a:lnSpc>
              <a:spcBef>
                <a:spcPts val="675"/>
              </a:spcBef>
            </a:pPr>
            <a:r>
              <a:rPr sz="2500" b="1" spc="-10" dirty="0"/>
              <a:t>Бажано бути присутнім </a:t>
            </a:r>
            <a:r>
              <a:rPr sz="2500" b="1" spc="-5" dirty="0"/>
              <a:t>на </a:t>
            </a:r>
            <a:r>
              <a:rPr sz="2500" b="1" spc="-20" dirty="0"/>
              <a:t>кожному </a:t>
            </a:r>
            <a:r>
              <a:rPr sz="2500" b="1" spc="-5" dirty="0"/>
              <a:t>засіданні, </a:t>
            </a:r>
            <a:r>
              <a:rPr sz="2500" b="1" spc="-10" dirty="0"/>
              <a:t>для відстоювання  своїх прав </a:t>
            </a:r>
            <a:r>
              <a:rPr sz="2500" b="1" spc="-5" dirty="0"/>
              <a:t>і </a:t>
            </a:r>
            <a:r>
              <a:rPr sz="2500" b="1" spc="-15" dirty="0"/>
              <a:t>доведення </a:t>
            </a:r>
            <a:r>
              <a:rPr sz="2500" b="1" spc="-10" dirty="0"/>
              <a:t>своєї</a:t>
            </a:r>
            <a:r>
              <a:rPr sz="2500" b="1" spc="75" dirty="0"/>
              <a:t> </a:t>
            </a:r>
            <a:r>
              <a:rPr sz="2500" b="1" spc="-10" dirty="0"/>
              <a:t>позиції</a:t>
            </a:r>
            <a:endParaRPr sz="2500" dirty="0"/>
          </a:p>
          <a:p>
            <a:pPr marL="32384" marR="22225" algn="ctr">
              <a:lnSpc>
                <a:spcPts val="2400"/>
              </a:lnSpc>
              <a:spcBef>
                <a:spcPts val="5"/>
              </a:spcBef>
            </a:pPr>
            <a:r>
              <a:rPr sz="2500" b="1" spc="-5" dirty="0" err="1"/>
              <a:t>Засідання</a:t>
            </a:r>
            <a:r>
              <a:rPr sz="2500" b="1" spc="-5" dirty="0"/>
              <a:t> </a:t>
            </a:r>
            <a:r>
              <a:rPr sz="2500" b="1" spc="-5" dirty="0" err="1"/>
              <a:t>відкриті</a:t>
            </a:r>
            <a:endParaRPr sz="2500" dirty="0"/>
          </a:p>
        </p:txBody>
      </p:sp>
    </p:spTree>
    <p:extLst>
      <p:ext uri="{BB962C8B-B14F-4D97-AF65-F5344CB8AC3E}">
        <p14:creationId xmlns:p14="http://schemas.microsoft.com/office/powerpoint/2010/main" val="37536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092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93107"/>
            <a:ext cx="12192000" cy="2565400"/>
          </a:xfrm>
          <a:custGeom>
            <a:avLst/>
            <a:gdLst/>
            <a:ahLst/>
            <a:cxnLst/>
            <a:rect l="l" t="t" r="r" b="b"/>
            <a:pathLst>
              <a:path w="9144000" h="2565400">
                <a:moveTo>
                  <a:pt x="0" y="2564891"/>
                </a:moveTo>
                <a:lnTo>
                  <a:pt x="9144000" y="2564891"/>
                </a:lnTo>
                <a:lnTo>
                  <a:pt x="9144000" y="0"/>
                </a:lnTo>
                <a:lnTo>
                  <a:pt x="0" y="0"/>
                </a:lnTo>
                <a:lnTo>
                  <a:pt x="0" y="2564891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4058" y="4256279"/>
            <a:ext cx="8324215" cy="2540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ts val="2400"/>
              </a:lnSpc>
              <a:spcBef>
                <a:spcPts val="675"/>
              </a:spcBef>
            </a:pPr>
            <a:r>
              <a:rPr sz="2500" b="1" spc="-5" dirty="0">
                <a:latin typeface="Calibri"/>
                <a:cs typeface="Calibri"/>
              </a:rPr>
              <a:t>Виносяться рішення про </a:t>
            </a:r>
            <a:r>
              <a:rPr sz="2500" b="1" spc="-10" dirty="0">
                <a:latin typeface="Calibri"/>
                <a:cs typeface="Calibri"/>
              </a:rPr>
              <a:t>законність </a:t>
            </a:r>
            <a:r>
              <a:rPr sz="2500" b="1" spc="-5" dirty="0">
                <a:latin typeface="Calibri"/>
                <a:cs typeface="Calibri"/>
              </a:rPr>
              <a:t>чи не </a:t>
            </a:r>
            <a:r>
              <a:rPr sz="2500" b="1" spc="-10" dirty="0">
                <a:latin typeface="Calibri"/>
                <a:cs typeface="Calibri"/>
              </a:rPr>
              <a:t>законність </a:t>
            </a:r>
            <a:r>
              <a:rPr sz="2500" b="1" spc="-5" dirty="0">
                <a:latin typeface="Calibri"/>
                <a:cs typeface="Calibri"/>
              </a:rPr>
              <a:t>вимог і  рішень </a:t>
            </a:r>
            <a:r>
              <a:rPr sz="2500" b="1" spc="-10" dirty="0">
                <a:latin typeface="Calibri"/>
                <a:cs typeface="Calibri"/>
              </a:rPr>
              <a:t>замовника, </a:t>
            </a:r>
            <a:r>
              <a:rPr sz="2500" b="1" spc="-5" dirty="0">
                <a:latin typeface="Calibri"/>
                <a:cs typeface="Calibri"/>
              </a:rPr>
              <a:t>або </a:t>
            </a:r>
            <a:r>
              <a:rPr sz="2500" b="1" spc="-10" dirty="0">
                <a:latin typeface="Calibri"/>
                <a:cs typeface="Calibri"/>
              </a:rPr>
              <a:t>про скасування</a:t>
            </a:r>
            <a:r>
              <a:rPr sz="2500" b="1" spc="9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торгів.</a:t>
            </a:r>
            <a:endParaRPr sz="2500" dirty="0">
              <a:latin typeface="Calibri"/>
              <a:cs typeface="Calibri"/>
            </a:endParaRPr>
          </a:p>
          <a:p>
            <a:pPr marL="1948814">
              <a:lnSpc>
                <a:spcPts val="2120"/>
              </a:lnSpc>
            </a:pPr>
            <a:r>
              <a:rPr sz="2500" b="1" spc="-5" dirty="0">
                <a:latin typeface="Calibri"/>
                <a:cs typeface="Calibri"/>
              </a:rPr>
              <a:t>Не є </a:t>
            </a:r>
            <a:r>
              <a:rPr sz="2500" b="1" spc="-10" dirty="0">
                <a:latin typeface="Calibri"/>
                <a:cs typeface="Calibri"/>
              </a:rPr>
              <a:t>антикорупційним</a:t>
            </a:r>
            <a:r>
              <a:rPr sz="2500" b="1" spc="1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органом.</a:t>
            </a:r>
            <a:endParaRPr sz="2500" dirty="0">
              <a:latin typeface="Calibri"/>
              <a:cs typeface="Calibri"/>
            </a:endParaRPr>
          </a:p>
          <a:p>
            <a:pPr marL="1294130">
              <a:lnSpc>
                <a:spcPts val="2400"/>
              </a:lnSpc>
            </a:pPr>
            <a:r>
              <a:rPr sz="2500" b="1" spc="-5" dirty="0">
                <a:latin typeface="Calibri"/>
                <a:cs typeface="Calibri"/>
              </a:rPr>
              <a:t>Не звертає уваги на цілі і </a:t>
            </a:r>
            <a:r>
              <a:rPr sz="2500" b="1" spc="-10" dirty="0">
                <a:latin typeface="Calibri"/>
                <a:cs typeface="Calibri"/>
              </a:rPr>
              <a:t>суми</a:t>
            </a:r>
            <a:r>
              <a:rPr sz="2500" b="1" spc="1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закупівель</a:t>
            </a:r>
            <a:endParaRPr sz="2500" dirty="0">
              <a:latin typeface="Calibri"/>
              <a:cs typeface="Calibri"/>
            </a:endParaRPr>
          </a:p>
          <a:p>
            <a:pPr marL="377190" marR="370205" algn="ctr">
              <a:lnSpc>
                <a:spcPts val="2400"/>
              </a:lnSpc>
              <a:spcBef>
                <a:spcPts val="280"/>
              </a:spcBef>
            </a:pPr>
            <a:r>
              <a:rPr sz="2500" b="1" spc="-5" dirty="0">
                <a:latin typeface="Calibri"/>
                <a:cs typeface="Calibri"/>
              </a:rPr>
              <a:t>Не є органом, </a:t>
            </a:r>
            <a:r>
              <a:rPr sz="2500" b="1" spc="-10" dirty="0">
                <a:latin typeface="Calibri"/>
                <a:cs typeface="Calibri"/>
              </a:rPr>
              <a:t>який </a:t>
            </a:r>
            <a:r>
              <a:rPr sz="2500" b="1" spc="-5" dirty="0">
                <a:latin typeface="Calibri"/>
                <a:cs typeface="Calibri"/>
              </a:rPr>
              <a:t>оцінює </a:t>
            </a:r>
            <a:r>
              <a:rPr sz="2500" b="1" spc="-10" dirty="0">
                <a:latin typeface="Calibri"/>
                <a:cs typeface="Calibri"/>
              </a:rPr>
              <a:t>дійсність </a:t>
            </a:r>
            <a:r>
              <a:rPr sz="2500" b="1" spc="-5" dirty="0">
                <a:latin typeface="Calibri"/>
                <a:cs typeface="Calibri"/>
              </a:rPr>
              <a:t>або </a:t>
            </a:r>
            <a:r>
              <a:rPr sz="2500" b="1" spc="-10" dirty="0">
                <a:latin typeface="Calibri"/>
                <a:cs typeface="Calibri"/>
              </a:rPr>
              <a:t>підробленість  документів</a:t>
            </a:r>
            <a:r>
              <a:rPr sz="2500" b="1" spc="5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учасника</a:t>
            </a:r>
            <a:endParaRPr sz="2500" dirty="0">
              <a:latin typeface="Calibri"/>
              <a:cs typeface="Calibri"/>
            </a:endParaRPr>
          </a:p>
          <a:p>
            <a:pPr marL="297815" marR="291465" algn="ctr">
              <a:lnSpc>
                <a:spcPts val="2400"/>
              </a:lnSpc>
            </a:pPr>
            <a:r>
              <a:rPr sz="2500" b="1" spc="-5" dirty="0">
                <a:latin typeface="Calibri"/>
                <a:cs typeface="Calibri"/>
              </a:rPr>
              <a:t>Не встановлює змови (в </a:t>
            </a:r>
            <a:r>
              <a:rPr sz="2500" b="1" spc="-15" dirty="0">
                <a:latin typeface="Calibri"/>
                <a:cs typeface="Calibri"/>
              </a:rPr>
              <a:t>рамках процедури оскарження  </a:t>
            </a:r>
            <a:r>
              <a:rPr sz="2500" b="1" spc="-10" dirty="0">
                <a:latin typeface="Calibri"/>
                <a:cs typeface="Calibri"/>
              </a:rPr>
              <a:t>тендерів)</a:t>
            </a:r>
            <a:endParaRPr sz="25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9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¿ÑÐ°Ðº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37" y="663415"/>
            <a:ext cx="3427884" cy="44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34779" y="5542048"/>
            <a:ext cx="11957221" cy="64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latin typeface="Arial Black" panose="020B0A04020102020204" pitchFamily="34" charset="0"/>
              </a:rPr>
              <a:t>ПРАКТИКА</a:t>
            </a:r>
          </a:p>
          <a:p>
            <a:pPr marL="0" indent="0"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endParaRPr lang="uk-UA" sz="1600" b="1" dirty="0" smtClean="0">
              <a:latin typeface="Arial Black" panose="020B0A04020102020204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7012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348880"/>
            <a:ext cx="109728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Оскарження умов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426792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UA-2018-12-19-005639-c.a1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</a:t>
            </a:r>
            <a:r>
              <a:rPr lang="uk-UA" dirty="0"/>
              <a:t>щодо технічних вимог до предмету закупівлі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Під час підготовки до закупівлі необхідно пересвідчитись, що:</a:t>
            </a:r>
          </a:p>
          <a:p>
            <a:pPr marL="0" indent="0">
              <a:buNone/>
            </a:pPr>
            <a:r>
              <a:rPr lang="uk-UA" dirty="0" smtClean="0"/>
              <a:t>по –перше, ваш товар/послуга/робота відповідає усім технічним характеристикам;</a:t>
            </a:r>
          </a:p>
          <a:p>
            <a:pPr marL="0" indent="0">
              <a:buNone/>
            </a:pPr>
            <a:r>
              <a:rPr lang="uk-UA" dirty="0"/>
              <a:t>п</a:t>
            </a:r>
            <a:r>
              <a:rPr lang="uk-UA" dirty="0" smtClean="0"/>
              <a:t>о-друге, не існує 2 виробники, які зможуть поставити необхідний </a:t>
            </a:r>
            <a:r>
              <a:rPr lang="uk-UA" dirty="0" smtClean="0"/>
              <a:t>товар/послугу/роботи</a:t>
            </a:r>
          </a:p>
          <a:p>
            <a:r>
              <a:rPr lang="uk-UA" dirty="0" smtClean="0"/>
              <a:t>Звертайте увагу на вираз, що «еквівалент повинен бути не гірше»</a:t>
            </a:r>
            <a:endParaRPr lang="uk-UA" dirty="0" smtClean="0"/>
          </a:p>
          <a:p>
            <a:r>
              <a:rPr lang="uk-UA" dirty="0" smtClean="0"/>
              <a:t>Замовнику необхідно буде отримати підтвердження такої можливості саме від виробників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2635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 smtClean="0"/>
              <a:t>UA-2018-12-19-005639-c.a1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</a:t>
            </a:r>
            <a:r>
              <a:rPr lang="uk-UA" dirty="0"/>
              <a:t>щодо </a:t>
            </a:r>
            <a:r>
              <a:rPr lang="uk-UA" dirty="0" err="1" smtClean="0"/>
              <a:t>авторизаційних</a:t>
            </a:r>
            <a:r>
              <a:rPr lang="uk-UA" dirty="0" smtClean="0"/>
              <a:t> листів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/>
          <a:lstStyle/>
          <a:p>
            <a:r>
              <a:rPr lang="uk-UA" dirty="0" smtClean="0"/>
              <a:t>Потрібно довести, що ви не можете отримати таких </a:t>
            </a:r>
            <a:r>
              <a:rPr lang="uk-UA" dirty="0" err="1" smtClean="0"/>
              <a:t>авторизаційних</a:t>
            </a:r>
            <a:r>
              <a:rPr lang="uk-UA" dirty="0" smtClean="0"/>
              <a:t> листів</a:t>
            </a:r>
          </a:p>
          <a:p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r>
              <a:rPr lang="uk-UA" dirty="0" smtClean="0"/>
              <a:t>Можна просити розширити перелік документів, які можуть підтвердити зв'язки з виробником або його представником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458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UA-2018-10-22-002512-b.b14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</a:t>
            </a:r>
            <a:r>
              <a:rPr lang="uk-UA" dirty="0"/>
              <a:t>щодо </a:t>
            </a:r>
            <a:r>
              <a:rPr lang="uk-UA" dirty="0" smtClean="0"/>
              <a:t>дискримінації за організаційною формою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/>
          <a:lstStyle/>
          <a:p>
            <a:r>
              <a:rPr lang="uk-UA" dirty="0" smtClean="0"/>
              <a:t>Звертайте увагу на організаційні форми учасників або підрядників 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Підстави для використання техніки/обладнання та різні відносини із працівниками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6703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UA-2018-10-22-002512-b.b14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</a:t>
            </a:r>
            <a:r>
              <a:rPr lang="uk-UA" dirty="0"/>
              <a:t>щодо </a:t>
            </a:r>
            <a:r>
              <a:rPr lang="uk-UA" dirty="0" smtClean="0"/>
              <a:t>додаткової </a:t>
            </a:r>
            <a:r>
              <a:rPr lang="uk-UA" dirty="0" err="1" smtClean="0"/>
              <a:t>посткваліфікації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/>
          <a:lstStyle/>
          <a:p>
            <a:r>
              <a:rPr lang="uk-UA" dirty="0" smtClean="0"/>
              <a:t>Замовник має оцінювати тендерну пропозицію під час розгляду та не має права відхиляти її за не подання додаткових документів/зразків які не є частиною пропозиції.</a:t>
            </a:r>
          </a:p>
          <a:p>
            <a:r>
              <a:rPr lang="uk-UA" dirty="0"/>
              <a:t>Замовник не може вигадувати підстави для відхилення та повинен користуватися чинним Законом.</a:t>
            </a:r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28991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UA-2018-10-22-002512-b.b14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</a:t>
            </a:r>
            <a:r>
              <a:rPr lang="uk-UA" dirty="0"/>
              <a:t>щодо </a:t>
            </a:r>
            <a:r>
              <a:rPr lang="uk-UA" dirty="0" smtClean="0"/>
              <a:t>кількості працівників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/>
          <a:lstStyle/>
          <a:p>
            <a:r>
              <a:rPr lang="uk-UA" dirty="0" smtClean="0"/>
              <a:t>Учасник повинен довести, що він може виконати договір щодо предмету закупівлі своєю кількістю працівників</a:t>
            </a:r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Замовник має обґрунтувати та довести свої вимоги, щодо кількості працівників у учасника</a:t>
            </a:r>
          </a:p>
        </p:txBody>
      </p:sp>
    </p:spTree>
    <p:extLst>
      <p:ext uri="{BB962C8B-B14F-4D97-AF65-F5344CB8AC3E}">
        <p14:creationId xmlns:p14="http://schemas.microsoft.com/office/powerpoint/2010/main" val="1727713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UA-2019-01-18-001968-b.b2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досвіду виконання аналогічних договорів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/>
          <a:lstStyle/>
          <a:p>
            <a:r>
              <a:rPr lang="uk-UA" dirty="0" smtClean="0"/>
              <a:t>Замовник не може встановлювати обмеження щодо форми власності або організаційної форми попередніх контрагентів учасника</a:t>
            </a:r>
            <a:r>
              <a:rPr lang="uk-UA" dirty="0"/>
              <a:t>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974535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34779" y="5585297"/>
            <a:ext cx="1195722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latin typeface="Arial Black" panose="020B0A04020102020204" pitchFamily="34" charset="0"/>
              </a:rPr>
              <a:t>ВИМОГИ ДО ЗАМОВНИКА</a:t>
            </a:r>
          </a:p>
          <a:p>
            <a:pPr marL="0" indent="0"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endParaRPr lang="uk-UA" sz="1600" b="1" dirty="0" smtClean="0">
              <a:latin typeface="Arial Black" panose="020B0A04020102020204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 descr="ÐÐ°ÑÑÐ¸Ð½ÐºÐ¸ Ð¿Ð¾ Ð·Ð°Ð¿ÑÐ¾ÑÑ ÑÑÐµÐ±Ð¾Ð²Ð°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64" y="343286"/>
            <a:ext cx="8407964" cy="453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UA-2019-01-04-001819-c.c1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кількості аналогічних договорів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Надання підтвердження виконання більш ніж одного договору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135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UA-2018-10-22-002512-b.b14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надання персональних даних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/>
              <a:t>Н</a:t>
            </a:r>
            <a:r>
              <a:rPr lang="uk-UA" dirty="0" smtClean="0"/>
              <a:t>адання персональних даних учасника/його співробітників теж можна оскаржувати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205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UA-2018-10-22-002512-b.b14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незрозумілих вимог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492896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Якщо вимога встановлена незрозуміло, то це теж може бути приводом для оскарження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399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348880"/>
            <a:ext cx="109728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Оскарження рішень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649040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UA-2018-10-22-002512-b.c15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невідповідності технічним вимогам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Будь-яка невідповідність частини технічної пропозиції вимогам замовника є </a:t>
            </a:r>
            <a:r>
              <a:rPr lang="uk-UA" dirty="0" smtClean="0"/>
              <a:t>порушенням, якщо не було вказано, що еквівалент може бути краще або не гірше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9936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UA-2019-01-04-001819-c.c1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відхилення за неподання додатків до аналогічного договору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Замовник не може самостійно визначати цілісність аналогічного договору виходячи із інформації на </a:t>
            </a:r>
            <a:r>
              <a:rPr lang="uk-UA" dirty="0" err="1" smtClean="0"/>
              <a:t>Прозорро</a:t>
            </a:r>
            <a:r>
              <a:rPr lang="uk-UA" dirty="0" smtClean="0"/>
              <a:t> (окрім випадку коли він був стороною договору) та має запитувати необхідну інформацію у попереднього контрагента учасника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5564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UA-2017-12-06-001424-c.a1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відхилення за «</a:t>
            </a:r>
            <a:r>
              <a:rPr lang="uk-UA" dirty="0" err="1" smtClean="0"/>
              <a:t>факсеміль</a:t>
            </a:r>
            <a:r>
              <a:rPr lang="uk-UA" dirty="0" smtClean="0"/>
              <a:t>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Замовник не може самостійно визначати чи були документи підписані власноручно, чи </a:t>
            </a:r>
            <a:r>
              <a:rPr lang="uk-UA" dirty="0" err="1" smtClean="0"/>
              <a:t>факсемілем</a:t>
            </a:r>
            <a:r>
              <a:rPr lang="uk-UA" dirty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21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UA-2018-12-11-000041-a.a2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кольорів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Чорний і білий це теж кольори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82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 smtClean="0"/>
              <a:t>UA-2018-12-26-000424-b.c1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формату та розміру </a:t>
            </a:r>
            <a:r>
              <a:rPr lang="uk-UA" dirty="0" err="1" smtClean="0"/>
              <a:t>файла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Встановлення вимог до формату і розміру файлів з пропозиції, та застережень, що недотримання відповідних вимог веде до відхилення не має сенсу, у разі якщо доступ до інформації з файлів можна вільно отримати.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436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0629"/>
            <a:ext cx="10972800" cy="2439144"/>
          </a:xfrm>
        </p:spPr>
        <p:txBody>
          <a:bodyPr>
            <a:normAutofit/>
          </a:bodyPr>
          <a:lstStyle/>
          <a:p>
            <a:r>
              <a:rPr lang="en-US" b="1" dirty="0"/>
              <a:t>UA-2017-04-04-002781-b.c2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Скарга щодо </a:t>
            </a:r>
            <a:r>
              <a:rPr lang="ru-RU" dirty="0" err="1" smtClean="0"/>
              <a:t>кримінального</a:t>
            </a:r>
            <a:r>
              <a:rPr lang="ru-RU" dirty="0" smtClean="0"/>
              <a:t> </a:t>
            </a:r>
            <a:r>
              <a:rPr lang="ru-RU" dirty="0" err="1" smtClean="0"/>
              <a:t>провадження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r>
              <a:rPr lang="uk-UA" dirty="0" smtClean="0"/>
              <a:t>Наявність кримінального провадження де фігурує учасник не може означати його не надійність та бути підставою для відхилення.</a:t>
            </a:r>
          </a:p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24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½Ð°Ð±Ð¾Ñ Ð´Ð¾ÐºÑ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083"/>
            <a:ext cx="6269938" cy="39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67162" y="469557"/>
            <a:ext cx="5425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Вимоги на умови тендерної документації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7162" y="1844803"/>
            <a:ext cx="52406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Подаються не пізніше ніж за 10 календарних днів до кінцевого строку подання тендерних пропозицій</a:t>
            </a:r>
          </a:p>
          <a:p>
            <a:pPr marL="285750" indent="-285750"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Вимога – це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-версія скарги</a:t>
            </a:r>
          </a:p>
          <a:p>
            <a:pPr marL="285750" indent="-285750">
              <a:buFontTx/>
              <a:buChar char="-"/>
            </a:pP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Радимо посилатися в вимогах до замовника на рішення АМКУ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897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2348880"/>
            <a:ext cx="10972800" cy="1143000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Оскарження у «євро процедурі»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462806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12" y="836712"/>
            <a:ext cx="10972800" cy="435334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UA-2017-03-02-000708-c.c2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Відміна «євро процедури» у зв'язку з розкриттям ціни до аукціону 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Виняток – процедура не відміняється якщо учасника було не допущено до оцінки </a:t>
            </a:r>
            <a:br>
              <a:rPr lang="uk-UA" dirty="0" smtClean="0"/>
            </a:br>
            <a:r>
              <a:rPr lang="en-US" b="1" dirty="0"/>
              <a:t>UA-2017-02-21-002775-c.b1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423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8"/>
            <a:ext cx="10972800" cy="4392488"/>
          </a:xfrm>
        </p:spPr>
        <p:txBody>
          <a:bodyPr>
            <a:normAutofit/>
          </a:bodyPr>
          <a:lstStyle/>
          <a:p>
            <a:r>
              <a:rPr lang="en-US" b="1" dirty="0"/>
              <a:t>UA-2016-08-16-000670-b.c1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dirty="0" smtClean="0"/>
              <a:t>Відхилення у «євро процедурі» після аукціону незаконне, окрім підстав – не подання учасником документів переможця за ст.17 та/або відмови від підписання договору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2708920"/>
            <a:ext cx="10972800" cy="36332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146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Прямоугольник 2"/>
          <p:cNvSpPr>
            <a:spLocks noChangeArrowheads="1"/>
          </p:cNvSpPr>
          <p:nvPr/>
        </p:nvSpPr>
        <p:spPr bwMode="auto">
          <a:xfrm>
            <a:off x="5759451" y="3276232"/>
            <a:ext cx="253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uk-U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  <a:endParaRPr kumimoji="0" lang="uk-UA" altLang="uk-UA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9F7F48-1ADE-42C5-BAD1-F16A9D2F3340}"/>
              </a:ext>
            </a:extLst>
          </p:cNvPr>
          <p:cNvSpPr txBox="1"/>
          <p:nvPr/>
        </p:nvSpPr>
        <p:spPr>
          <a:xfrm>
            <a:off x="67961" y="3409812"/>
            <a:ext cx="3999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facebook.com/nick.smirnov.35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tel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:+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380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675338585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  <a:hlinkClick r:id="rId4"/>
              </a:rPr>
              <a:t>ms@easytender.pro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45CD51-1267-424C-B6F7-F210FDA7F97E}"/>
              </a:ext>
            </a:extLst>
          </p:cNvPr>
          <p:cNvSpPr txBox="1"/>
          <p:nvPr/>
        </p:nvSpPr>
        <p:spPr>
          <a:xfrm>
            <a:off x="67961" y="2635350"/>
            <a:ext cx="21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Микола Смирнов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377CF8-1EA3-49E6-9397-81619E8ABA9C}"/>
              </a:ext>
            </a:extLst>
          </p:cNvPr>
          <p:cNvSpPr txBox="1"/>
          <p:nvPr/>
        </p:nvSpPr>
        <p:spPr>
          <a:xfrm>
            <a:off x="74682" y="212735"/>
            <a:ext cx="214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Олександр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Нікітєнков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4DC249-6BD8-412E-A10E-29A77DEFD327}"/>
              </a:ext>
            </a:extLst>
          </p:cNvPr>
          <p:cNvSpPr txBox="1"/>
          <p:nvPr/>
        </p:nvSpPr>
        <p:spPr>
          <a:xfrm>
            <a:off x="74682" y="1035651"/>
            <a:ext cx="3719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facebook.com/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anikitenkoff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tel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:+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380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676433939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  <a:hlinkClick r:id="rId6"/>
              </a:rPr>
              <a:t>on@easytender.pro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CCC392-28A1-431D-9D77-095F652A3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229" y="168257"/>
            <a:ext cx="4463564" cy="297600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89784" y="5622325"/>
            <a:ext cx="1168949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68301" y="6590271"/>
            <a:ext cx="1168949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8345" y="5867771"/>
            <a:ext cx="297882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500" b="1" dirty="0" smtClean="0">
                <a:solidFill>
                  <a:prstClr val="black"/>
                </a:solidFill>
              </a:rPr>
              <a:t>ГРА ЗА ПРАВИЛАМИ</a:t>
            </a:r>
            <a:endParaRPr lang="ru-RU" sz="25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79716" y="5880842"/>
            <a:ext cx="38232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2500" b="1" dirty="0" smtClean="0">
                <a:solidFill>
                  <a:prstClr val="black"/>
                </a:solidFill>
              </a:rPr>
              <a:t>ДЕШЕВШЕ, НІЖ КОРУПЦІЯ</a:t>
            </a:r>
            <a:endParaRPr lang="ru-RU" sz="2500" dirty="0">
              <a:solidFill>
                <a:prstClr val="black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B95CE5-E3DC-4905-8F5C-906E1ADF2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669" y="4665178"/>
            <a:ext cx="1185564" cy="2176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44604" y="3466347"/>
            <a:ext cx="30760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006621"/>
                </a:solidFill>
                <a:latin typeface="Arial" panose="020B0604020202020204" pitchFamily="34" charset="0"/>
                <a:hlinkClick r:id="rId9"/>
              </a:rPr>
              <a:t>pravoedelo.com.ua</a:t>
            </a:r>
            <a:endParaRPr lang="en-US" sz="2400" b="0" dirty="0" smtClean="0">
              <a:effectLst/>
            </a:endParaRPr>
          </a:p>
          <a:p>
            <a:pPr algn="ctr"/>
            <a:r>
              <a:rPr lang="en-US" sz="2400" u="sng" dirty="0">
                <a:solidFill>
                  <a:srgbClr val="0097A7"/>
                </a:solidFill>
                <a:latin typeface="Arial" panose="020B0604020202020204" pitchFamily="34" charset="0"/>
                <a:hlinkClick r:id="rId10"/>
              </a:rPr>
              <a:t>pravoedelo.ua</a:t>
            </a:r>
            <a:endParaRPr lang="en-US" sz="2400" b="0" dirty="0" smtClean="0">
              <a:effectLst/>
            </a:endParaRPr>
          </a:p>
          <a:p>
            <a:pPr algn="ctr"/>
            <a:r>
              <a:rPr lang="en-US" sz="2400" u="sng" dirty="0" smtClean="0">
                <a:solidFill>
                  <a:srgbClr val="0097A7"/>
                </a:solidFill>
                <a:latin typeface="Arial" panose="020B0604020202020204" pitchFamily="34" charset="0"/>
                <a:hlinkClick r:id="rId11"/>
              </a:rPr>
              <a:t>easytender.pro</a:t>
            </a:r>
            <a:endParaRPr lang="ru-RU" sz="2400" u="sng" dirty="0" smtClean="0">
              <a:solidFill>
                <a:srgbClr val="0097A7"/>
              </a:solidFill>
              <a:latin typeface="Arial" panose="020B0604020202020204" pitchFamily="34" charset="0"/>
            </a:endParaRPr>
          </a:p>
          <a:p>
            <a:pPr algn="ctr"/>
            <a:r>
              <a:rPr lang="uk-UA" sz="2400" dirty="0" smtClean="0"/>
              <a:t>Практика АМКУ</a:t>
            </a:r>
            <a:endParaRPr lang="en-US" sz="2400" b="0" dirty="0" smtClean="0">
              <a:effectLst/>
              <a:hlinkClick r:id="rId12" action="ppaction://hlinkfile"/>
            </a:endParaRPr>
          </a:p>
          <a:p>
            <a:pPr algn="ctr"/>
            <a:r>
              <a:rPr lang="en-US" sz="2400" b="0" u="sng" dirty="0" smtClean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12" action="ppaction://hlinkfile"/>
              </a:rPr>
              <a:t>amcu</a:t>
            </a:r>
            <a:r>
              <a:rPr lang="en-US" sz="2400" u="sng" dirty="0" smtClean="0">
                <a:solidFill>
                  <a:srgbClr val="0097A7"/>
                </a:solidFill>
                <a:latin typeface="Arial" panose="020B0604020202020204" pitchFamily="34" charset="0"/>
                <a:hlinkClick r:id="rId12" action="ppaction://hlinkfile"/>
              </a:rPr>
              <a:t>.clarityapp.pro</a:t>
            </a:r>
            <a:endParaRPr lang="en-US" sz="2400" b="0" dirty="0" smtClean="0">
              <a:effectLst/>
            </a:endParaRPr>
          </a:p>
          <a:p>
            <a:pPr algn="ctr"/>
            <a:r>
              <a:rPr lang="en-US" sz="2400" dirty="0" smtClean="0"/>
              <a:t/>
            </a:r>
            <a:br>
              <a:rPr lang="en-US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062471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430" y="547130"/>
            <a:ext cx="4039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Вимоги на рішення замовника</a:t>
            </a:r>
            <a:endParaRPr lang="uk-U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30" y="947240"/>
            <a:ext cx="52406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Повторно звернутися до замовника з вимогою надати додаткову інформацію стосовно причини невідповідності його пропозиції умовам тендерної документації</a:t>
            </a:r>
          </a:p>
          <a:p>
            <a:pPr marL="285750" indent="-285750">
              <a:buFontTx/>
              <a:buChar char="-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Учасник, якого не визнано переможцем торгів за результатами оцінки та розгляду його пропозиції, може звернутися через електронну систему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закупівель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до замовника з вимогою щодо надання інформації про пропозицію переможця торгів, у тому числі щодо зазначення її переваг порівняно з пропозицією учасник</a:t>
            </a:r>
          </a:p>
          <a:p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замовник зобов’язаний надати відповідь з такою інформацією не пізніше ніж через п’ять днів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У замовника не має кнопки відмінити рішення щодо дискваліфікації учасника без рішення АМКУ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ÐÐ°ÑÑÐ¸Ð½ÐºÐ¸ Ð¿Ð¾ Ð·Ð°Ð¿ÑÐ¾ÑÑ ÑÐµÑÐµÐ½Ð¸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81" y="1580162"/>
            <a:ext cx="6459119" cy="35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8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34779" y="3008913"/>
            <a:ext cx="11957221" cy="648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 smtClean="0">
                <a:latin typeface="Arial Black" panose="020B0A04020102020204" pitchFamily="34" charset="0"/>
              </a:rPr>
              <a:t>ЗАГАЛЬНІ ВИМОГИ ТА ПРАВИЛА</a:t>
            </a:r>
          </a:p>
          <a:p>
            <a:pPr marL="0" indent="0">
              <a:buNone/>
            </a:pPr>
            <a:endParaRPr lang="uk-UA" b="1" dirty="0" smtClean="0">
              <a:latin typeface="Arial Black" panose="020B0A04020102020204" pitchFamily="34" charset="0"/>
            </a:endParaRPr>
          </a:p>
          <a:p>
            <a:endParaRPr lang="uk-UA" sz="1600" b="1" dirty="0" smtClean="0">
              <a:latin typeface="Arial Black" panose="020B0A04020102020204" pitchFamily="34" charset="0"/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1026" name="Picture 2" descr="ÐÐ°ÑÑÐ¸Ð½ÐºÐ¸ Ð¿Ð¾ Ð·Ð°Ð¿ÑÐ¾ÑÑ Ð²Ð¸Ð¼Ð¾Ð³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63" y="3472248"/>
            <a:ext cx="3881052" cy="291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8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Ð°ÑÑÐ¸Ð½ÐºÐ¸ Ð¿Ð¾ Ð·Ð°Ð¿ÑÐ¾ÑÑ ÑÑÐ¾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25" y="0"/>
            <a:ext cx="8291384" cy="552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/>
          <p:cNvSpPr/>
          <p:nvPr/>
        </p:nvSpPr>
        <p:spPr>
          <a:xfrm>
            <a:off x="0" y="3813100"/>
            <a:ext cx="12192000" cy="3044899"/>
          </a:xfrm>
          <a:custGeom>
            <a:avLst/>
            <a:gdLst/>
            <a:ahLst/>
            <a:cxnLst/>
            <a:rect l="l" t="t" r="r" b="b"/>
            <a:pathLst>
              <a:path w="9144000" h="1239520">
                <a:moveTo>
                  <a:pt x="0" y="1239012"/>
                </a:moveTo>
                <a:lnTo>
                  <a:pt x="9144000" y="1239012"/>
                </a:lnTo>
                <a:lnTo>
                  <a:pt x="9144000" y="0"/>
                </a:lnTo>
                <a:lnTo>
                  <a:pt x="0" y="0"/>
                </a:lnTo>
                <a:lnTo>
                  <a:pt x="0" y="1239012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 txBox="1"/>
          <p:nvPr/>
        </p:nvSpPr>
        <p:spPr>
          <a:xfrm>
            <a:off x="0" y="3813101"/>
            <a:ext cx="12192000" cy="271997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625475" marR="622300" algn="ctr">
              <a:lnSpc>
                <a:spcPts val="2980"/>
              </a:lnSpc>
              <a:spcBef>
                <a:spcPts val="810"/>
              </a:spcBef>
            </a:pPr>
            <a:r>
              <a:rPr lang="uk-UA" sz="2400" b="1" spc="-15" dirty="0" smtClean="0">
                <a:latin typeface="Calibri"/>
                <a:cs typeface="Calibri"/>
              </a:rPr>
              <a:t>Скарга на умови – за 4 дні до кінцевого строку подання</a:t>
            </a:r>
          </a:p>
          <a:p>
            <a:pPr marL="625475" marR="622300" algn="ctr">
              <a:lnSpc>
                <a:spcPts val="2980"/>
              </a:lnSpc>
              <a:spcBef>
                <a:spcPts val="810"/>
              </a:spcBef>
            </a:pPr>
            <a:r>
              <a:rPr lang="uk-UA" sz="2400" b="1" spc="-15" dirty="0" smtClean="0">
                <a:latin typeface="Calibri"/>
                <a:cs typeface="Calibri"/>
              </a:rPr>
              <a:t>Скарга на рішення</a:t>
            </a:r>
          </a:p>
          <a:p>
            <a:pPr marL="625475" marR="622300" algn="ctr">
              <a:lnSpc>
                <a:spcPts val="2980"/>
              </a:lnSpc>
              <a:spcBef>
                <a:spcPts val="810"/>
              </a:spcBef>
            </a:pPr>
            <a:r>
              <a:rPr lang="uk-UA" sz="2400" b="1" spc="-15" dirty="0" smtClean="0">
                <a:latin typeface="Calibri"/>
                <a:cs typeface="Calibri"/>
              </a:rPr>
              <a:t>Відкриті торги  - 10 календарних днів після публікації повідомлення про намір укласти договір</a:t>
            </a:r>
          </a:p>
          <a:p>
            <a:pPr marL="625475" marR="622300" algn="ctr">
              <a:lnSpc>
                <a:spcPts val="2980"/>
              </a:lnSpc>
              <a:spcBef>
                <a:spcPts val="810"/>
              </a:spcBef>
            </a:pPr>
            <a:r>
              <a:rPr lang="uk-UA" sz="2400" b="1" spc="-15" dirty="0" err="1" smtClean="0">
                <a:latin typeface="Calibri"/>
                <a:cs typeface="Calibri"/>
              </a:rPr>
              <a:t>Європроцедура</a:t>
            </a:r>
            <a:r>
              <a:rPr lang="uk-UA" sz="2400" b="1" spc="-15" dirty="0" smtClean="0">
                <a:latin typeface="Calibri"/>
                <a:cs typeface="Calibri"/>
              </a:rPr>
              <a:t> – 5 календарних днів після рішення щодо допуску або не допуску до аукціону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29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3495" y="2276855"/>
            <a:ext cx="8229600" cy="1648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516879"/>
            <a:ext cx="12192000" cy="1239520"/>
          </a:xfrm>
          <a:custGeom>
            <a:avLst/>
            <a:gdLst/>
            <a:ahLst/>
            <a:cxnLst/>
            <a:rect l="l" t="t" r="r" b="b"/>
            <a:pathLst>
              <a:path w="9144000" h="1239520">
                <a:moveTo>
                  <a:pt x="0" y="1239012"/>
                </a:moveTo>
                <a:lnTo>
                  <a:pt x="9144000" y="1239012"/>
                </a:lnTo>
                <a:lnTo>
                  <a:pt x="9144000" y="0"/>
                </a:lnTo>
                <a:lnTo>
                  <a:pt x="0" y="0"/>
                </a:lnTo>
                <a:lnTo>
                  <a:pt x="0" y="1239012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5699981"/>
            <a:ext cx="12192000" cy="873316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625475" marR="622300" algn="ctr">
              <a:lnSpc>
                <a:spcPts val="2980"/>
              </a:lnSpc>
              <a:spcBef>
                <a:spcPts val="810"/>
              </a:spcBef>
            </a:pPr>
            <a:r>
              <a:rPr sz="3100" b="1" spc="-15" dirty="0">
                <a:latin typeface="Calibri"/>
                <a:cs typeface="Calibri"/>
              </a:rPr>
              <a:t>Скарга </a:t>
            </a:r>
            <a:r>
              <a:rPr sz="3100" b="1" spc="-5" dirty="0">
                <a:latin typeface="Calibri"/>
                <a:cs typeface="Calibri"/>
              </a:rPr>
              <a:t>повинна містити </a:t>
            </a:r>
            <a:r>
              <a:rPr sz="3100" b="1" spc="-15" dirty="0">
                <a:latin typeface="Calibri"/>
                <a:cs typeface="Calibri"/>
              </a:rPr>
              <a:t>необхідні </a:t>
            </a:r>
            <a:r>
              <a:rPr sz="3100" b="1" spc="-5" dirty="0">
                <a:latin typeface="Calibri"/>
                <a:cs typeface="Calibri"/>
              </a:rPr>
              <a:t>реквізити  встановлені в</a:t>
            </a:r>
            <a:r>
              <a:rPr sz="3100" b="1" dirty="0">
                <a:latin typeface="Calibri"/>
                <a:cs typeface="Calibri"/>
              </a:rPr>
              <a:t> </a:t>
            </a:r>
            <a:r>
              <a:rPr sz="3100" b="1" spc="-30" dirty="0">
                <a:latin typeface="Calibri"/>
                <a:cs typeface="Calibri"/>
              </a:rPr>
              <a:t>ст.18</a:t>
            </a:r>
            <a:endParaRPr sz="3100" dirty="0">
              <a:latin typeface="Calibri"/>
              <a:cs typeface="Calibri"/>
            </a:endParaRPr>
          </a:p>
          <a:p>
            <a:pPr algn="ctr">
              <a:lnSpc>
                <a:spcPts val="2995"/>
              </a:lnSpc>
            </a:pPr>
            <a:r>
              <a:rPr sz="3100" b="1" spc="-5" dirty="0">
                <a:latin typeface="Calibri"/>
                <a:cs typeface="Calibri"/>
              </a:rPr>
              <a:t>Важлива наявність обґрунтування </a:t>
            </a:r>
            <a:r>
              <a:rPr sz="3100" b="1" spc="-10" dirty="0">
                <a:latin typeface="Calibri"/>
                <a:cs typeface="Calibri"/>
              </a:rPr>
              <a:t>порушених</a:t>
            </a:r>
            <a:r>
              <a:rPr sz="3100" b="1" spc="-15" dirty="0">
                <a:latin typeface="Calibri"/>
                <a:cs typeface="Calibri"/>
              </a:rPr>
              <a:t> </a:t>
            </a:r>
            <a:r>
              <a:rPr sz="3100" b="1" spc="-10" dirty="0">
                <a:latin typeface="Calibri"/>
                <a:cs typeface="Calibri"/>
              </a:rPr>
              <a:t>прав</a:t>
            </a:r>
            <a:endParaRPr sz="3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34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5445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45253"/>
            <a:ext cx="12192000" cy="1412875"/>
          </a:xfrm>
          <a:custGeom>
            <a:avLst/>
            <a:gdLst/>
            <a:ahLst/>
            <a:cxnLst/>
            <a:rect l="l" t="t" r="r" b="b"/>
            <a:pathLst>
              <a:path w="9144000" h="1412875">
                <a:moveTo>
                  <a:pt x="0" y="1412748"/>
                </a:moveTo>
                <a:lnTo>
                  <a:pt x="9144000" y="1412748"/>
                </a:lnTo>
                <a:lnTo>
                  <a:pt x="9144000" y="0"/>
                </a:lnTo>
                <a:lnTo>
                  <a:pt x="0" y="0"/>
                </a:lnTo>
                <a:lnTo>
                  <a:pt x="0" y="1412748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32279" y="5692205"/>
            <a:ext cx="8727440" cy="9189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065" marR="5080" indent="-1905" algn="ctr">
              <a:lnSpc>
                <a:spcPct val="90000"/>
              </a:lnSpc>
              <a:spcBef>
                <a:spcPts val="470"/>
              </a:spcBef>
            </a:pPr>
            <a:r>
              <a:rPr sz="3100" b="1" spc="-10" dirty="0">
                <a:latin typeface="Calibri"/>
                <a:cs typeface="Calibri"/>
              </a:rPr>
              <a:t>Скарги </a:t>
            </a:r>
            <a:r>
              <a:rPr sz="3100" b="1" spc="-15" dirty="0">
                <a:latin typeface="Calibri"/>
                <a:cs typeface="Calibri"/>
              </a:rPr>
              <a:t>подаються </a:t>
            </a:r>
            <a:r>
              <a:rPr sz="3100" b="1" spc="-5" dirty="0">
                <a:latin typeface="Calibri"/>
                <a:cs typeface="Calibri"/>
              </a:rPr>
              <a:t>тільки через електронний  </a:t>
            </a:r>
            <a:r>
              <a:rPr sz="3100" b="1" spc="-10" dirty="0">
                <a:latin typeface="Calibri"/>
                <a:cs typeface="Calibri"/>
              </a:rPr>
              <a:t>майданчик </a:t>
            </a:r>
            <a:r>
              <a:rPr sz="3100" b="1" spc="-5" dirty="0">
                <a:latin typeface="Calibri"/>
                <a:cs typeface="Calibri"/>
              </a:rPr>
              <a:t>і </a:t>
            </a:r>
            <a:r>
              <a:rPr sz="3100" b="1" spc="-10" dirty="0">
                <a:latin typeface="Calibri"/>
                <a:cs typeface="Calibri"/>
              </a:rPr>
              <a:t>ніяк </a:t>
            </a:r>
            <a:r>
              <a:rPr sz="3100" b="1" dirty="0" err="1">
                <a:latin typeface="Calibri"/>
                <a:cs typeface="Calibri"/>
              </a:rPr>
              <a:t>по</a:t>
            </a:r>
            <a:r>
              <a:rPr sz="3100" b="1" dirty="0">
                <a:latin typeface="Calibri"/>
                <a:cs typeface="Calibri"/>
              </a:rPr>
              <a:t> </a:t>
            </a:r>
            <a:r>
              <a:rPr sz="3100" b="1" spc="-20" dirty="0" err="1">
                <a:latin typeface="Calibri"/>
                <a:cs typeface="Calibri"/>
              </a:rPr>
              <a:t>іншому</a:t>
            </a:r>
            <a:endParaRPr sz="31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546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5733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228843"/>
            <a:ext cx="12192000" cy="1629410"/>
          </a:xfrm>
          <a:custGeom>
            <a:avLst/>
            <a:gdLst/>
            <a:ahLst/>
            <a:cxnLst/>
            <a:rect l="l" t="t" r="r" b="b"/>
            <a:pathLst>
              <a:path w="9144000" h="1629409">
                <a:moveTo>
                  <a:pt x="0" y="1629156"/>
                </a:moveTo>
                <a:lnTo>
                  <a:pt x="9144000" y="1629156"/>
                </a:lnTo>
                <a:lnTo>
                  <a:pt x="9144000" y="0"/>
                </a:lnTo>
                <a:lnTo>
                  <a:pt x="0" y="0"/>
                </a:lnTo>
                <a:lnTo>
                  <a:pt x="0" y="1629156"/>
                </a:lnTo>
                <a:close/>
              </a:path>
            </a:pathLst>
          </a:custGeom>
          <a:solidFill>
            <a:srgbClr val="EDEB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0638" y="5207305"/>
            <a:ext cx="12031362" cy="1564403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065" marR="5080" indent="-2540" algn="ctr">
              <a:lnSpc>
                <a:spcPct val="90000"/>
              </a:lnSpc>
              <a:spcBef>
                <a:spcPts val="535"/>
              </a:spcBef>
            </a:pPr>
            <a:r>
              <a:rPr sz="3600" b="1" dirty="0">
                <a:latin typeface="Calibri"/>
                <a:cs typeface="Calibri"/>
              </a:rPr>
              <a:t>В </a:t>
            </a:r>
            <a:r>
              <a:rPr sz="3600" b="1" spc="-15" dirty="0">
                <a:latin typeface="Calibri"/>
                <a:cs typeface="Calibri"/>
              </a:rPr>
              <a:t>багатолотових </a:t>
            </a:r>
            <a:r>
              <a:rPr sz="3600" b="1" spc="-5" dirty="0">
                <a:latin typeface="Calibri"/>
                <a:cs typeface="Calibri"/>
              </a:rPr>
              <a:t>закупівлях </a:t>
            </a:r>
            <a:r>
              <a:rPr sz="3600" b="1" spc="-10" dirty="0">
                <a:latin typeface="Calibri"/>
                <a:cs typeface="Calibri"/>
              </a:rPr>
              <a:t>необхідно  </a:t>
            </a:r>
            <a:r>
              <a:rPr sz="3600" b="1" spc="-5" dirty="0">
                <a:latin typeface="Calibri"/>
                <a:cs typeface="Calibri"/>
              </a:rPr>
              <a:t>платити </a:t>
            </a:r>
            <a:r>
              <a:rPr sz="3600" b="1" dirty="0">
                <a:latin typeface="Calibri"/>
                <a:cs typeface="Calibri"/>
              </a:rPr>
              <a:t>в </a:t>
            </a:r>
            <a:r>
              <a:rPr sz="3600" b="1" spc="-40" dirty="0">
                <a:latin typeface="Calibri"/>
                <a:cs typeface="Calibri"/>
              </a:rPr>
              <a:t>кожен </a:t>
            </a:r>
            <a:r>
              <a:rPr sz="3600" b="1" spc="-10" dirty="0" err="1">
                <a:latin typeface="Calibri"/>
                <a:cs typeface="Calibri"/>
              </a:rPr>
              <a:t>лот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lang="uk-UA" sz="3600" b="1" spc="-15" dirty="0" smtClean="0">
                <a:latin typeface="Calibri"/>
                <a:cs typeface="Calibri"/>
              </a:rPr>
              <a:t>за подання скарги</a:t>
            </a:r>
            <a:r>
              <a:rPr sz="3600" b="1" spc="-15" dirty="0" smtClean="0">
                <a:latin typeface="Calibri"/>
                <a:cs typeface="Calibri"/>
              </a:rPr>
              <a:t> </a:t>
            </a:r>
            <a:r>
              <a:rPr sz="3600" b="1" spc="-10" dirty="0" err="1" smtClean="0">
                <a:latin typeface="Calibri"/>
                <a:cs typeface="Calibri"/>
              </a:rPr>
              <a:t>окремо</a:t>
            </a:r>
            <a:r>
              <a:rPr lang="uk-UA" sz="3600" b="1" spc="-10" dirty="0" smtClean="0">
                <a:latin typeface="Calibri"/>
                <a:cs typeface="Calibri"/>
              </a:rPr>
              <a:t>,</a:t>
            </a:r>
            <a:r>
              <a:rPr sz="3600" b="1" spc="-10" dirty="0" smtClean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в  разі </a:t>
            </a:r>
            <a:r>
              <a:rPr sz="3600" b="1" spc="-5" dirty="0">
                <a:latin typeface="Calibri"/>
                <a:cs typeface="Calibri"/>
              </a:rPr>
              <a:t>спроби </a:t>
            </a:r>
            <a:r>
              <a:rPr sz="3600" b="1" spc="-10" dirty="0">
                <a:latin typeface="Calibri"/>
                <a:cs typeface="Calibri"/>
              </a:rPr>
              <a:t>оскаржити </a:t>
            </a:r>
            <a:r>
              <a:rPr sz="3600" b="1" spc="-5" dirty="0">
                <a:latin typeface="Calibri"/>
                <a:cs typeface="Calibri"/>
              </a:rPr>
              <a:t>своє</a:t>
            </a:r>
            <a:r>
              <a:rPr sz="3600" b="1" spc="-4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відхилення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8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694</Words>
  <Application>Microsoft Office PowerPoint</Application>
  <PresentationFormat>Широкоэкранный</PresentationFormat>
  <Paragraphs>122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Бажано бути присутнім на кожному засіданні, для відстоювання  своїх прав і доведення своєї позиції Засідання відкриті</vt:lpstr>
      <vt:lpstr>Презентация PowerPoint</vt:lpstr>
      <vt:lpstr>Презентация PowerPoint</vt:lpstr>
      <vt:lpstr>Оскарження умов</vt:lpstr>
      <vt:lpstr>UA-2018-12-19-005639-c.a1 Скарга щодо технічних вимог до предмету закупівлі </vt:lpstr>
      <vt:lpstr>UA-2018-12-19-005639-c.a1 Скарга щодо авторизаційних листів </vt:lpstr>
      <vt:lpstr>UA-2018-10-22-002512-b.b14 Скарга щодо дискримінації за організаційною формою </vt:lpstr>
      <vt:lpstr>UA-2018-10-22-002512-b.b14 Скарга щодо додаткової посткваліфікації </vt:lpstr>
      <vt:lpstr>UA-2018-10-22-002512-b.b14 Скарга щодо кількості працівників </vt:lpstr>
      <vt:lpstr>UA-2019-01-18-001968-b.b2 Скарга щодо досвіду виконання аналогічних договорів </vt:lpstr>
      <vt:lpstr>UA-2019-01-04-001819-c.c1 Скарга щодо кількості аналогічних договорів</vt:lpstr>
      <vt:lpstr>UA-2018-10-22-002512-b.b14 Скарга щодо надання персональних даних</vt:lpstr>
      <vt:lpstr>UA-2018-10-22-002512-b.b14 Скарга щодо незрозумілих вимог</vt:lpstr>
      <vt:lpstr>Оскарження рішень</vt:lpstr>
      <vt:lpstr>UA-2018-10-22-002512-b.c15 Скарга щодо невідповідності технічним вимогам</vt:lpstr>
      <vt:lpstr>UA-2019-01-04-001819-c.c1 Скарга щодо відхилення за неподання додатків до аналогічного договору</vt:lpstr>
      <vt:lpstr>UA-2017-12-06-001424-c.a1 Скарга щодо відхилення за «факсеміль»</vt:lpstr>
      <vt:lpstr>UA-2018-12-11-000041-a.a2 Скарга щодо кольорів</vt:lpstr>
      <vt:lpstr>UA-2018-12-26-000424-b.c1 Скарга щодо формату та розміру файла</vt:lpstr>
      <vt:lpstr>UA-2017-04-04-002781-b.c2 Скарга щодо кримінального провадження</vt:lpstr>
      <vt:lpstr>Оскарження у «євро процедурі»</vt:lpstr>
      <vt:lpstr>UA-2017-03-02-000708-c.c2 Відміна «євро процедури» у зв'язку з розкриттям ціни до аукціону   Виняток – процедура не відміняється якщо учасника було не допущено до оцінки  UA-2017-02-21-002775-c.b1 </vt:lpstr>
      <vt:lpstr>UA-2016-08-16-000670-b.c1 Відхилення у «євро процедурі» після аукціону незаконне, окрім підстав – не подання учасником документів переможця за ст.17 та/або відмови від підписання договору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</dc:creator>
  <cp:lastModifiedBy>Pro</cp:lastModifiedBy>
  <cp:revision>31</cp:revision>
  <dcterms:created xsi:type="dcterms:W3CDTF">2019-04-16T19:11:22Z</dcterms:created>
  <dcterms:modified xsi:type="dcterms:W3CDTF">2019-10-02T09:30:12Z</dcterms:modified>
</cp:coreProperties>
</file>