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3" r:id="rId4"/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Nunito-regular.fntdata"/><Relationship Id="rId25" Type="http://schemas.openxmlformats.org/officeDocument/2006/relationships/slide" Target="slides/slide17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unito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bb9c13899_2_1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5bb9c13899_2_1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5bb9c13899_2_4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g5bb9c13899_2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5bb9c13899_2_4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5bb9c13899_2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5bb9c13899_2_1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5bb9c13899_2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63d1d7e74d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g63d1d7e74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bb9c13899_2_1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g5bb9c13899_2_1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568327abf6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568327abf6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568327abf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568327abf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568327abf6_5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1" name="Google Shape;801;g568327abf6_5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3d1d7e74d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g63d1d7e74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bb9c13899_2_1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bb9c13899_2_1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3d1d7e74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g63d1d7e74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3d1d7e7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3d1d7e7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3d1d7e74d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g63d1d7e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5bb9c13899_2_4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g5bb9c13899_2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5bb9c13899_2_4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5bb9c13899_2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5bb9c13899_2_4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g5bb9c13899_2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9" name="Google Shape;279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3" name="Google Shape;28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0" name="Google Shape;29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Google Shape;29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" name="Google Shape;29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2" name="Google Shape;302;p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6" name="Google Shape;30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і вміст" type="obj">
  <p:cSld name="OBJEC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0" name="Google Shape;32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2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2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32" name="Google Shape;332;p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29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339" name="Google Shape;339;p29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340" name="Google Shape;340;p29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29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343" name="Google Shape;343;p29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29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347" name="Google Shape;347;p2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" name="Google Shape;351;p29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352" name="Google Shape;352;p29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7" name="Google Shape;357;p29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58" name="Google Shape;358;p29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29"/>
            <p:cNvGrpSpPr/>
            <p:nvPr/>
          </p:nvGrpSpPr>
          <p:grpSpPr>
            <a:xfrm>
              <a:off x="7647815" y="2704283"/>
              <a:ext cx="635219" cy="635219"/>
              <a:chOff x="6725724" y="2701260"/>
              <a:chExt cx="1208101" cy="1208100"/>
            </a:xfrm>
          </p:grpSpPr>
          <p:sp>
            <p:nvSpPr>
              <p:cNvPr id="361" name="Google Shape;361;p29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" name="Google Shape;364;p29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29"/>
            <p:cNvGrpSpPr/>
            <p:nvPr/>
          </p:nvGrpSpPr>
          <p:grpSpPr>
            <a:xfrm>
              <a:off x="7952718" y="179238"/>
              <a:ext cx="873165" cy="873002"/>
              <a:chOff x="7754428" y="208725"/>
              <a:chExt cx="541800" cy="541800"/>
            </a:xfrm>
          </p:grpSpPr>
          <p:sp>
            <p:nvSpPr>
              <p:cNvPr id="366" name="Google Shape;366;p2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8" name="Google Shape;368;p29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29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5" name="Google Shape;375;p29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6" name="Google Shape;376;p2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0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379" name="Google Shape;379;p30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380" name="Google Shape;380;p30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0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" name="Google Shape;382;p30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383" name="Google Shape;383;p30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0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0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30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387" name="Google Shape;387;p30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0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0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1" name="Google Shape;391;p30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392" name="Google Shape;392;p30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" name="Google Shape;395;p30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96" name="Google Shape;396;p30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9" name="Google Shape;399;p30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400" name="Google Shape;400;p30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p30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05" name="Google Shape;405;p30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0" name="Google Shape;410;p30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1" name="Google Shape;411;p3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3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414" name="Google Shape;414;p3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7" name="Google Shape;417;p31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8" name="Google Shape;418;p31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9" name="Google Shape;419;p3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422" name="Google Shape;422;p3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5" name="Google Shape;425;p3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428" name="Google Shape;428;p3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33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1" name="Google Shape;431;p33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2" name="Google Shape;432;p3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34"/>
          <p:cNvGrpSpPr/>
          <p:nvPr/>
        </p:nvGrpSpPr>
        <p:grpSpPr>
          <a:xfrm>
            <a:off x="6866714" y="1359"/>
            <a:ext cx="2267521" cy="2601638"/>
            <a:chOff x="6790514" y="1359"/>
            <a:chExt cx="2267521" cy="2601638"/>
          </a:xfrm>
        </p:grpSpPr>
        <p:grpSp>
          <p:nvGrpSpPr>
            <p:cNvPr id="435" name="Google Shape;435;p34"/>
            <p:cNvGrpSpPr/>
            <p:nvPr/>
          </p:nvGrpSpPr>
          <p:grpSpPr>
            <a:xfrm>
              <a:off x="7067535" y="1359"/>
              <a:ext cx="1990500" cy="1990200"/>
              <a:chOff x="7067535" y="1359"/>
              <a:chExt cx="1990500" cy="1990200"/>
            </a:xfrm>
          </p:grpSpPr>
          <p:sp>
            <p:nvSpPr>
              <p:cNvPr id="436" name="Google Shape;436;p34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34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440" name="Google Shape;440;p34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4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4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3" name="Google Shape;443;p34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444" name="Google Shape;444;p3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6" name="Google Shape;446;p3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7" name="Google Shape;447;p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450" name="Google Shape;450;p3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35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3" name="Google Shape;453;p35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4" name="Google Shape;454;p35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5" name="Google Shape;455;p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458" name="Google Shape;458;p3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36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61" name="Google Shape;461;p3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37"/>
          <p:cNvGrpSpPr/>
          <p:nvPr/>
        </p:nvGrpSpPr>
        <p:grpSpPr>
          <a:xfrm>
            <a:off x="49" y="4099200"/>
            <a:ext cx="9144040" cy="1044300"/>
            <a:chOff x="49" y="4099200"/>
            <a:chExt cx="9144040" cy="1044300"/>
          </a:xfrm>
        </p:grpSpPr>
        <p:grpSp>
          <p:nvGrpSpPr>
            <p:cNvPr id="464" name="Google Shape;464;p37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465" name="Google Shape;465;p3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37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470" name="Google Shape;470;p3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5" name="Google Shape;475;p37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476" name="Google Shape;476;p3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oogle Shape;480;p37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481" name="Google Shape;481;p37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37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485" name="Google Shape;485;p37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37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491" name="Google Shape;491;p37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37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496" name="Google Shape;496;p37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9" name="Google Shape;499;p37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500" name="Google Shape;500;p37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37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506" name="Google Shape;506;p37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37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511" name="Google Shape;511;p37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37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516" name="Google Shape;516;p37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7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520" name="Google Shape;520;p37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7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7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7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524;p37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525" name="Google Shape;525;p37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9" name="Google Shape;529;p37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530" name="Google Shape;530;p37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7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7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7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7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37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536" name="Google Shape;536;p37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7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7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7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541" name="Google Shape;541;p37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7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37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37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545" name="Google Shape;545;p37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7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7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9" name="Google Shape;549;p37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550" name="Google Shape;550;p37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7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37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37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37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5" name="Google Shape;555;p37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556" name="Google Shape;556;p37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37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37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0" name="Google Shape;560;p37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561" name="Google Shape;561;p37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37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565" name="Google Shape;565;p37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7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7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37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571" name="Google Shape;571;p37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5" name="Google Shape;575;p37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576" name="Google Shape;576;p37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7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7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37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581" name="Google Shape;581;p37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37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585" name="Google Shape;585;p37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9" name="Google Shape;589;p37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37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1" name="Google Shape;591;p3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8" name="Google Shape;598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9" name="Google Shape;59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2" name="Google Shape;60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5" name="Google Shape;60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6" name="Google Shape;60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9" name="Google Shape;609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0" name="Google Shape;610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1" name="Google Shape;61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4" name="Google Shape;61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7" name="Google Shape;617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8" name="Google Shape;61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1" name="Google Shape;62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5" name="Google Shape;625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6" name="Google Shape;626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7" name="Google Shape;62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30" name="Google Shape;63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3" name="Google Shape;633;p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4" name="Google Shape;63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326" name="Google Shape;32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27" name="Google Shape;327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4" name="Google Shape;59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5" name="Google Shape;59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hyperlink" Target="https://zakupki.prom.ua/gov/tenders/UA-2018-03-21-000704-b/complaints/8596606ea107441190e49c6ce225f4f6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75" y="0"/>
            <a:ext cx="9186250" cy="51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0"/>
          <p:cNvSpPr txBox="1"/>
          <p:nvPr/>
        </p:nvSpPr>
        <p:spPr>
          <a:xfrm>
            <a:off x="1943575" y="3471875"/>
            <a:ext cx="6969000" cy="1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</a:rPr>
              <a:t>Данилюк Ольга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643" name="Google Shape;64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3662" y="856681"/>
            <a:ext cx="5716875" cy="343015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0"/>
          <p:cNvSpPr txBox="1"/>
          <p:nvPr/>
        </p:nvSpPr>
        <p:spPr>
          <a:xfrm>
            <a:off x="1943575" y="802200"/>
            <a:ext cx="6261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</a:rPr>
              <a:t>ТОП-5 помилок при підготовці тендерної пропозиції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9"/>
          <p:cNvSpPr txBox="1"/>
          <p:nvPr>
            <p:ph idx="4294967295" type="title"/>
          </p:nvPr>
        </p:nvSpPr>
        <p:spPr>
          <a:xfrm>
            <a:off x="638175" y="141375"/>
            <a:ext cx="85059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Кваліфікаційні критерії за ст.16. ЗУ “Про публічні закупівлі”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0" name="Google Shape;730;p59"/>
          <p:cNvPicPr preferRelativeResize="0"/>
          <p:nvPr/>
        </p:nvPicPr>
        <p:blipFill rotWithShape="1">
          <a:blip r:embed="rId3">
            <a:alphaModFix/>
          </a:blip>
          <a:srcRect b="15627" l="30897" r="30897" t="36493"/>
          <a:stretch/>
        </p:blipFill>
        <p:spPr>
          <a:xfrm>
            <a:off x="4657500" y="1521675"/>
            <a:ext cx="4398400" cy="310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59"/>
          <p:cNvPicPr preferRelativeResize="0"/>
          <p:nvPr/>
        </p:nvPicPr>
        <p:blipFill rotWithShape="1">
          <a:blip r:embed="rId4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59"/>
          <p:cNvSpPr txBox="1"/>
          <p:nvPr>
            <p:ph idx="4294967295" type="body"/>
          </p:nvPr>
        </p:nvSpPr>
        <p:spPr>
          <a:xfrm>
            <a:off x="770400" y="19138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Однина/множина для ФОП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Конкретні спеціальності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Документи на освіту/кваліфікацію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59"/>
          <p:cNvSpPr txBox="1"/>
          <p:nvPr>
            <p:ph idx="4294967295" type="title"/>
          </p:nvPr>
        </p:nvSpPr>
        <p:spPr>
          <a:xfrm>
            <a:off x="694200" y="12081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2. Кваліфіковані працівники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60"/>
          <p:cNvPicPr preferRelativeResize="0"/>
          <p:nvPr/>
        </p:nvPicPr>
        <p:blipFill rotWithShape="1">
          <a:blip r:embed="rId3">
            <a:alphaModFix/>
          </a:blip>
          <a:srcRect b="32979" l="48171" r="41030" t="33774"/>
          <a:stretch/>
        </p:blipFill>
        <p:spPr>
          <a:xfrm>
            <a:off x="7111500" y="998450"/>
            <a:ext cx="1988400" cy="344772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60"/>
          <p:cNvSpPr txBox="1"/>
          <p:nvPr>
            <p:ph idx="4294967295" type="title"/>
          </p:nvPr>
        </p:nvSpPr>
        <p:spPr>
          <a:xfrm>
            <a:off x="694200" y="10557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3. Матеріально-технічна база</a:t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0"/>
          <p:cNvSpPr txBox="1"/>
          <p:nvPr>
            <p:ph idx="4294967295" type="body"/>
          </p:nvPr>
        </p:nvSpPr>
        <p:spPr>
          <a:xfrm>
            <a:off x="779325" y="1837650"/>
            <a:ext cx="73263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b="1"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“Наявність МТБ” чи наявність конкретного обладнання, транспорту, механізмів</a:t>
            </a:r>
            <a:endParaRPr b="1"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b="1"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Підтверджуючі документи на позиції МТБ                         </a:t>
            </a:r>
            <a:endParaRPr b="1"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Договір найму транспортного засобу за участю фізичної особи підлягає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нотаріальному посвідченню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b="1"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Право власності чи право користування?                            </a:t>
            </a:r>
            <a:endParaRPr b="1"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Договір про надання послуг не є підтвердженням права власності на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об'єкт МТБ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60"/>
          <p:cNvPicPr preferRelativeResize="0"/>
          <p:nvPr/>
        </p:nvPicPr>
        <p:blipFill rotWithShape="1">
          <a:blip r:embed="rId4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0"/>
          <p:cNvSpPr txBox="1"/>
          <p:nvPr>
            <p:ph idx="4294967295" type="title"/>
          </p:nvPr>
        </p:nvSpPr>
        <p:spPr>
          <a:xfrm>
            <a:off x="638175" y="141375"/>
            <a:ext cx="85059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Кваліфікаційні критерії за ст.16. ЗУ “Про публічні закупівлі”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61"/>
          <p:cNvPicPr preferRelativeResize="0"/>
          <p:nvPr/>
        </p:nvPicPr>
        <p:blipFill rotWithShape="1">
          <a:blip r:embed="rId3">
            <a:alphaModFix/>
          </a:blip>
          <a:srcRect b="15336" l="23424" r="23253" t="16775"/>
          <a:stretch/>
        </p:blipFill>
        <p:spPr>
          <a:xfrm>
            <a:off x="648350" y="2640225"/>
            <a:ext cx="2853825" cy="24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61"/>
          <p:cNvSpPr txBox="1"/>
          <p:nvPr>
            <p:ph idx="4294967295" type="title"/>
          </p:nvPr>
        </p:nvSpPr>
        <p:spPr>
          <a:xfrm>
            <a:off x="991763" y="1918191"/>
            <a:ext cx="2758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800">
                <a:solidFill>
                  <a:srgbClr val="167F1A"/>
                </a:solidFill>
                <a:latin typeface="Verdana"/>
                <a:ea typeface="Verdana"/>
                <a:cs typeface="Verdana"/>
                <a:sym typeface="Verdana"/>
              </a:rPr>
              <a:t>Довідки по ст.17</a:t>
            </a:r>
            <a:endParaRPr sz="1800"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1" name="Google Shape;751;p61"/>
          <p:cNvSpPr txBox="1"/>
          <p:nvPr>
            <p:ph idx="4294967295" type="body"/>
          </p:nvPr>
        </p:nvSpPr>
        <p:spPr>
          <a:xfrm>
            <a:off x="3791950" y="2916437"/>
            <a:ext cx="50835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" sz="1400" u="sng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Безкоштовно і он-лайн за допомогою ЕЦП/КЕП можна отримати:</a:t>
            </a:r>
            <a:endParaRPr b="1" sz="1400" u="sng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Довідку з ДФС про відсутність заборгованості (виготовлення 5 робочих днів)</a:t>
            </a:r>
            <a:endParaRPr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Довідку з МВС про відсутність судимості (виготовлення до 30 календарних днів)</a:t>
            </a:r>
            <a:endParaRPr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2" name="Google Shape;752;p61"/>
          <p:cNvSpPr txBox="1"/>
          <p:nvPr/>
        </p:nvSpPr>
        <p:spPr>
          <a:xfrm>
            <a:off x="3791950" y="2003441"/>
            <a:ext cx="495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Надаються протягом 5 календарних днів з дня оприлюднення повідомлення про намір укласти договір (норми ЦКУ не застосовуються)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61"/>
          <p:cNvSpPr txBox="1"/>
          <p:nvPr>
            <p:ph idx="4294967295" type="title"/>
          </p:nvPr>
        </p:nvSpPr>
        <p:spPr>
          <a:xfrm>
            <a:off x="648351" y="14376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Етап кваліфікації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p61"/>
          <p:cNvSpPr txBox="1"/>
          <p:nvPr>
            <p:ph idx="4294967295" type="body"/>
          </p:nvPr>
        </p:nvSpPr>
        <p:spPr>
          <a:xfrm>
            <a:off x="554800" y="543205"/>
            <a:ext cx="85893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" sz="1400" u="sng">
                <a:solidFill>
                  <a:schemeClr val="accent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UA-2018-03-21-000704-b</a:t>
            </a:r>
            <a:r>
              <a:rPr b="1" lang="ru" sz="1400" u="sng">
                <a:solidFill>
                  <a:schemeClr val="accent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Оновлена цінова пропозиція НЕ є частиною пропозиції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ru" sz="1400" u="sng">
                <a:solidFill>
                  <a:schemeClr val="accent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UA-2018-06-19-000833-a </a:t>
            </a:r>
            <a:r>
              <a:rPr b="1"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Зразки товару не є частиною тендерної пропозиції, а їх ненадання або надання їх із недоліками не може оцінюватись, як відсутність чи невідповідність тендерної пропозиції.</a:t>
            </a:r>
            <a:endParaRPr b="1" sz="2400">
              <a:solidFill>
                <a:srgbClr val="4299B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5" name="Google Shape;755;p61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2"/>
          <p:cNvSpPr txBox="1"/>
          <p:nvPr/>
        </p:nvSpPr>
        <p:spPr>
          <a:xfrm>
            <a:off x="3971925" y="1918191"/>
            <a:ext cx="495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2"/>
          <p:cNvSpPr txBox="1"/>
          <p:nvPr>
            <p:ph idx="4294967295" type="title"/>
          </p:nvPr>
        </p:nvSpPr>
        <p:spPr>
          <a:xfrm>
            <a:off x="648351" y="14376"/>
            <a:ext cx="70305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Помилки при наданні д</a:t>
            </a: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овідок по ст.17</a:t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p62"/>
          <p:cNvPicPr preferRelativeResize="0"/>
          <p:nvPr/>
        </p:nvPicPr>
        <p:blipFill rotWithShape="1">
          <a:blip r:embed="rId3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62"/>
          <p:cNvSpPr txBox="1"/>
          <p:nvPr/>
        </p:nvSpPr>
        <p:spPr>
          <a:xfrm>
            <a:off x="776900" y="1711875"/>
            <a:ext cx="6773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Надаються: </a:t>
            </a:r>
            <a:endParaRPr sz="18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erdana"/>
              <a:buChar char="❖"/>
            </a:pPr>
            <a:r>
              <a:rPr lang="ru" sz="18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не вчасно</a:t>
            </a:r>
            <a:endParaRPr sz="18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erdana"/>
              <a:buChar char="❖"/>
            </a:pPr>
            <a:r>
              <a:rPr lang="ru" sz="18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не тим способом</a:t>
            </a:r>
            <a:endParaRPr sz="18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erdana"/>
              <a:buChar char="❖"/>
            </a:pPr>
            <a:r>
              <a:rPr lang="ru" sz="18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не в повному обсязі</a:t>
            </a:r>
            <a:endParaRPr sz="18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6" name="Google Shape;76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5413" y="300068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3"/>
          <p:cNvSpPr txBox="1"/>
          <p:nvPr/>
        </p:nvSpPr>
        <p:spPr>
          <a:xfrm>
            <a:off x="3971925" y="1918191"/>
            <a:ext cx="4957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3"/>
          <p:cNvSpPr txBox="1"/>
          <p:nvPr>
            <p:ph idx="4294967295" type="title"/>
          </p:nvPr>
        </p:nvSpPr>
        <p:spPr>
          <a:xfrm>
            <a:off x="648351" y="14376"/>
            <a:ext cx="70305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Довідки по ст.17 ЗУ “Про публічні закупівлі”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3" name="Google Shape;773;p63"/>
          <p:cNvPicPr preferRelativeResize="0"/>
          <p:nvPr/>
        </p:nvPicPr>
        <p:blipFill rotWithShape="1">
          <a:blip r:embed="rId3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l4.joxi.net/drive/2019/07/01/0017/1710/1173166/66/d42eb56d88.png" id="775" name="Google Shape;77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687" y="478729"/>
            <a:ext cx="8351426" cy="1133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l4.joxi.net/drive/2019/07/01/0017/1710/1173166/66/c1d395ce1f.png" id="776" name="Google Shape;776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826" y="1612446"/>
            <a:ext cx="8391287" cy="355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64"/>
          <p:cNvPicPr preferRelativeResize="0"/>
          <p:nvPr/>
        </p:nvPicPr>
        <p:blipFill rotWithShape="1">
          <a:blip r:embed="rId3">
            <a:alphaModFix/>
          </a:blip>
          <a:srcRect b="18274" l="35548" r="35714" t="19609"/>
          <a:stretch/>
        </p:blipFill>
        <p:spPr>
          <a:xfrm>
            <a:off x="6934200" y="1216875"/>
            <a:ext cx="1975900" cy="2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64"/>
          <p:cNvSpPr txBox="1"/>
          <p:nvPr>
            <p:ph idx="4294967295" type="body"/>
          </p:nvPr>
        </p:nvSpPr>
        <p:spPr>
          <a:xfrm>
            <a:off x="694200" y="1227525"/>
            <a:ext cx="7030500" cy="3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-89999" lvl="0" marL="269999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Ідентичні документи чи їх частини (однакові помилки тощо)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-89999" lvl="0" marL="269999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Синхронність дій у часі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-89999" lvl="0" marL="269999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Переплутали печатки/підписи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-89999" lvl="0" marL="269999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Одна IP адреса, офіс, засіб зв’язку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-89999" lvl="0" marL="269999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Спільні засновники/керівники/працівники/нотаріуси тощо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-89999" lvl="0" marL="269999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Відсутність перемог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-89999" lvl="0" marL="269999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Постійна спільна участь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3" name="Google Shape;78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6381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64"/>
          <p:cNvSpPr txBox="1"/>
          <p:nvPr>
            <p:ph idx="4294967295" type="title"/>
          </p:nvPr>
        </p:nvSpPr>
        <p:spPr>
          <a:xfrm>
            <a:off x="1303800" y="217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67F1A"/>
                </a:solidFill>
                <a:latin typeface="Verdana"/>
                <a:ea typeface="Verdana"/>
                <a:cs typeface="Verdana"/>
                <a:sym typeface="Verdana"/>
              </a:rPr>
              <a:t>Антиконкурентні узгоджені дії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5" name="Google Shape;785;p64"/>
          <p:cNvSpPr txBox="1"/>
          <p:nvPr>
            <p:ph idx="4294967295" type="title"/>
          </p:nvPr>
        </p:nvSpPr>
        <p:spPr>
          <a:xfrm>
            <a:off x="922800" y="979575"/>
            <a:ext cx="70305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rgbClr val="167F1A"/>
                </a:solidFill>
                <a:latin typeface="Verdana"/>
                <a:ea typeface="Verdana"/>
                <a:cs typeface="Verdana"/>
                <a:sym typeface="Verdana"/>
              </a:rPr>
              <a:t>Ознаки:</a:t>
            </a:r>
            <a:endParaRPr b="0"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6" name="Google Shape;786;p64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5"/>
          <p:cNvSpPr txBox="1"/>
          <p:nvPr>
            <p:ph idx="4294967295" type="body"/>
          </p:nvPr>
        </p:nvSpPr>
        <p:spPr>
          <a:xfrm>
            <a:off x="3371725" y="1913850"/>
            <a:ext cx="57234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Штраф до 10% річної виручки (або до 340 тис грн у разі відсутності інформації про  виручку)* на одного учасника незалежно від виграшу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89999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Заборона участі у тендерах на 3 роки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89999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1400">
                <a:latin typeface="Verdana"/>
                <a:ea typeface="Verdana"/>
                <a:cs typeface="Verdana"/>
                <a:sym typeface="Verdana"/>
              </a:rPr>
              <a:t>*Якщо штраф накладається не в центральному апараті АМКУ, штраф до 68 тис грн</a:t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3" name="Google Shape;7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6381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65"/>
          <p:cNvSpPr txBox="1"/>
          <p:nvPr>
            <p:ph idx="4294967295" type="title"/>
          </p:nvPr>
        </p:nvSpPr>
        <p:spPr>
          <a:xfrm>
            <a:off x="1303800" y="217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67F1A"/>
                </a:solidFill>
                <a:latin typeface="Verdana"/>
                <a:ea typeface="Verdana"/>
                <a:cs typeface="Verdana"/>
                <a:sym typeface="Verdana"/>
              </a:rPr>
              <a:t>Антиконкурентні узгоджені дії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5" name="Google Shape;795;p65"/>
          <p:cNvSpPr txBox="1"/>
          <p:nvPr>
            <p:ph idx="4294967295" type="title"/>
          </p:nvPr>
        </p:nvSpPr>
        <p:spPr>
          <a:xfrm>
            <a:off x="694200" y="1131975"/>
            <a:ext cx="34203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>
                <a:solidFill>
                  <a:srgbClr val="167F1A"/>
                </a:solidFill>
                <a:latin typeface="Verdana"/>
                <a:ea typeface="Verdana"/>
                <a:cs typeface="Verdana"/>
                <a:sym typeface="Verdana"/>
              </a:rPr>
              <a:t>Відповідальність:</a:t>
            </a:r>
            <a:endParaRPr b="0"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6" name="Google Shape;796;p65"/>
          <p:cNvPicPr preferRelativeResize="0"/>
          <p:nvPr/>
        </p:nvPicPr>
        <p:blipFill rotWithShape="1">
          <a:blip r:embed="rId4">
            <a:alphaModFix/>
          </a:blip>
          <a:srcRect b="15485" l="31893" r="31769" t="15781"/>
          <a:stretch/>
        </p:blipFill>
        <p:spPr>
          <a:xfrm>
            <a:off x="762000" y="1981200"/>
            <a:ext cx="208357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5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6"/>
          <p:cNvSpPr txBox="1"/>
          <p:nvPr/>
        </p:nvSpPr>
        <p:spPr>
          <a:xfrm>
            <a:off x="312075" y="1897800"/>
            <a:ext cx="24522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4" name="Google Shape;804;p66"/>
          <p:cNvSpPr txBox="1"/>
          <p:nvPr/>
        </p:nvSpPr>
        <p:spPr>
          <a:xfrm>
            <a:off x="4223675" y="2354100"/>
            <a:ext cx="47850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AA84F"/>
              </a:solidFill>
            </a:endParaRPr>
          </a:p>
        </p:txBody>
      </p:sp>
      <p:sp>
        <p:nvSpPr>
          <p:cNvPr id="805" name="Google Shape;805;p66"/>
          <p:cNvSpPr/>
          <p:nvPr/>
        </p:nvSpPr>
        <p:spPr>
          <a:xfrm>
            <a:off x="3795975" y="2354700"/>
            <a:ext cx="2268300" cy="1932000"/>
          </a:xfrm>
          <a:prstGeom prst="heart">
            <a:avLst/>
          </a:prstGeom>
          <a:solidFill>
            <a:srgbClr val="28A820"/>
          </a:solidFill>
          <a:ln cap="flat" cmpd="sng" w="9525">
            <a:solidFill>
              <a:srgbClr val="28A8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6" name="Google Shape;80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975" y="2861201"/>
            <a:ext cx="2090299" cy="4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6381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66"/>
          <p:cNvSpPr txBox="1"/>
          <p:nvPr>
            <p:ph type="title"/>
          </p:nvPr>
        </p:nvSpPr>
        <p:spPr>
          <a:xfrm>
            <a:off x="1532400" y="10557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167F1A"/>
                </a:solidFill>
                <a:latin typeface="Verdana"/>
                <a:ea typeface="Verdana"/>
                <a:cs typeface="Verdana"/>
                <a:sym typeface="Verdana"/>
              </a:rPr>
              <a:t>ДЯКУЮ!</a:t>
            </a:r>
            <a:endParaRPr b="1" sz="6000"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9" name="Google Shape;809;p66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1"/>
          <p:cNvSpPr txBox="1"/>
          <p:nvPr>
            <p:ph idx="4294967295" type="title"/>
          </p:nvPr>
        </p:nvSpPr>
        <p:spPr>
          <a:xfrm>
            <a:off x="638175" y="217575"/>
            <a:ext cx="85059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Ключові помилки при підготовці пропозиції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0" name="Google Shape;65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6413" y="1993187"/>
            <a:ext cx="2907588" cy="3150313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51"/>
          <p:cNvSpPr txBox="1"/>
          <p:nvPr>
            <p:ph idx="4294967295" type="body"/>
          </p:nvPr>
        </p:nvSpPr>
        <p:spPr>
          <a:xfrm>
            <a:off x="770400" y="1304250"/>
            <a:ext cx="7228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1.Не звертатися до Замовника за уточненнями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2.Пропонувати товар, який не відповідає технічним умовам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3.Не відповідати кваліфікаційним критеріям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4.Довідки переможця по ст.17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5. “Ходити в торги парами”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2" name="Google Shape;65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" y="0"/>
            <a:ext cx="6381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1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5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800" y="813201"/>
            <a:ext cx="7814400" cy="40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3"/>
          <p:cNvSpPr txBox="1"/>
          <p:nvPr>
            <p:ph idx="4294967295" type="title"/>
          </p:nvPr>
        </p:nvSpPr>
        <p:spPr>
          <a:xfrm>
            <a:off x="638175" y="217575"/>
            <a:ext cx="85059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Звернення за роз'ясненнями щодо умов документації 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7" name="Google Shape;66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6413" y="1993187"/>
            <a:ext cx="2907588" cy="3150313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3"/>
          <p:cNvSpPr txBox="1"/>
          <p:nvPr>
            <p:ph idx="4294967295" type="body"/>
          </p:nvPr>
        </p:nvSpPr>
        <p:spPr>
          <a:xfrm>
            <a:off x="770400" y="1304250"/>
            <a:ext cx="7228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Коли?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-Потенційні учасники можуть звернутися в термін за 10 днів до завершення прийому пропозицій!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ru" sz="1800">
                <a:latin typeface="Verdana"/>
                <a:ea typeface="Verdana"/>
                <a:cs typeface="Verdana"/>
                <a:sym typeface="Verdana"/>
              </a:rPr>
              <a:t>Важливо!</a:t>
            </a: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 Роз'яснення не вносять змін до умов ТД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69" name="Google Shape;66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" y="0"/>
            <a:ext cx="6381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53"/>
          <p:cNvPicPr preferRelativeResize="0"/>
          <p:nvPr/>
        </p:nvPicPr>
        <p:blipFill rotWithShape="1">
          <a:blip r:embed="rId5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4"/>
          <p:cNvSpPr txBox="1"/>
          <p:nvPr/>
        </p:nvSpPr>
        <p:spPr>
          <a:xfrm>
            <a:off x="842800" y="25"/>
            <a:ext cx="7766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Запитання та вимоги до замовника</a:t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677" name="Google Shape;677;p54"/>
          <p:cNvPicPr preferRelativeResize="0"/>
          <p:nvPr/>
        </p:nvPicPr>
        <p:blipFill rotWithShape="1">
          <a:blip r:embed="rId3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7788" y="723925"/>
            <a:ext cx="7252404" cy="42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5"/>
          <p:cNvSpPr txBox="1"/>
          <p:nvPr>
            <p:ph idx="4294967295" type="title"/>
          </p:nvPr>
        </p:nvSpPr>
        <p:spPr>
          <a:xfrm>
            <a:off x="694200" y="124175"/>
            <a:ext cx="84567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Різниця між вимогою та скаргою щодо відхилення пропозиції</a:t>
            </a:r>
            <a:endParaRPr>
              <a:solidFill>
                <a:srgbClr val="167F1A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5" name="Google Shape;685;p55"/>
          <p:cNvSpPr txBox="1"/>
          <p:nvPr>
            <p:ph idx="4294967295" type="body"/>
          </p:nvPr>
        </p:nvSpPr>
        <p:spPr>
          <a:xfrm>
            <a:off x="1317750" y="1050125"/>
            <a:ext cx="38439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безкоштовно                                       </a:t>
            </a:r>
            <a:endParaRPr i="1"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                                       </a:t>
            </a:r>
            <a:r>
              <a:rPr i="1" lang="ru" sz="1400">
                <a:latin typeface="Verdana"/>
                <a:ea typeface="Verdana"/>
                <a:cs typeface="Verdana"/>
                <a:sym typeface="Verdana"/>
              </a:rPr>
              <a:t> </a:t>
            </a:r>
            <a:endParaRPr i="1"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замовник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</a:t>
            </a:r>
            <a:endParaRPr i="1"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ru" sz="1400"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                          </a:t>
            </a:r>
            <a:endParaRPr i="1"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6" name="Google Shape;686;p55"/>
          <p:cNvPicPr preferRelativeResize="0"/>
          <p:nvPr/>
        </p:nvPicPr>
        <p:blipFill rotWithShape="1">
          <a:blip r:embed="rId3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55"/>
          <p:cNvSpPr txBox="1"/>
          <p:nvPr>
            <p:ph idx="4294967295" type="body"/>
          </p:nvPr>
        </p:nvSpPr>
        <p:spPr>
          <a:xfrm>
            <a:off x="4572000" y="1050125"/>
            <a:ext cx="4524000" cy="28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                                             5 тис.грн -товари/послуги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                                             15 тис.грн -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роботи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                                        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                                              Антимонопольний комітет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                                              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9" name="Google Shape;689;p55"/>
          <p:cNvSpPr/>
          <p:nvPr/>
        </p:nvSpPr>
        <p:spPr>
          <a:xfrm>
            <a:off x="3009025" y="1619300"/>
            <a:ext cx="3458400" cy="415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666666"/>
                </a:solidFill>
              </a:rPr>
              <a:t>вартість</a:t>
            </a:r>
            <a:endParaRPr b="1" sz="1200">
              <a:solidFill>
                <a:srgbClr val="666666"/>
              </a:solidFill>
            </a:endParaRPr>
          </a:p>
        </p:txBody>
      </p:sp>
      <p:sp>
        <p:nvSpPr>
          <p:cNvPr id="690" name="Google Shape;690;p55"/>
          <p:cNvSpPr/>
          <p:nvPr/>
        </p:nvSpPr>
        <p:spPr>
          <a:xfrm>
            <a:off x="3009025" y="2225953"/>
            <a:ext cx="3458400" cy="415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666666"/>
                </a:solidFill>
              </a:rPr>
              <a:t>адресат</a:t>
            </a:r>
            <a:endParaRPr b="1" sz="1200">
              <a:solidFill>
                <a:srgbClr val="666666"/>
              </a:solidFill>
            </a:endParaRPr>
          </a:p>
        </p:txBody>
      </p:sp>
      <p:sp>
        <p:nvSpPr>
          <p:cNvPr id="691" name="Google Shape;691;p55"/>
          <p:cNvSpPr/>
          <p:nvPr/>
        </p:nvSpPr>
        <p:spPr>
          <a:xfrm>
            <a:off x="3002825" y="2973700"/>
            <a:ext cx="3458400" cy="367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666666"/>
                </a:solidFill>
              </a:rPr>
              <a:t>терміни подачі</a:t>
            </a:r>
            <a:endParaRPr b="1" sz="1200">
              <a:solidFill>
                <a:srgbClr val="666666"/>
              </a:solidFill>
            </a:endParaRPr>
          </a:p>
        </p:txBody>
      </p:sp>
      <p:sp>
        <p:nvSpPr>
          <p:cNvPr id="692" name="Google Shape;692;p55"/>
          <p:cNvSpPr/>
          <p:nvPr/>
        </p:nvSpPr>
        <p:spPr>
          <a:xfrm>
            <a:off x="3002825" y="3878775"/>
            <a:ext cx="3458400" cy="813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666666"/>
                </a:solidFill>
              </a:rPr>
              <a:t>можливість відміни рішення про відхилення пропозиції</a:t>
            </a:r>
            <a:endParaRPr b="1" sz="1200">
              <a:solidFill>
                <a:srgbClr val="666666"/>
              </a:solidFill>
            </a:endParaRPr>
          </a:p>
        </p:txBody>
      </p:sp>
      <p:sp>
        <p:nvSpPr>
          <p:cNvPr id="693" name="Google Shape;693;p55"/>
          <p:cNvSpPr/>
          <p:nvPr/>
        </p:nvSpPr>
        <p:spPr>
          <a:xfrm>
            <a:off x="1393775" y="1275875"/>
            <a:ext cx="1217100" cy="3039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666666"/>
                </a:solidFill>
              </a:rPr>
              <a:t>вимога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694" name="Google Shape;694;p55"/>
          <p:cNvSpPr/>
          <p:nvPr/>
        </p:nvSpPr>
        <p:spPr>
          <a:xfrm>
            <a:off x="6682800" y="1275875"/>
            <a:ext cx="1217100" cy="3039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666666"/>
                </a:solidFill>
              </a:rPr>
              <a:t>скарга</a:t>
            </a:r>
            <a:endParaRPr b="1">
              <a:solidFill>
                <a:srgbClr val="666666"/>
              </a:solidFill>
              <a:highlight>
                <a:srgbClr val="0000FF"/>
              </a:highlight>
            </a:endParaRPr>
          </a:p>
        </p:txBody>
      </p:sp>
      <p:sp>
        <p:nvSpPr>
          <p:cNvPr id="695" name="Google Shape;695;p55"/>
          <p:cNvSpPr txBox="1"/>
          <p:nvPr/>
        </p:nvSpPr>
        <p:spPr>
          <a:xfrm>
            <a:off x="1862125" y="3530200"/>
            <a:ext cx="64713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днів з дня публікації повідомлення про намір укласти договір</a:t>
            </a:r>
            <a:endParaRPr/>
          </a:p>
        </p:txBody>
      </p:sp>
      <p:sp>
        <p:nvSpPr>
          <p:cNvPr id="696" name="Google Shape;696;p55"/>
          <p:cNvSpPr txBox="1"/>
          <p:nvPr/>
        </p:nvSpPr>
        <p:spPr>
          <a:xfrm>
            <a:off x="1317750" y="4423575"/>
            <a:ext cx="8361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НІ                                                                                                                      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697" name="Google Shape;697;p55"/>
          <p:cNvSpPr txBox="1"/>
          <p:nvPr/>
        </p:nvSpPr>
        <p:spPr>
          <a:xfrm>
            <a:off x="6746100" y="4305150"/>
            <a:ext cx="22125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ТАК</a:t>
            </a:r>
            <a:r>
              <a:rPr lang="ru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- у разі </a:t>
            </a:r>
            <a:endParaRPr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задоволення скарги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6"/>
          <p:cNvSpPr txBox="1"/>
          <p:nvPr>
            <p:ph idx="4294967295" type="title"/>
          </p:nvPr>
        </p:nvSpPr>
        <p:spPr>
          <a:xfrm>
            <a:off x="633825" y="414600"/>
            <a:ext cx="70305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Загальні формулювання</a:t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56"/>
          <p:cNvSpPr txBox="1"/>
          <p:nvPr>
            <p:ph idx="4294967295" type="body"/>
          </p:nvPr>
        </p:nvSpPr>
        <p:spPr>
          <a:xfrm>
            <a:off x="694200" y="1335875"/>
            <a:ext cx="8164800" cy="3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❖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Довідки/інформація в довільній формі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❖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Та/або/…..., або інший документ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❖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Всі сторінки документу чи окремі (ліцензія з усіма додатками, якщо такі є в тексті) 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❖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Формальні помилки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4" name="Google Shape;704;p56"/>
          <p:cNvPicPr preferRelativeResize="0"/>
          <p:nvPr/>
        </p:nvPicPr>
        <p:blipFill rotWithShape="1">
          <a:blip r:embed="rId3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57"/>
          <p:cNvPicPr preferRelativeResize="0"/>
          <p:nvPr/>
        </p:nvPicPr>
        <p:blipFill rotWithShape="1">
          <a:blip r:embed="rId3">
            <a:alphaModFix/>
          </a:blip>
          <a:srcRect b="15336" l="30729" r="30897" t="16226"/>
          <a:stretch/>
        </p:blipFill>
        <p:spPr>
          <a:xfrm>
            <a:off x="7106100" y="2624700"/>
            <a:ext cx="2028375" cy="2480701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57"/>
          <p:cNvSpPr txBox="1"/>
          <p:nvPr>
            <p:ph idx="4294967295" type="title"/>
          </p:nvPr>
        </p:nvSpPr>
        <p:spPr>
          <a:xfrm>
            <a:off x="638175" y="141375"/>
            <a:ext cx="85059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Відповідність технічному завданню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2" name="Google Shape;712;p57"/>
          <p:cNvSpPr txBox="1"/>
          <p:nvPr>
            <p:ph idx="4294967295" type="body"/>
          </p:nvPr>
        </p:nvSpPr>
        <p:spPr>
          <a:xfrm>
            <a:off x="638175" y="685800"/>
            <a:ext cx="814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Увага до</a:t>
            </a:r>
            <a:r>
              <a:rPr b="1" lang="ru" sz="1600" u="sng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всіх</a:t>
            </a:r>
            <a:r>
              <a:rPr b="1"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технічних параметрів. </a:t>
            </a:r>
            <a:r>
              <a:rPr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Всім в сукупності технічним характеристикам має відповідати продукція мінімум 2-х виробників.</a:t>
            </a:r>
            <a:endParaRPr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b="1"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Підтверджуючі документи на товар - паспорти, сертифікати, протоколи випробувань.</a:t>
            </a:r>
            <a:endParaRPr b="1"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“повинні бути” vs “повинні бути надані у складі ТП”</a:t>
            </a:r>
            <a:endParaRPr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b="1"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Гірше/краще</a:t>
            </a:r>
            <a:endParaRPr b="1"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Скарга по UA-2017-03-30-002322-b</a:t>
            </a:r>
            <a:endParaRPr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Оскарження недопуску до аукціону за надання товару з «гіршими» характеристиками.                                                           </a:t>
            </a:r>
            <a:endParaRPr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Рішення АМКУ:«Документація не містить визначення поняття«не гірше»</a:t>
            </a:r>
            <a:endParaRPr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ru" sz="16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Межі граничних значень (від….до….)</a:t>
            </a:r>
            <a:endParaRPr b="1" sz="16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3" name="Google Shape;713;p57"/>
          <p:cNvPicPr preferRelativeResize="0"/>
          <p:nvPr/>
        </p:nvPicPr>
        <p:blipFill rotWithShape="1">
          <a:blip r:embed="rId4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58"/>
          <p:cNvPicPr preferRelativeResize="0"/>
          <p:nvPr/>
        </p:nvPicPr>
        <p:blipFill rotWithShape="1">
          <a:blip r:embed="rId3">
            <a:alphaModFix/>
          </a:blip>
          <a:srcRect b="15926" l="41043" r="40047" t="16814"/>
          <a:stretch/>
        </p:blipFill>
        <p:spPr>
          <a:xfrm>
            <a:off x="6571650" y="762000"/>
            <a:ext cx="1685875" cy="337675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8"/>
          <p:cNvSpPr txBox="1"/>
          <p:nvPr>
            <p:ph idx="4294967295" type="title"/>
          </p:nvPr>
        </p:nvSpPr>
        <p:spPr>
          <a:xfrm>
            <a:off x="730175" y="162850"/>
            <a:ext cx="8118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Кваліфікаційні критерії за ст.16. ЗУ “Про публічні закупівлі”</a:t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167F1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1" name="Google Shape;721;p58"/>
          <p:cNvSpPr txBox="1"/>
          <p:nvPr>
            <p:ph idx="4294967295" type="body"/>
          </p:nvPr>
        </p:nvSpPr>
        <p:spPr>
          <a:xfrm>
            <a:off x="730175" y="1902675"/>
            <a:ext cx="81180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Договір/договори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Конкретні роки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Обсяг у грошах і у об’ємі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Аналогічність по коду ДК 021:2015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Надання копій договорів у повному обсязі = з усіма невід'ємними частинами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Надання документів, що підтверджують виконання договору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➢"/>
            </a:pPr>
            <a:r>
              <a:rPr lang="ru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Подання відгуку від контрагента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58"/>
          <p:cNvSpPr txBox="1"/>
          <p:nvPr>
            <p:ph idx="4294967295" type="title"/>
          </p:nvPr>
        </p:nvSpPr>
        <p:spPr>
          <a:xfrm>
            <a:off x="618000" y="1208175"/>
            <a:ext cx="5268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9C94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069C94"/>
                </a:solidFill>
                <a:latin typeface="Arial"/>
                <a:ea typeface="Arial"/>
                <a:cs typeface="Arial"/>
                <a:sym typeface="Arial"/>
              </a:rPr>
              <a:t>Аналогічний договір</a:t>
            </a:r>
            <a:endParaRPr sz="2400">
              <a:solidFill>
                <a:srgbClr val="069C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3" name="Google Shape;723;p58"/>
          <p:cNvPicPr preferRelativeResize="0"/>
          <p:nvPr/>
        </p:nvPicPr>
        <p:blipFill rotWithShape="1">
          <a:blip r:embed="rId4">
            <a:alphaModFix/>
          </a:blip>
          <a:srcRect b="78198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702262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