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2" r:id="rId1"/>
  </p:sldMasterIdLst>
  <p:notesMasterIdLst>
    <p:notesMasterId r:id="rId24"/>
  </p:notesMasterIdLst>
  <p:sldIdLst>
    <p:sldId id="256" r:id="rId2"/>
    <p:sldId id="257" r:id="rId3"/>
    <p:sldId id="289" r:id="rId4"/>
    <p:sldId id="291" r:id="rId5"/>
    <p:sldId id="292" r:id="rId6"/>
    <p:sldId id="266" r:id="rId7"/>
    <p:sldId id="277" r:id="rId8"/>
    <p:sldId id="293" r:id="rId9"/>
    <p:sldId id="279" r:id="rId10"/>
    <p:sldId id="295" r:id="rId11"/>
    <p:sldId id="275" r:id="rId12"/>
    <p:sldId id="296" r:id="rId13"/>
    <p:sldId id="297" r:id="rId14"/>
    <p:sldId id="298" r:id="rId15"/>
    <p:sldId id="300" r:id="rId16"/>
    <p:sldId id="294" r:id="rId17"/>
    <p:sldId id="258" r:id="rId18"/>
    <p:sldId id="259" r:id="rId19"/>
    <p:sldId id="274" r:id="rId20"/>
    <p:sldId id="271" r:id="rId21"/>
    <p:sldId id="288" r:id="rId22"/>
    <p:sldId id="273" r:id="rId23"/>
  </p:sldIdLst>
  <p:sldSz cx="12192000" cy="6858000"/>
  <p:notesSz cx="6858000" cy="9144000"/>
  <p:embeddedFontLst>
    <p:embeddedFont>
      <p:font typeface="Avenir Black" panose="02000503020000020003" pitchFamily="2" charset="0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yriad Pro" panose="020B0503030403020204" pitchFamily="34" charset="0"/>
      <p:regular r:id="rId34"/>
      <p:bold r:id="rId35"/>
      <p:italic r:id="rId36"/>
      <p:boldItalic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6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040"/>
  </p:normalViewPr>
  <p:slideViewPr>
    <p:cSldViewPr snapToGrid="0">
      <p:cViewPr varScale="1">
        <p:scale>
          <a:sx n="71" d="100"/>
          <a:sy n="71" d="100"/>
        </p:scale>
        <p:origin x="56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0426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tender.biz/prozorro-market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3039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9406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416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825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7612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e48f9a7e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uk-UA" dirty="0"/>
              <a:t>Добавить все </a:t>
            </a:r>
            <a:r>
              <a:rPr lang="uk-UA" dirty="0" err="1"/>
              <a:t>названия</a:t>
            </a:r>
            <a:r>
              <a:rPr lang="uk-UA" dirty="0"/>
              <a:t> </a:t>
            </a:r>
            <a:r>
              <a:rPr lang="uk-UA" dirty="0" err="1"/>
              <a:t>отсюда</a:t>
            </a:r>
            <a:r>
              <a:rPr lang="uk-UA" dirty="0"/>
              <a:t> </a:t>
            </a:r>
            <a:r>
              <a:rPr lang="en-US" dirty="0">
                <a:hlinkClick r:id="rId3"/>
              </a:rPr>
              <a:t>https://smarttender.biz/prozorro-market/</a:t>
            </a:r>
            <a:endParaRPr dirty="0"/>
          </a:p>
        </p:txBody>
      </p:sp>
      <p:sp>
        <p:nvSpPr>
          <p:cNvPr id="117" name="Google Shape;117;g5e48f9a7e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084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Тут «Вже продано товарів на 1.9 млн грн»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626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Ьарисовать</a:t>
            </a:r>
            <a:r>
              <a:rPr lang="uk-UA" dirty="0"/>
              <a:t> </a:t>
            </a:r>
            <a:r>
              <a:rPr lang="uk-UA" dirty="0" err="1"/>
              <a:t>график</a:t>
            </a:r>
            <a:r>
              <a:rPr lang="uk-UA" dirty="0"/>
              <a:t> </a:t>
            </a:r>
            <a:r>
              <a:rPr lang="uk-UA" dirty="0" err="1"/>
              <a:t>где</a:t>
            </a:r>
            <a:r>
              <a:rPr lang="uk-UA" dirty="0"/>
              <a:t> в </a:t>
            </a:r>
            <a:r>
              <a:rPr lang="uk-UA" dirty="0" err="1"/>
              <a:t>конце</a:t>
            </a:r>
            <a:r>
              <a:rPr lang="uk-UA" dirty="0"/>
              <a:t> </a:t>
            </a:r>
            <a:r>
              <a:rPr lang="uk-UA" dirty="0" err="1"/>
              <a:t>будет</a:t>
            </a:r>
            <a:r>
              <a:rPr lang="uk-UA" dirty="0"/>
              <a:t> 1000 договорів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670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561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2870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100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62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25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095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184298" y="274639"/>
            <a:ext cx="11398103" cy="618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76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5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284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84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3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26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7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336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5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62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IY7T6y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0FB5546-A20D-8148-BAB6-CE630E6E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3546C5-EDE1-F94C-8AB2-D57EEDA88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-2575"/>
            <a:ext cx="12195340" cy="6860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16149" y="2117271"/>
            <a:ext cx="8534400" cy="4301458"/>
          </a:xfrm>
        </p:spPr>
        <p:txBody>
          <a:bodyPr/>
          <a:lstStyle/>
          <a:p>
            <a:r>
              <a:rPr lang="uk-UA" dirty="0"/>
              <a:t>Бланки</a:t>
            </a:r>
          </a:p>
          <a:p>
            <a:r>
              <a:rPr lang="uk-UA" dirty="0"/>
              <a:t>Електричні лампи </a:t>
            </a:r>
            <a:r>
              <a:rPr lang="uk-UA" dirty="0" err="1"/>
              <a:t>розжарування</a:t>
            </a:r>
            <a:endParaRPr lang="uk-UA" dirty="0"/>
          </a:p>
          <a:p>
            <a:r>
              <a:rPr lang="uk-UA" dirty="0"/>
              <a:t>Світильники</a:t>
            </a:r>
          </a:p>
          <a:p>
            <a:r>
              <a:rPr lang="uk-UA" dirty="0"/>
              <a:t>Побутові прилади</a:t>
            </a:r>
          </a:p>
          <a:p>
            <a:r>
              <a:rPr lang="uk-UA" dirty="0"/>
              <a:t>Меблі</a:t>
            </a:r>
          </a:p>
          <a:p>
            <a:r>
              <a:rPr lang="uk-UA" dirty="0"/>
              <a:t>Продукція для чищення</a:t>
            </a:r>
          </a:p>
          <a:p>
            <a:r>
              <a:rPr lang="uk-UA" dirty="0"/>
              <a:t>Кухонне приладдя </a:t>
            </a:r>
          </a:p>
          <a:p>
            <a:r>
              <a:rPr lang="uk-UA" dirty="0"/>
              <a:t>Туалетний папір </a:t>
            </a:r>
            <a:endParaRPr lang="en-US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Які категорії будуть додані найближчим часом?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4E0351-1127-1343-8FB6-A888B5F50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4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3C4928C-F156-FD4E-8784-C71D9396B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8F63E4-AC1C-9841-ACCB-781214792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72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Наші плани 1000 договорів в день</a:t>
            </a:r>
            <a:endParaRPr lang="en-US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856014"/>
            <a:ext cx="3352799" cy="46100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2FF30F-17E3-8D4A-AEB9-3D179D67E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74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5C57FC-9D68-944D-AA40-B4215F33C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343" y="573447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rgbClr val="0E6F88"/>
                </a:solidFill>
                <a:latin typeface="Myriad Pro" panose="020B0503030403020204" pitchFamily="34" charset="0"/>
              </a:rPr>
              <a:t>Як приєднатись до </a:t>
            </a:r>
            <a:r>
              <a:rPr lang="en-US" b="1" dirty="0" err="1">
                <a:solidFill>
                  <a:srgbClr val="0E6F88"/>
                </a:solidFill>
                <a:latin typeface="Avenir Black" panose="02000503020000020003" pitchFamily="2" charset="0"/>
              </a:rPr>
              <a:t>Prozorro</a:t>
            </a:r>
            <a:r>
              <a:rPr lang="en-US" b="1" dirty="0">
                <a:solidFill>
                  <a:srgbClr val="0E6F88"/>
                </a:solidFill>
                <a:latin typeface="Avenir Black" panose="02000503020000020003" pitchFamily="2" charset="0"/>
              </a:rPr>
              <a:t> Market?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983343" y="2103437"/>
            <a:ext cx="6815951" cy="303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uk-UA" dirty="0">
                <a:solidFill>
                  <a:srgbClr val="0E6F88"/>
                </a:solidFill>
              </a:rPr>
              <a:t>Звернутись до ДУ «Професійні закупівлі»</a:t>
            </a:r>
            <a:r>
              <a:rPr lang="en-US" dirty="0">
                <a:solidFill>
                  <a:srgbClr val="0E6F88"/>
                </a:solidFill>
              </a:rPr>
              <a:t> </a:t>
            </a:r>
            <a:r>
              <a:rPr lang="ru-RU" dirty="0">
                <a:solidFill>
                  <a:srgbClr val="0E6F88"/>
                </a:solidFill>
              </a:rPr>
              <a:t>за </a:t>
            </a:r>
            <a:r>
              <a:rPr lang="ru-RU" dirty="0" err="1">
                <a:solidFill>
                  <a:srgbClr val="0E6F88"/>
                </a:solidFill>
              </a:rPr>
              <a:t>посиланням</a:t>
            </a:r>
            <a:r>
              <a:rPr lang="ru-RU" dirty="0">
                <a:solidFill>
                  <a:srgbClr val="0E6F88"/>
                </a:solidFill>
              </a:rPr>
              <a:t> </a:t>
            </a:r>
            <a:r>
              <a:rPr lang="en-US" dirty="0">
                <a:solidFill>
                  <a:srgbClr val="0E6F8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http://bit.ly/2IY7T6y</a:t>
            </a:r>
            <a:r>
              <a:rPr lang="ru-RU" dirty="0">
                <a:solidFill>
                  <a:srgbClr val="0E6F88"/>
                </a:solidFill>
              </a:rPr>
              <a:t> </a:t>
            </a:r>
            <a:r>
              <a:rPr lang="ru-RU" dirty="0" err="1">
                <a:solidFill>
                  <a:srgbClr val="0E6F88"/>
                </a:solidFill>
              </a:rPr>
              <a:t>або</a:t>
            </a:r>
            <a:r>
              <a:rPr lang="ru-RU" dirty="0">
                <a:solidFill>
                  <a:srgbClr val="0E6F88"/>
                </a:solidFill>
              </a:rPr>
              <a:t> до ДП «</a:t>
            </a:r>
            <a:r>
              <a:rPr lang="ru-RU" dirty="0" err="1">
                <a:solidFill>
                  <a:srgbClr val="0E6F88"/>
                </a:solidFill>
              </a:rPr>
              <a:t>Медичні</a:t>
            </a:r>
            <a:r>
              <a:rPr lang="ru-RU" dirty="0">
                <a:solidFill>
                  <a:srgbClr val="0E6F88"/>
                </a:solidFill>
              </a:rPr>
              <a:t> </a:t>
            </a:r>
            <a:r>
              <a:rPr lang="ru-RU" dirty="0" err="1">
                <a:solidFill>
                  <a:srgbClr val="0E6F88"/>
                </a:solidFill>
              </a:rPr>
              <a:t>закупівлі</a:t>
            </a:r>
            <a:r>
              <a:rPr lang="ru-RU" dirty="0">
                <a:solidFill>
                  <a:srgbClr val="0E6F88"/>
                </a:solidFill>
              </a:rPr>
              <a:t>» за </a:t>
            </a:r>
            <a:r>
              <a:rPr lang="ru-RU" dirty="0" err="1">
                <a:solidFill>
                  <a:srgbClr val="0E6F88"/>
                </a:solidFill>
              </a:rPr>
              <a:t>посиланням</a:t>
            </a:r>
            <a:r>
              <a:rPr lang="ru-RU" dirty="0">
                <a:solidFill>
                  <a:srgbClr val="0E6F88"/>
                </a:solidFill>
              </a:rPr>
              <a:t> </a:t>
            </a:r>
            <a:r>
              <a:rPr lang="en-US" dirty="0">
                <a:solidFill>
                  <a:srgbClr val="0E6F88"/>
                </a:solidFill>
              </a:rPr>
              <a:t>http://bit.ly/2m5ZLbj</a:t>
            </a:r>
          </a:p>
        </p:txBody>
      </p:sp>
    </p:spTree>
    <p:extLst>
      <p:ext uri="{BB962C8B-B14F-4D97-AF65-F5344CB8AC3E}">
        <p14:creationId xmlns:p14="http://schemas.microsoft.com/office/powerpoint/2010/main" val="1237094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D8CE6A-5B20-9141-AE8B-6AD7EC186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0647" y="2264802"/>
            <a:ext cx="6530788" cy="1325563"/>
          </a:xfrm>
        </p:spPr>
        <p:txBody>
          <a:bodyPr/>
          <a:lstStyle/>
          <a:p>
            <a:r>
              <a:rPr lang="uk-UA" dirty="0">
                <a:solidFill>
                  <a:srgbClr val="0E6F88"/>
                </a:solidFill>
                <a:latin typeface="Myriad Pro" panose="020B0503030403020204" pitchFamily="34" charset="0"/>
              </a:rPr>
              <a:t>Заповнити заявку, </a:t>
            </a:r>
            <a:br>
              <a:rPr lang="en-US" dirty="0">
                <a:solidFill>
                  <a:srgbClr val="0E6F88"/>
                </a:solidFill>
                <a:latin typeface="Myriad Pro" panose="020B0503030403020204" pitchFamily="34" charset="0"/>
              </a:rPr>
            </a:br>
            <a:r>
              <a:rPr lang="uk-UA" dirty="0">
                <a:solidFill>
                  <a:srgbClr val="0E6F88"/>
                </a:solidFill>
                <a:latin typeface="Myriad Pro" panose="020B0503030403020204" pitchFamily="34" charset="0"/>
              </a:rPr>
              <a:t>додавши 20 накладних</a:t>
            </a:r>
            <a:endParaRPr lang="en-US" dirty="0">
              <a:solidFill>
                <a:srgbClr val="0E6F88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8045CF-C5D0-5544-AC8D-1DAAD15D59F3}"/>
              </a:ext>
            </a:extLst>
          </p:cNvPr>
          <p:cNvSpPr/>
          <p:nvPr/>
        </p:nvSpPr>
        <p:spPr>
          <a:xfrm>
            <a:off x="3962400" y="1990165"/>
            <a:ext cx="6203576" cy="1810870"/>
          </a:xfrm>
          <a:prstGeom prst="rect">
            <a:avLst/>
          </a:prstGeom>
          <a:noFill/>
          <a:ln>
            <a:solidFill>
              <a:srgbClr val="0E6F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496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C26A7F-E496-6849-96CC-F284E8032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0529" y="2300661"/>
            <a:ext cx="6530788" cy="1325563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0E6F88"/>
                </a:solidFill>
                <a:latin typeface="Myriad Pro" panose="020B0503030403020204" pitchFamily="34" charset="0"/>
              </a:rPr>
              <a:t>Після кваліфікації запропонувати ціну на товар через майданчик</a:t>
            </a:r>
            <a:endParaRPr lang="en-US" dirty="0">
              <a:solidFill>
                <a:srgbClr val="0E6F88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A8045CF-C5D0-5544-AC8D-1DAAD15D59F3}"/>
              </a:ext>
            </a:extLst>
          </p:cNvPr>
          <p:cNvSpPr/>
          <p:nvPr/>
        </p:nvSpPr>
        <p:spPr>
          <a:xfrm>
            <a:off x="1452282" y="2026024"/>
            <a:ext cx="6203576" cy="1810870"/>
          </a:xfrm>
          <a:prstGeom prst="rect">
            <a:avLst/>
          </a:prstGeom>
          <a:noFill/>
          <a:ln>
            <a:solidFill>
              <a:srgbClr val="0E6F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68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Що ще зроблено?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CBFE30-80B8-A043-8DFF-3C28B4CA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6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F5C431-4715-F741-B60A-B4E7A6E51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pic>
        <p:nvPicPr>
          <p:cNvPr id="105" name="Google Shape;105;p16" descr="https://lh4.googleusercontent.com/2clZENBz0tp3t2RC01jWBECyRQ7vuKdVnjoRObA9ULj6MX1zc_OKMC9yZzio0ONurq5l2BSqi5rCaUnu71GD2Tuv66PsNWoG1aGWD-i5y9Ts8WKEdhj89sRNbEGY3bkYQWlUhhqwyb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0957" y="542557"/>
            <a:ext cx="5677884" cy="5677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C1F5A2-CD31-0242-9AB3-2606FEA4E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700512" y="2210315"/>
            <a:ext cx="539548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8A6"/>
              </a:buClr>
              <a:buSzPts val="4400"/>
              <a:buFont typeface="Tahoma"/>
              <a:buNone/>
            </a:pPr>
            <a:r>
              <a:rPr lang="ru-RU" sz="3600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Електронне</a:t>
            </a:r>
            <a:r>
              <a:rPr lang="ru-RU" sz="3600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 поле: </a:t>
            </a:r>
            <a:r>
              <a:rPr lang="ru-RU" sz="3600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умови</a:t>
            </a:r>
            <a:r>
              <a:rPr lang="ru-RU" sz="3600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 оплати</a:t>
            </a:r>
            <a:endParaRPr sz="3600" dirty="0"/>
          </a:p>
        </p:txBody>
      </p:sp>
      <p:pic>
        <p:nvPicPr>
          <p:cNvPr id="111" name="Google Shape;111;p17" descr="https://lh6.googleusercontent.com/uLV8U_y4ArD5aFxX3oTg3yVxVytA8xTnCeql5V242uRKtBbNOVAUYT2qnRqxMXdHra-OEmhnlmuRysdvsIgz_QhemJva7skKfs3Gev4GhJh75gFaoe_dRYdwHA8gRXnPCtlCvsm_OA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575540"/>
            <a:ext cx="5653158" cy="5670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CB4BFB-E461-2D47-B507-BBF2A4EF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3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2510690" y="2677099"/>
            <a:ext cx="787821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8A6"/>
              </a:buClr>
              <a:buSzPts val="4400"/>
              <a:buFont typeface="Tahoma"/>
              <a:buNone/>
            </a:pPr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14FF4-25EC-FE4D-8EEC-BA3C7EDBE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/>
          <p:nvPr/>
        </p:nvSpPr>
        <p:spPr>
          <a:xfrm>
            <a:off x="899159" y="-13561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8A6"/>
              </a:buClr>
              <a:buSzPts val="4400"/>
              <a:buFont typeface="Tahoma"/>
              <a:buNone/>
            </a:pPr>
            <a:r>
              <a:rPr lang="ru-RU" sz="4400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У </a:t>
            </a:r>
            <a:r>
              <a:rPr lang="ru-RU" sz="4400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роботі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9"/>
          <p:cNvSpPr/>
          <p:nvPr/>
        </p:nvSpPr>
        <p:spPr>
          <a:xfrm>
            <a:off x="1026650" y="824325"/>
            <a:ext cx="10388100" cy="5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AutoNum type="arabicPeriod"/>
            </a:pP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Електронна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тендерна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документація</a:t>
            </a:r>
            <a:endParaRPr sz="36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AutoNum type="arabicPeriod"/>
            </a:pP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Інтеграція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з ДФС </a:t>
            </a:r>
            <a:r>
              <a:rPr lang="ru-RU" sz="3600" b="1" dirty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(СКОРО, ДУЖЕ СКОРО)</a:t>
            </a:r>
            <a:endParaRPr sz="3600" b="1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AutoNum type="arabicPeriod"/>
            </a:pP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Функціонал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ЦЗО</a:t>
            </a:r>
            <a:endParaRPr sz="36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ahoma"/>
              <a:buAutoNum type="arabicPeriod"/>
            </a:pP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Перенесення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тендерів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між</a:t>
            </a:r>
            <a:r>
              <a:rPr lang="ru-RU" sz="3600" b="1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sz="3600" b="1" dirty="0" err="1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майданчиками</a:t>
            </a:r>
            <a:endParaRPr sz="3600" b="1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27DAB3-449A-394E-BE28-2ECAD9E9E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D0B403-3E01-5B43-99BE-ECD1541E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636320" y="467958"/>
            <a:ext cx="8127670" cy="106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188A6"/>
              </a:buClr>
              <a:buSzPts val="4400"/>
            </a:pPr>
            <a:r>
              <a:rPr lang="ru-RU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Після</a:t>
            </a:r>
            <a:r>
              <a:rPr lang="ru-RU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голосування</a:t>
            </a:r>
            <a:r>
              <a:rPr lang="ru-RU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 у </a:t>
            </a:r>
            <a:r>
              <a:rPr lang="ru-RU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Верховній</a:t>
            </a:r>
            <a:r>
              <a:rPr lang="ru-RU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ru-RU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Раді</a:t>
            </a:r>
            <a:endParaRPr dirty="0"/>
          </a:p>
        </p:txBody>
      </p:sp>
      <p:sp>
        <p:nvSpPr>
          <p:cNvPr id="192" name="Google Shape;192;p30"/>
          <p:cNvSpPr/>
          <p:nvPr/>
        </p:nvSpPr>
        <p:spPr>
          <a:xfrm>
            <a:off x="636320" y="1750601"/>
            <a:ext cx="8234548" cy="53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0" indent="-742950">
              <a:buClr>
                <a:srgbClr val="0E6F88"/>
              </a:buClr>
              <a:buSzPts val="3600"/>
              <a:buAutoNum type="arabicPeriod"/>
            </a:pP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Можливість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виправлення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помилок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у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тендерних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пропозиціях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протягом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24 годин</a:t>
            </a:r>
            <a:b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</a:br>
            <a:endParaRPr lang="ru-RU" sz="2800" dirty="0">
              <a:solidFill>
                <a:srgbClr val="0E6F88"/>
              </a:solidFill>
              <a:latin typeface="Tahoma"/>
              <a:ea typeface="Tahoma"/>
              <a:cs typeface="Tahoma"/>
            </a:endParaRPr>
          </a:p>
          <a:p>
            <a:pPr marL="742950" lvl="0" indent="-742950">
              <a:buClr>
                <a:srgbClr val="0E6F88"/>
              </a:buClr>
              <a:buSzPts val="3600"/>
              <a:buAutoNum type="arabicPeriod"/>
            </a:pP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Система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підсвічуватиме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аномально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низьку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ціну</a:t>
            </a:r>
            <a:b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</a:br>
            <a:endParaRPr lang="ru-RU" sz="2800" dirty="0">
              <a:solidFill>
                <a:srgbClr val="0E6F88"/>
              </a:solidFill>
              <a:latin typeface="Tahoma"/>
              <a:ea typeface="Tahoma"/>
              <a:cs typeface="Tahoma"/>
            </a:endParaRPr>
          </a:p>
          <a:p>
            <a:pPr marL="742950" lvl="0" indent="-742950">
              <a:buClr>
                <a:srgbClr val="0E6F88"/>
              </a:buClr>
              <a:buSzPts val="3600"/>
              <a:buAutoNum type="arabicPeriod"/>
            </a:pP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Поверення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плати  у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разі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задоволення</a:t>
            </a:r>
            <a:r>
              <a:rPr lang="ru-RU" sz="2800" dirty="0">
                <a:solidFill>
                  <a:srgbClr val="0E6F88"/>
                </a:solidFill>
                <a:latin typeface="Tahoma"/>
                <a:ea typeface="Tahoma"/>
                <a:cs typeface="Tahoma"/>
              </a:rPr>
              <a:t> </a:t>
            </a:r>
            <a:r>
              <a:rPr lang="ru-RU" sz="2800" dirty="0" err="1">
                <a:solidFill>
                  <a:srgbClr val="0E6F88"/>
                </a:solidFill>
                <a:latin typeface="Tahoma"/>
                <a:ea typeface="Tahoma"/>
                <a:cs typeface="Tahoma"/>
              </a:rPr>
              <a:t>скарги</a:t>
            </a:r>
            <a:endParaRPr lang="ru-RU" sz="2800" dirty="0">
              <a:solidFill>
                <a:srgbClr val="0E6F88"/>
              </a:solidFill>
              <a:latin typeface="Tahoma"/>
              <a:ea typeface="Tahoma"/>
              <a:cs typeface="Tahoma"/>
            </a:endParaRPr>
          </a:p>
          <a:p>
            <a:pPr lvl="0">
              <a:buClr>
                <a:srgbClr val="0E6F88"/>
              </a:buClr>
              <a:buSzPts val="3600"/>
            </a:pPr>
            <a:endParaRPr lang="ru-RU" sz="2800" dirty="0">
              <a:solidFill>
                <a:srgbClr val="0E6F88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4768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AF2B23-A814-7E4D-BF9A-D0E81E09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613" y="312643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Зміни до закону України про публічні закупівлі відкривають ринок в</a:t>
            </a:r>
            <a:br>
              <a:rPr lang="uk-UA" b="1" dirty="0">
                <a:solidFill>
                  <a:srgbClr val="FF0000"/>
                </a:solidFill>
              </a:rPr>
            </a:br>
            <a:br>
              <a:rPr lang="uk-UA" b="1" dirty="0">
                <a:solidFill>
                  <a:srgbClr val="FF0000"/>
                </a:solidFill>
              </a:rPr>
            </a:br>
            <a:r>
              <a:rPr lang="uk-UA" sz="6700" b="1" i="1" dirty="0">
                <a:solidFill>
                  <a:srgbClr val="FF0000"/>
                </a:solidFill>
              </a:rPr>
              <a:t>250 тис. </a:t>
            </a:r>
            <a:r>
              <a:rPr lang="uk-UA" sz="6700" b="1" i="1" dirty="0" err="1">
                <a:solidFill>
                  <a:srgbClr val="FF0000"/>
                </a:solidFill>
              </a:rPr>
              <a:t>закупівель</a:t>
            </a:r>
            <a:br>
              <a:rPr lang="uk-UA" sz="6700" b="1" i="1" dirty="0"/>
            </a:br>
            <a:br>
              <a:rPr lang="uk-UA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EE924A-9A05-8A49-BC7A-6F857C0B0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01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613" y="312643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Це майже </a:t>
            </a:r>
            <a:r>
              <a:rPr lang="en-US" b="1" dirty="0">
                <a:solidFill>
                  <a:srgbClr val="FF0000"/>
                </a:solidFill>
              </a:rPr>
              <a:t>25 </a:t>
            </a:r>
            <a:r>
              <a:rPr lang="uk-UA" b="1" dirty="0">
                <a:solidFill>
                  <a:srgbClr val="FF0000"/>
                </a:solidFill>
              </a:rPr>
              <a:t>млрд грн</a:t>
            </a:r>
            <a:br>
              <a:rPr lang="uk-UA" sz="6700" b="1" i="1" dirty="0"/>
            </a:br>
            <a:br>
              <a:rPr lang="uk-UA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FD77E9-B38D-124C-AF11-6E36A6F53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0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27" y="2827667"/>
            <a:ext cx="10515600" cy="1325563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Тепер вони попадають під дію закону</a:t>
            </a:r>
            <a:br>
              <a:rPr lang="uk-UA" sz="6700" b="1" i="1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CF85E7-B42E-BC4B-834F-92385412A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8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1938492" y="63803"/>
            <a:ext cx="895909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88A6"/>
              </a:buClr>
              <a:buSzPts val="4400"/>
              <a:buFont typeface="Tahoma"/>
              <a:buNone/>
            </a:pPr>
            <a:r>
              <a:rPr lang="uk-UA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Запустили </a:t>
            </a:r>
            <a:r>
              <a:rPr lang="en-US" b="1" dirty="0" err="1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Prozorro</a:t>
            </a:r>
            <a:r>
              <a:rPr lang="en-US" b="1" dirty="0">
                <a:solidFill>
                  <a:srgbClr val="1188A6"/>
                </a:solidFill>
                <a:latin typeface="Tahoma"/>
                <a:ea typeface="Tahoma"/>
                <a:cs typeface="Tahoma"/>
                <a:sym typeface="Tahoma"/>
              </a:rPr>
              <a:t> Market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61" y="1317022"/>
            <a:ext cx="6583878" cy="521521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9E99BB0-9D8E-E749-9C70-0D9B75896DC9}"/>
              </a:ext>
            </a:extLst>
          </p:cNvPr>
          <p:cNvSpPr/>
          <p:nvPr/>
        </p:nvSpPr>
        <p:spPr>
          <a:xfrm>
            <a:off x="1855316" y="325760"/>
            <a:ext cx="8481368" cy="7778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слайды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9190" y="254482"/>
            <a:ext cx="9333619" cy="6603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593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30447" y="1622834"/>
            <a:ext cx="8534400" cy="1752600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Що треба постачальнику, щоб продавати через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Prozorro</a:t>
            </a:r>
            <a:r>
              <a:rPr lang="en-US" dirty="0">
                <a:solidFill>
                  <a:schemeClr val="tx1"/>
                </a:solidFill>
              </a:rPr>
              <a:t> Market</a:t>
            </a:r>
            <a:r>
              <a:rPr lang="uk-UA" dirty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uk-UA" dirty="0">
                <a:solidFill>
                  <a:schemeClr val="tx1"/>
                </a:solidFill>
              </a:rPr>
              <a:t>Пройти кваліфікацію</a:t>
            </a:r>
          </a:p>
          <a:p>
            <a:pPr algn="l"/>
            <a:r>
              <a:rPr lang="uk-UA" dirty="0">
                <a:solidFill>
                  <a:schemeClr val="tx1"/>
                </a:solidFill>
              </a:rPr>
              <a:t>Чекати замовлення </a:t>
            </a:r>
          </a:p>
          <a:p>
            <a:pPr algn="l"/>
            <a:r>
              <a:rPr lang="uk-UA" dirty="0">
                <a:solidFill>
                  <a:schemeClr val="tx1"/>
                </a:solidFill>
              </a:rPr>
              <a:t>Відправити товар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F390A9-D391-A448-B572-B80957CB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9A2209-DC3E-E64C-9CD2-66B57203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" y="0"/>
            <a:ext cx="1219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19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1340</TotalTime>
  <Words>193</Words>
  <Application>Microsoft Macintosh PowerPoint</Application>
  <PresentationFormat>Широкоэкранный</PresentationFormat>
  <Paragraphs>39</Paragraphs>
  <Slides>22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Avenir Black</vt:lpstr>
      <vt:lpstr>Calibri</vt:lpstr>
      <vt:lpstr>Arial</vt:lpstr>
      <vt:lpstr>Tahoma</vt:lpstr>
      <vt:lpstr>Myriad Pro</vt:lpstr>
      <vt:lpstr>Calibri Light</vt:lpstr>
      <vt:lpstr>Тема Office</vt:lpstr>
      <vt:lpstr>Презентация PowerPoint</vt:lpstr>
      <vt:lpstr>Презентация PowerPoint</vt:lpstr>
      <vt:lpstr>Зміни до закону України про публічні закупівлі відкривають ринок в  250 тис. закупівель  </vt:lpstr>
      <vt:lpstr>Це майже 25 млрд грн  </vt:lpstr>
      <vt:lpstr>Тепер вони попадають під дію закону </vt:lpstr>
      <vt:lpstr>Запустили Prozorro Market</vt:lpstr>
      <vt:lpstr>Презентация PowerPoint</vt:lpstr>
      <vt:lpstr>Презентация PowerPoint</vt:lpstr>
      <vt:lpstr>Презентация PowerPoint</vt:lpstr>
      <vt:lpstr>Які категорії будуть додані найближчим часом?</vt:lpstr>
      <vt:lpstr>Презентация PowerPoint</vt:lpstr>
      <vt:lpstr>Наші плани 1000 договорів в день</vt:lpstr>
      <vt:lpstr>Як приєднатись до Prozorro Market?</vt:lpstr>
      <vt:lpstr>Заповнити заявку,  додавши 20 накладних</vt:lpstr>
      <vt:lpstr>Після кваліфікації запропонувати ціну на товар через майданчик</vt:lpstr>
      <vt:lpstr>Що ще зроблено? </vt:lpstr>
      <vt:lpstr>Презентация PowerPoint</vt:lpstr>
      <vt:lpstr>Електронне поле: умови оплати</vt:lpstr>
      <vt:lpstr>Презентация PowerPoint</vt:lpstr>
      <vt:lpstr>Презентация PowerPoint</vt:lpstr>
      <vt:lpstr>Після голосування у Верховній Раді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Що там нового у Prozorro?</dc:title>
  <cp:lastModifiedBy>Microsoft Office User</cp:lastModifiedBy>
  <cp:revision>32</cp:revision>
  <dcterms:modified xsi:type="dcterms:W3CDTF">2019-10-17T08:51:14Z</dcterms:modified>
</cp:coreProperties>
</file>