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01" r:id="rId4"/>
    <p:sldMasterId id="2147483717" r:id="rId5"/>
  </p:sldMasterIdLst>
  <p:notesMasterIdLst>
    <p:notesMasterId r:id="rId27"/>
  </p:notesMasterIdLst>
  <p:sldIdLst>
    <p:sldId id="256" r:id="rId6"/>
    <p:sldId id="259" r:id="rId7"/>
    <p:sldId id="277" r:id="rId8"/>
    <p:sldId id="265" r:id="rId9"/>
    <p:sldId id="279" r:id="rId10"/>
    <p:sldId id="289" r:id="rId11"/>
    <p:sldId id="290" r:id="rId12"/>
    <p:sldId id="291" r:id="rId13"/>
    <p:sldId id="292" r:id="rId14"/>
    <p:sldId id="278" r:id="rId15"/>
    <p:sldId id="288" r:id="rId16"/>
    <p:sldId id="295" r:id="rId17"/>
    <p:sldId id="303" r:id="rId18"/>
    <p:sldId id="305" r:id="rId19"/>
    <p:sldId id="299" r:id="rId20"/>
    <p:sldId id="300" r:id="rId21"/>
    <p:sldId id="297" r:id="rId22"/>
    <p:sldId id="301" r:id="rId23"/>
    <p:sldId id="304" r:id="rId24"/>
    <p:sldId id="302" r:id="rId25"/>
    <p:sldId id="286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76840" autoAdjust="0"/>
  </p:normalViewPr>
  <p:slideViewPr>
    <p:cSldViewPr>
      <p:cViewPr varScale="1">
        <p:scale>
          <a:sx n="57" d="100"/>
          <a:sy n="57" d="100"/>
        </p:scale>
        <p:origin x="174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FFDC7-5344-4E86-8512-43AD639B48D0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AB0F9-834C-43ED-BCC4-B51978743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46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B0F9-834C-43ED-BCC4-B5197874355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30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1D9A52-4A71-4FF2-A570-31C274F6B21F}" type="slidenum">
              <a:rPr lang="en-GB" sz="1200">
                <a:solidFill>
                  <a:srgbClr val="000000"/>
                </a:solidFill>
              </a:rPr>
              <a:pPr/>
              <a:t>11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In this graph it is shown how the values of RS-G-1.7 compare to the measured activity concentration in soil, ores and minerals.</a:t>
            </a:r>
          </a:p>
        </p:txBody>
      </p:sp>
    </p:spTree>
    <p:extLst>
      <p:ext uri="{BB962C8B-B14F-4D97-AF65-F5344CB8AC3E}">
        <p14:creationId xmlns:p14="http://schemas.microsoft.com/office/powerpoint/2010/main" val="357851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B0F9-834C-43ED-BCC4-B5197874355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9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096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180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9694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">
  <p:cSld name="Defaul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685800" lvl="1" indent="-171450" algn="ctr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028700" lvl="2" indent="-171450" algn="ctr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371600" lvl="3" indent="-171450" algn="ctr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1714500" lvl="4" indent="-171450" algn="ctr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057400" lvl="5" indent="-214313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●"/>
              <a:defRPr/>
            </a:lvl6pPr>
            <a:lvl7pPr marL="2400300" lvl="6" indent="-214313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●"/>
              <a:defRPr/>
            </a:lvl7pPr>
            <a:lvl8pPr marL="2743200" lvl="7" indent="-214313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●"/>
              <a:defRPr/>
            </a:lvl8pPr>
            <a:lvl9pPr marL="3086100" lvl="8" indent="-214313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●"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589965" y="6446964"/>
            <a:ext cx="357187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017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4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5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71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84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57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00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1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2257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2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88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27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82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31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49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9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82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65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25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1156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73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03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92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68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404813"/>
            <a:ext cx="2092325" cy="5605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404813"/>
            <a:ext cx="6129338" cy="5605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46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850" y="1484313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14850" y="1484313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23850" y="3822700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9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850" y="1484313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23850" y="382270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14850" y="148431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91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48431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14850" y="148431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6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484313"/>
            <a:ext cx="8229600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08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8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877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77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19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20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103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46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41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12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69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19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404813"/>
            <a:ext cx="2092325" cy="5605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404813"/>
            <a:ext cx="6129338" cy="5605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8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002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850" y="1484313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14850" y="1484313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23850" y="3822700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46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850" y="1484313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23850" y="382270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14850" y="148431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890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48431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14850" y="148431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170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484313"/>
            <a:ext cx="8229600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64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66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683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548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46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47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3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818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62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67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261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641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2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21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828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467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AD54C-DE32-4D9C-82FB-F029FBF98B25}" type="datetimeFigureOut">
              <a:rPr lang="uk-UA" smtClean="0"/>
              <a:t>19.03.2021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62E36-2960-419C-AA78-D4B4819B43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922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39EB6-D839-40A5-9EBF-381DA7DB9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19DBE-0E9B-4204-BB9E-31B3552F66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9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04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843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08725"/>
            <a:ext cx="8291513" cy="412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116013" y="188913"/>
            <a:ext cx="6551612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State Nuclear Regulatory Committee of Ukraine</a:t>
            </a:r>
            <a:endParaRPr lang="ru-RU" sz="20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250825" y="6237288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3080" name="Picture 10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12"/>
          <p:cNvSpPr>
            <a:spLocks noChangeShapeType="1"/>
          </p:cNvSpPr>
          <p:nvPr userDrawn="1"/>
        </p:nvSpPr>
        <p:spPr bwMode="auto">
          <a:xfrm>
            <a:off x="250825" y="6237288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2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04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843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08725"/>
            <a:ext cx="8291513" cy="412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0000"/>
                </a:solidFill>
              </a:rPr>
              <a:t>IAEA Technical Meeting to "Develop a Layperson's Guide to Environmental Remediation", 31 August - 4 September 2009 </a:t>
            </a: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116013" y="188913"/>
            <a:ext cx="6551612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State Nuclear Regulatory Committee of Ukraine</a:t>
            </a:r>
            <a:endParaRPr lang="ru-RU" sz="20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250825" y="6237288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3080" name="Picture 10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12"/>
          <p:cNvSpPr>
            <a:spLocks noChangeShapeType="1"/>
          </p:cNvSpPr>
          <p:nvPr userDrawn="1"/>
        </p:nvSpPr>
        <p:spPr bwMode="auto">
          <a:xfrm>
            <a:off x="250825" y="6237288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0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D304-3D22-4951-A9ED-4729B8DA08D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19.03.2021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0CC69-914F-4758-903F-CC7BDAFCF0A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hmi.org.ua/dep/r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uhmi.org.ua/dep/rm/satreps.ph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o.voitsekhovych@gmail.com" TargetMode="External"/><Relationship Id="rId2" Type="http://schemas.openxmlformats.org/officeDocument/2006/relationships/hyperlink" Target="https://uhmi.org.ua/dep/rm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628" y="771237"/>
            <a:ext cx="3715308" cy="3704938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/>
              <a:t>Презентація  на засіданні Робочої групи з розгляду проблемних питань  розміщенні  ТОВ </a:t>
            </a:r>
            <a:r>
              <a:rPr lang="uk-UA" sz="2800" b="1" dirty="0" err="1" smtClean="0"/>
              <a:t>БЗЕ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карєру</a:t>
            </a:r>
            <a:r>
              <a:rPr lang="uk-UA" sz="2800" b="1" dirty="0" smtClean="0"/>
              <a:t> зі збагачення і переробки каоліну  на території </a:t>
            </a:r>
            <a:r>
              <a:rPr lang="uk-UA" sz="2800" b="1" dirty="0" err="1" smtClean="0"/>
              <a:t>Павлівської</a:t>
            </a:r>
            <a:r>
              <a:rPr lang="uk-UA" sz="2800" b="1" dirty="0" smtClean="0"/>
              <a:t> сільської ради Запорізького району</a:t>
            </a:r>
            <a:endParaRPr lang="uk-UA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41" y="4712043"/>
            <a:ext cx="4222390" cy="2088232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chemeClr val="tx1"/>
                </a:solidFill>
              </a:rPr>
              <a:t>з</a:t>
            </a:r>
            <a:r>
              <a:rPr lang="uk-UA" sz="2400" dirty="0" smtClean="0">
                <a:solidFill>
                  <a:schemeClr val="tx1"/>
                </a:solidFill>
              </a:rPr>
              <a:t>ав. відділом</a:t>
            </a:r>
          </a:p>
          <a:p>
            <a:r>
              <a:rPr lang="uk-UA" sz="2400" dirty="0" err="1">
                <a:solidFill>
                  <a:schemeClr val="tx1"/>
                </a:solidFill>
              </a:rPr>
              <a:t>к</a:t>
            </a:r>
            <a:r>
              <a:rPr lang="uk-UA" sz="2400" dirty="0" err="1" smtClean="0">
                <a:solidFill>
                  <a:schemeClr val="tx1"/>
                </a:solidFill>
              </a:rPr>
              <a:t>.г.н</a:t>
            </a:r>
            <a:r>
              <a:rPr lang="uk-UA" sz="2400" dirty="0" smtClean="0">
                <a:solidFill>
                  <a:schemeClr val="tx1"/>
                </a:solidFill>
              </a:rPr>
              <a:t>. </a:t>
            </a:r>
            <a:r>
              <a:rPr lang="uk-UA" sz="2400" dirty="0" err="1" smtClean="0">
                <a:solidFill>
                  <a:schemeClr val="tx1"/>
                </a:solidFill>
              </a:rPr>
              <a:t>Войцехович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r>
              <a:rPr lang="uk-UA" sz="2400" dirty="0" err="1" smtClean="0">
                <a:solidFill>
                  <a:schemeClr val="tx1"/>
                </a:solidFill>
              </a:rPr>
              <a:t>О.В</a:t>
            </a:r>
            <a:r>
              <a:rPr lang="uk-UA" sz="2400" dirty="0" smtClean="0">
                <a:solidFill>
                  <a:schemeClr val="tx1"/>
                </a:solidFill>
              </a:rPr>
              <a:t>.</a:t>
            </a:r>
          </a:p>
          <a:p>
            <a:endParaRPr lang="uk-UA" sz="24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35070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19  Березня 2021 р.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594928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https://uhmi.org.ua/dep/rm/</a:t>
            </a:r>
            <a:endParaRPr lang="uk-UA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uhmi.org.ua/dep/rm/satreps.php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16198"/>
            <a:ext cx="4710554" cy="65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/>
          <a:srcRect l="12079" t="54688" r="37408" b="33593"/>
          <a:stretch>
            <a:fillRect/>
          </a:stretch>
        </p:blipFill>
        <p:spPr bwMode="auto">
          <a:xfrm>
            <a:off x="172672" y="5341722"/>
            <a:ext cx="8764650" cy="155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83568" y="5253365"/>
            <a:ext cx="4638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 smtClean="0">
                <a:solidFill>
                  <a:prstClr val="black"/>
                </a:solidFill>
              </a:rPr>
              <a:t>Результати професійного тестування МАГАТЕ 2017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80" y="20741"/>
            <a:ext cx="2840245" cy="37435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72" y="3848120"/>
            <a:ext cx="8575792" cy="1499746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7697813" y="4262679"/>
            <a:ext cx="487299" cy="990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759774" y="5931756"/>
            <a:ext cx="484634" cy="659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372" y="660065"/>
            <a:ext cx="2759245" cy="287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591" y="657109"/>
            <a:ext cx="3024815" cy="27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Рівні безпеки </a:t>
            </a:r>
            <a:r>
              <a:rPr lang="uk-UA" dirty="0" err="1" smtClean="0"/>
              <a:t>РН</a:t>
            </a:r>
            <a:r>
              <a:rPr lang="uk-UA" dirty="0" smtClean="0"/>
              <a:t> природного походження</a:t>
            </a:r>
            <a:r>
              <a:rPr lang="en-GB" dirty="0" smtClean="0"/>
              <a:t>, </a:t>
            </a:r>
            <a:r>
              <a:rPr lang="uk-UA" dirty="0" err="1" smtClean="0"/>
              <a:t>грунти</a:t>
            </a:r>
            <a:r>
              <a:rPr lang="uk-UA" dirty="0" smtClean="0"/>
              <a:t>, рудні матеріали, </a:t>
            </a:r>
            <a:endParaRPr lang="en-GB" dirty="0" smtClean="0"/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73" y="1149533"/>
            <a:ext cx="8003654" cy="570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5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1256" y="0"/>
            <a:ext cx="2015116" cy="2792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67669" y="260872"/>
            <a:ext cx="4923640" cy="1685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" y="2961261"/>
            <a:ext cx="8475339" cy="25710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02" y="5708564"/>
            <a:ext cx="8334053" cy="10570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977" y="2123061"/>
            <a:ext cx="5153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8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uk-UA" sz="2800" dirty="0" smtClean="0"/>
              <a:t>Інтерпретація результатів  визначення </a:t>
            </a:r>
            <a:r>
              <a:rPr lang="uk-UA" sz="2800" dirty="0" err="1" smtClean="0"/>
              <a:t>Аеф</a:t>
            </a: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4744"/>
            <a:ext cx="7973702" cy="52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1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88" y="63772"/>
            <a:ext cx="8798541" cy="402297"/>
          </a:xfrm>
        </p:spPr>
        <p:txBody>
          <a:bodyPr>
            <a:noAutofit/>
          </a:bodyPr>
          <a:lstStyle/>
          <a:p>
            <a:r>
              <a:rPr lang="en-US" sz="2800" b="1" dirty="0"/>
              <a:t>Radiological Criteria </a:t>
            </a:r>
            <a:r>
              <a:rPr lang="en-US" sz="2800" dirty="0"/>
              <a:t>and its application for decision making</a:t>
            </a:r>
            <a:endParaRPr lang="uk-UA" sz="28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668228"/>
              </p:ext>
            </p:extLst>
          </p:nvPr>
        </p:nvGraphicFramePr>
        <p:xfrm>
          <a:off x="5436096" y="2306124"/>
          <a:ext cx="3503260" cy="262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193788"/>
                <a:gridCol w="1229352"/>
              </a:tblGrid>
              <a:tr h="593369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Radio-</a:t>
                      </a:r>
                      <a:r>
                        <a:rPr lang="en-US" sz="1200" b="1" dirty="0" err="1" smtClean="0"/>
                        <a:t>buclide</a:t>
                      </a:r>
                      <a:endParaRPr lang="uk-UA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Derived  activity limits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EUROATOM</a:t>
                      </a:r>
                      <a:r>
                        <a:rPr lang="en-US" sz="1200" dirty="0" smtClean="0"/>
                        <a:t>), </a:t>
                      </a:r>
                      <a:r>
                        <a:rPr lang="en-US" sz="1200" dirty="0" err="1" smtClean="0"/>
                        <a:t>Bq</a:t>
                      </a:r>
                      <a:r>
                        <a:rPr lang="en-US" sz="1200" dirty="0" smtClean="0"/>
                        <a:t>/l</a:t>
                      </a:r>
                      <a:endParaRPr lang="uk-UA" sz="12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WHO Guidance levels  (</a:t>
                      </a:r>
                      <a:r>
                        <a:rPr lang="en-US" sz="1200" dirty="0" err="1" smtClean="0"/>
                        <a:t>Bq</a:t>
                      </a:r>
                      <a:r>
                        <a:rPr lang="en-US" sz="1200" dirty="0" smtClean="0"/>
                        <a:t>/l)</a:t>
                      </a:r>
                      <a:endParaRPr lang="uk-UA" sz="1200" dirty="0" smtClean="0"/>
                    </a:p>
                  </a:txBody>
                  <a:tcPr marL="68580" marR="68580" marT="34290" marB="34290"/>
                </a:tc>
              </a:tr>
              <a:tr h="45641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U-238</a:t>
                      </a:r>
                      <a:endParaRPr lang="uk-UA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3</a:t>
                      </a:r>
                      <a:endParaRPr lang="uk-UA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10</a:t>
                      </a:r>
                      <a:endParaRPr lang="uk-UA" sz="1800" b="1" dirty="0"/>
                    </a:p>
                  </a:txBody>
                  <a:tcPr marL="68580" marR="68580" marT="34290" marB="34290"/>
                </a:tc>
              </a:tr>
              <a:tr h="45641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U-234</a:t>
                      </a:r>
                      <a:endParaRPr lang="uk-UA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2,8</a:t>
                      </a:r>
                      <a:endParaRPr lang="uk-UA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</a:t>
                      </a:r>
                      <a:endParaRPr lang="uk-UA" sz="1800" b="1" dirty="0"/>
                    </a:p>
                  </a:txBody>
                  <a:tcPr marL="68580" marR="68580" marT="34290" marB="34290"/>
                </a:tc>
              </a:tr>
              <a:tr h="45641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Ra-226</a:t>
                      </a:r>
                      <a:endParaRPr lang="uk-UA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0,5</a:t>
                      </a:r>
                      <a:endParaRPr lang="uk-UA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</a:t>
                      </a:r>
                      <a:endParaRPr lang="uk-UA" sz="1800" b="1" dirty="0"/>
                    </a:p>
                  </a:txBody>
                  <a:tcPr marL="68580" marR="68580" marT="34290" marB="34290"/>
                </a:tc>
              </a:tr>
              <a:tr h="45641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Po-210</a:t>
                      </a:r>
                      <a:endParaRPr lang="uk-UA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0,1</a:t>
                      </a:r>
                      <a:endParaRPr lang="uk-UA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0,1</a:t>
                      </a:r>
                      <a:endParaRPr lang="uk-UA" sz="1800" b="1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222162" y="1953459"/>
            <a:ext cx="5071179" cy="185967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If </a:t>
            </a:r>
            <a:r>
              <a:rPr lang="en-US" sz="2000" b="1" dirty="0"/>
              <a:t>values </a:t>
            </a:r>
            <a:r>
              <a:rPr lang="en-US" sz="2000" dirty="0"/>
              <a:t>are </a:t>
            </a:r>
            <a:r>
              <a:rPr lang="en-US" sz="2000" dirty="0"/>
              <a:t>below </a:t>
            </a:r>
            <a:r>
              <a:rPr lang="en-US" sz="2000" dirty="0"/>
              <a:t>screening levels - </a:t>
            </a:r>
            <a:r>
              <a:rPr lang="en-US" sz="2000" b="1" dirty="0"/>
              <a:t>no </a:t>
            </a:r>
            <a:r>
              <a:rPr lang="en-US" sz="2000" b="1" dirty="0"/>
              <a:t>further action is </a:t>
            </a:r>
            <a:r>
              <a:rPr lang="en-US" sz="2000" b="1" dirty="0"/>
              <a:t>required. In this case the IDC of 0,1 </a:t>
            </a:r>
            <a:r>
              <a:rPr lang="en-US" sz="2000" b="1" dirty="0" err="1"/>
              <a:t>mSv</a:t>
            </a:r>
            <a:r>
              <a:rPr lang="en-US" sz="2000" b="1" dirty="0"/>
              <a:t>/year will also not be  exceeded</a:t>
            </a:r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I</a:t>
            </a:r>
            <a:r>
              <a:rPr lang="en-US" sz="2000" dirty="0"/>
              <a:t>f </a:t>
            </a:r>
            <a:r>
              <a:rPr lang="en-US" sz="2000" dirty="0"/>
              <a:t>these screening levels </a:t>
            </a:r>
            <a:r>
              <a:rPr lang="en-US" sz="2000" b="1" dirty="0"/>
              <a:t>are </a:t>
            </a:r>
            <a:r>
              <a:rPr lang="en-US" sz="2000" b="1" dirty="0"/>
              <a:t>exceeded,</a:t>
            </a:r>
            <a:r>
              <a:rPr lang="en-US" sz="2000" dirty="0"/>
              <a:t> investigation of the </a:t>
            </a:r>
            <a:r>
              <a:rPr lang="en-US" sz="2000" b="1" dirty="0"/>
              <a:t>specific activity concentrations </a:t>
            </a:r>
            <a:r>
              <a:rPr lang="en-US" sz="2000" b="1" dirty="0"/>
              <a:t>of individual radionuclides </a:t>
            </a:r>
            <a:r>
              <a:rPr lang="en-US" sz="2000" dirty="0"/>
              <a:t>and comparison with </a:t>
            </a:r>
            <a:r>
              <a:rPr lang="en-US" sz="2000" b="1" dirty="0"/>
              <a:t>specific guidance </a:t>
            </a:r>
            <a:r>
              <a:rPr lang="en-US" sz="2000" b="1" dirty="0"/>
              <a:t>levels are necessary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If guidance for individual  radionuclides specific  activities are exceeded, the </a:t>
            </a:r>
            <a:r>
              <a:rPr lang="en-US" sz="2000" b="1" dirty="0">
                <a:solidFill>
                  <a:prstClr val="black"/>
                </a:solidFill>
              </a:rPr>
              <a:t>actions to reduce doses to be </a:t>
            </a:r>
            <a:r>
              <a:rPr lang="en-US" sz="2000" b="1" dirty="0">
                <a:solidFill>
                  <a:prstClr val="black"/>
                </a:solidFill>
              </a:rPr>
              <a:t>considered</a:t>
            </a:r>
            <a:endParaRPr lang="en-US" sz="2000" dirty="0"/>
          </a:p>
          <a:p>
            <a:pPr marL="0" indent="0">
              <a:buNone/>
            </a:pPr>
            <a:endParaRPr lang="uk-UA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694571"/>
            <a:ext cx="6255955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WHO guideline  </a:t>
            </a:r>
            <a:r>
              <a:rPr lang="en-US" sz="2000" b="1" dirty="0">
                <a:solidFill>
                  <a:prstClr val="black"/>
                </a:solidFill>
              </a:rPr>
              <a:t>Uranium toxicity level – 30 µg/l in water</a:t>
            </a:r>
          </a:p>
          <a:p>
            <a:r>
              <a:rPr lang="en-US" sz="2000" dirty="0">
                <a:solidFill>
                  <a:prstClr val="black"/>
                </a:solidFill>
              </a:rPr>
              <a:t>EC recommended screening level  </a:t>
            </a:r>
            <a:endParaRPr lang="ru-RU" sz="2000" dirty="0" smtClean="0">
              <a:solidFill>
                <a:prstClr val="black"/>
              </a:solidFill>
            </a:endParaRPr>
          </a:p>
          <a:p>
            <a:r>
              <a:rPr lang="en-US" sz="2000" b="1" dirty="0" smtClean="0">
                <a:solidFill>
                  <a:prstClr val="black"/>
                </a:solidFill>
              </a:rPr>
              <a:t>(</a:t>
            </a:r>
            <a:r>
              <a:rPr lang="en-US" sz="2000" b="1" dirty="0">
                <a:solidFill>
                  <a:prstClr val="black"/>
                </a:solidFill>
              </a:rPr>
              <a:t>0,5 </a:t>
            </a:r>
            <a:r>
              <a:rPr lang="en-US" sz="2000" dirty="0" err="1">
                <a:solidFill>
                  <a:prstClr val="black"/>
                </a:solidFill>
              </a:rPr>
              <a:t>Bq</a:t>
            </a:r>
            <a:r>
              <a:rPr lang="en-US" sz="2000" dirty="0">
                <a:solidFill>
                  <a:prstClr val="black"/>
                </a:solidFill>
              </a:rPr>
              <a:t>/l </a:t>
            </a:r>
            <a:r>
              <a:rPr lang="en-US" sz="2000" b="1" dirty="0">
                <a:solidFill>
                  <a:prstClr val="black"/>
                </a:solidFill>
              </a:rPr>
              <a:t>- gross </a:t>
            </a:r>
            <a:r>
              <a:rPr lang="el-GR" sz="2000" b="1" dirty="0">
                <a:solidFill>
                  <a:prstClr val="black"/>
                </a:solidFill>
              </a:rPr>
              <a:t>α</a:t>
            </a:r>
            <a:r>
              <a:rPr lang="en-US" sz="2000" b="1" dirty="0">
                <a:solidFill>
                  <a:prstClr val="black"/>
                </a:solidFill>
              </a:rPr>
              <a:t> and 1 </a:t>
            </a:r>
            <a:r>
              <a:rPr lang="en-US" sz="2000" dirty="0" err="1">
                <a:solidFill>
                  <a:prstClr val="black"/>
                </a:solidFill>
              </a:rPr>
              <a:t>Bq</a:t>
            </a:r>
            <a:r>
              <a:rPr lang="en-US" sz="2000" dirty="0">
                <a:solidFill>
                  <a:prstClr val="black"/>
                </a:solidFill>
              </a:rPr>
              <a:t>/l </a:t>
            </a:r>
            <a:r>
              <a:rPr lang="en-US" sz="2000" b="1" dirty="0">
                <a:solidFill>
                  <a:prstClr val="black"/>
                </a:solidFill>
              </a:rPr>
              <a:t>-  gross </a:t>
            </a:r>
            <a:r>
              <a:rPr lang="el-GR" sz="2000" b="1" dirty="0">
                <a:solidFill>
                  <a:prstClr val="black"/>
                </a:solidFill>
              </a:rPr>
              <a:t>β</a:t>
            </a:r>
            <a:r>
              <a:rPr lang="en-US" sz="2000" b="1" dirty="0">
                <a:solidFill>
                  <a:prstClr val="black"/>
                </a:solidFill>
              </a:rPr>
              <a:t> activity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815" y="5189568"/>
            <a:ext cx="8879888" cy="1638910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Message 1</a:t>
            </a:r>
          </a:p>
          <a:p>
            <a:r>
              <a:rPr lang="en-US" sz="1650" dirty="0">
                <a:solidFill>
                  <a:prstClr val="black"/>
                </a:solidFill>
              </a:rPr>
              <a:t>Making decisions on a basis by simply comparing the actual levels of U and Ra in groundwater and Guidance levels (as safety criteria) recommended by  WHO and </a:t>
            </a:r>
            <a:r>
              <a:rPr lang="en-US" sz="1650" dirty="0" err="1">
                <a:solidFill>
                  <a:prstClr val="black"/>
                </a:solidFill>
              </a:rPr>
              <a:t>EUROATOM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b="1" dirty="0">
                <a:solidFill>
                  <a:prstClr val="black"/>
                </a:solidFill>
              </a:rPr>
              <a:t>is applicable in case of the water contamination is exist and the immediate risk is justified</a:t>
            </a:r>
            <a:r>
              <a:rPr lang="en-US" sz="1650" dirty="0">
                <a:solidFill>
                  <a:prstClr val="black"/>
                </a:solidFill>
              </a:rPr>
              <a:t>. </a:t>
            </a:r>
          </a:p>
          <a:p>
            <a:r>
              <a:rPr lang="en-US" sz="1650" dirty="0">
                <a:solidFill>
                  <a:prstClr val="black"/>
                </a:solidFill>
              </a:rPr>
              <a:t>In case of long-term risk expected (for instance </a:t>
            </a:r>
            <a:r>
              <a:rPr lang="en-US" sz="1650" b="1" dirty="0">
                <a:solidFill>
                  <a:prstClr val="black"/>
                </a:solidFill>
              </a:rPr>
              <a:t>if no immediate water use planned at the contaminated site</a:t>
            </a:r>
            <a:r>
              <a:rPr lang="en-US" sz="1650" dirty="0">
                <a:solidFill>
                  <a:prstClr val="black"/>
                </a:solidFill>
              </a:rPr>
              <a:t>) such approach </a:t>
            </a:r>
            <a:r>
              <a:rPr lang="en-US" sz="1650" b="1" dirty="0">
                <a:solidFill>
                  <a:prstClr val="black"/>
                </a:solidFill>
              </a:rPr>
              <a:t>is not rational, </a:t>
            </a:r>
            <a:r>
              <a:rPr lang="en-US" sz="1650" dirty="0">
                <a:solidFill>
                  <a:prstClr val="black"/>
                </a:solidFill>
              </a:rPr>
              <a:t>and often being simply wrong.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93" y="497048"/>
            <a:ext cx="1357810" cy="17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2998"/>
            <a:ext cx="5796137" cy="751706"/>
          </a:xfrm>
        </p:spPr>
        <p:txBody>
          <a:bodyPr>
            <a:normAutofit fontScale="90000"/>
          </a:bodyPr>
          <a:lstStyle/>
          <a:p>
            <a:r>
              <a:rPr lang="uk-UA" sz="2800" dirty="0" smtClean="0"/>
              <a:t>Інтерпретація результатів вимірювання вмісту </a:t>
            </a:r>
            <a:r>
              <a:rPr lang="uk-UA" sz="2800" dirty="0" err="1" smtClean="0"/>
              <a:t>ПРН</a:t>
            </a:r>
            <a:r>
              <a:rPr lang="uk-UA" sz="2800" dirty="0" smtClean="0"/>
              <a:t> у воді </a:t>
            </a:r>
            <a:endParaRPr lang="uk-UA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3528" y="1046190"/>
            <a:ext cx="8627555" cy="5811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994" y="30932"/>
            <a:ext cx="1842089" cy="25946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795" y="4437112"/>
            <a:ext cx="139389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96020" cy="107298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4103" y="1057387"/>
            <a:ext cx="8815793" cy="3235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928" y="4862462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Якщо концентрації активності у питній воді не перевищують (контрольні рівні )</a:t>
            </a:r>
            <a:r>
              <a:rPr lang="en-US" dirty="0" smtClean="0"/>
              <a:t>Guidance levels)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будь-</a:t>
            </a:r>
            <a:r>
              <a:rPr lang="ru-RU" dirty="0" err="1" smtClean="0"/>
              <a:t>які</a:t>
            </a:r>
            <a:r>
              <a:rPr lang="ru-RU" dirty="0" smtClean="0"/>
              <a:t> заходи не </a:t>
            </a:r>
            <a:r>
              <a:rPr lang="ru-RU" dirty="0" err="1" smtClean="0"/>
              <a:t>потрібні</a:t>
            </a:r>
            <a:endParaRPr lang="ru-RU" dirty="0" smtClean="0"/>
          </a:p>
          <a:p>
            <a:endParaRPr lang="ru-RU" dirty="0"/>
          </a:p>
          <a:p>
            <a:r>
              <a:rPr lang="ru-RU" dirty="0" err="1" smtClean="0"/>
              <a:t>Відповід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У </a:t>
            </a:r>
            <a:r>
              <a:rPr lang="ru-RU" dirty="0" err="1" smtClean="0"/>
              <a:t>більшості</a:t>
            </a:r>
            <a:r>
              <a:rPr lang="ru-RU" dirty="0" smtClean="0"/>
              <a:t> </a:t>
            </a:r>
            <a:r>
              <a:rPr lang="ru-RU" dirty="0" err="1" smtClean="0"/>
              <a:t>випадків</a:t>
            </a:r>
            <a:r>
              <a:rPr lang="ru-RU" dirty="0" smtClean="0"/>
              <a:t> – ТАК, </a:t>
            </a:r>
            <a:r>
              <a:rPr lang="ru-RU" dirty="0" err="1" smtClean="0"/>
              <a:t>оскіль</a:t>
            </a:r>
            <a:r>
              <a:rPr lang="ru-RU" dirty="0" smtClean="0"/>
              <a:t> </a:t>
            </a:r>
            <a:r>
              <a:rPr lang="ru-RU" dirty="0" err="1" smtClean="0"/>
              <a:t>дози</a:t>
            </a:r>
            <a:r>
              <a:rPr lang="ru-RU" dirty="0" smtClean="0"/>
              <a:t> не </a:t>
            </a:r>
            <a:r>
              <a:rPr lang="ru-RU" dirty="0" err="1" smtClean="0"/>
              <a:t>будуть</a:t>
            </a:r>
            <a:r>
              <a:rPr lang="ru-RU" dirty="0" smtClean="0"/>
              <a:t> </a:t>
            </a:r>
            <a:r>
              <a:rPr lang="ru-RU" dirty="0" err="1" smtClean="0"/>
              <a:t>перевищувати</a:t>
            </a:r>
            <a:r>
              <a:rPr lang="ru-RU" dirty="0" smtClean="0"/>
              <a:t> 0.1 </a:t>
            </a:r>
            <a:r>
              <a:rPr lang="ru-RU" dirty="0" err="1" smtClean="0"/>
              <a:t>мЗв</a:t>
            </a:r>
            <a:r>
              <a:rPr lang="ru-RU" dirty="0" smtClean="0"/>
              <a:t> за </a:t>
            </a:r>
            <a:r>
              <a:rPr lang="ru-RU" dirty="0" err="1" smtClean="0"/>
              <a:t>рік</a:t>
            </a:r>
            <a:r>
              <a:rPr lang="ru-RU" dirty="0" smtClean="0"/>
              <a:t>.. -- (10% </a:t>
            </a:r>
            <a:r>
              <a:rPr lang="ru-RU" dirty="0" err="1" smtClean="0"/>
              <a:t>від</a:t>
            </a:r>
            <a:r>
              <a:rPr lang="ru-RU" dirty="0" smtClean="0"/>
              <a:t> базового </a:t>
            </a:r>
            <a:r>
              <a:rPr lang="ru-RU" dirty="0" err="1" smtClean="0"/>
              <a:t>ліміту</a:t>
            </a:r>
            <a:r>
              <a:rPr lang="ru-RU" dirty="0" smtClean="0"/>
              <a:t> </a:t>
            </a:r>
            <a:r>
              <a:rPr lang="ru-RU" dirty="0" err="1"/>
              <a:t>б</a:t>
            </a:r>
            <a:r>
              <a:rPr lang="ru-RU" dirty="0" err="1" smtClean="0"/>
              <a:t>езпеки</a:t>
            </a:r>
            <a:r>
              <a:rPr lang="ru-RU" dirty="0" smtClean="0"/>
              <a:t> </a:t>
            </a:r>
            <a:r>
              <a:rPr lang="ru-RU" dirty="0" err="1" smtClean="0"/>
              <a:t>опромінення</a:t>
            </a:r>
            <a:r>
              <a:rPr lang="ru-RU" dirty="0" smtClean="0"/>
              <a:t>)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496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5321" y="1646364"/>
            <a:ext cx="8390338" cy="1512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22" y="3266200"/>
            <a:ext cx="8428737" cy="1945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4167"/>
          <a:stretch/>
        </p:blipFill>
        <p:spPr>
          <a:xfrm>
            <a:off x="396922" y="314560"/>
            <a:ext cx="8350153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925466" cy="778098"/>
          </a:xfrm>
        </p:spPr>
        <p:txBody>
          <a:bodyPr>
            <a:normAutofit fontScale="90000"/>
          </a:bodyPr>
          <a:lstStyle/>
          <a:p>
            <a:r>
              <a:rPr lang="uk-UA" sz="2800" dirty="0" smtClean="0"/>
              <a:t>СИТУАЦІЯ З </a:t>
            </a:r>
            <a:r>
              <a:rPr lang="uk-UA" sz="2800" dirty="0" err="1" smtClean="0"/>
              <a:t>БІЛАНІВСЬКИМ</a:t>
            </a:r>
            <a:r>
              <a:rPr lang="uk-UA" sz="2800" dirty="0" smtClean="0"/>
              <a:t> КАР'ЄРОМ КАОЛІНОВИХ ГЛИН</a:t>
            </a:r>
            <a:endParaRPr lang="uk-UA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1786" r="14696"/>
          <a:stretch/>
        </p:blipFill>
        <p:spPr>
          <a:xfrm>
            <a:off x="179512" y="1340768"/>
            <a:ext cx="5773357" cy="518457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05400" y="274638"/>
            <a:ext cx="4038600" cy="3816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00192" y="4293096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МЕТОД- ОЦІНЮВАННЯ</a:t>
            </a:r>
          </a:p>
          <a:p>
            <a:r>
              <a:rPr lang="uk-UA" dirty="0" smtClean="0"/>
              <a:t>Обстеження об'єкта </a:t>
            </a:r>
            <a:endParaRPr lang="uk-UA" dirty="0"/>
          </a:p>
          <a:p>
            <a:r>
              <a:rPr lang="uk-UA" dirty="0" smtClean="0"/>
              <a:t>Експертний аналіз і дослідження, Консультації, методична допомога, </a:t>
            </a:r>
          </a:p>
          <a:p>
            <a:r>
              <a:rPr lang="uk-UA" dirty="0" smtClean="0"/>
              <a:t>Участь </a:t>
            </a:r>
            <a:r>
              <a:rPr lang="uk-UA" smtClean="0"/>
              <a:t>у громадських </a:t>
            </a:r>
            <a:r>
              <a:rPr lang="uk-UA" dirty="0" smtClean="0"/>
              <a:t>слуханнях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17623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63408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Пропозиції щодо експертної оцінки</a:t>
            </a:r>
            <a:endParaRPr lang="uk-UA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793800"/>
            <a:ext cx="9036496" cy="1099270"/>
          </a:xfrm>
        </p:spPr>
        <p:txBody>
          <a:bodyPr>
            <a:normAutofit fontScale="77500" lnSpcReduction="20000"/>
          </a:bodyPr>
          <a:lstStyle/>
          <a:p>
            <a:r>
              <a:rPr lang="uk-UA" sz="2400" dirty="0"/>
              <a:t>«</a:t>
            </a:r>
            <a:r>
              <a:rPr lang="uk-UA" sz="2600" b="1" dirty="0"/>
              <a:t>Оцінки сучасного стану і радіологічних загроз, що можуть мати місце в районах впливу розробки кар’єру видобутку і збагачення каолінових глин на території </a:t>
            </a:r>
            <a:r>
              <a:rPr lang="uk-UA" sz="2600" b="1" dirty="0" err="1"/>
              <a:t>Павлівської</a:t>
            </a:r>
            <a:r>
              <a:rPr lang="uk-UA" sz="2600" b="1" dirty="0"/>
              <a:t> сільської  ради Запорізького району Запорізької області»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8504" y="1893071"/>
            <a:ext cx="8640960" cy="470428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uk-UA" sz="2200" b="1" dirty="0" smtClean="0"/>
          </a:p>
          <a:p>
            <a:pPr marL="0" indent="0">
              <a:buNone/>
            </a:pPr>
            <a:r>
              <a:rPr lang="uk-UA" sz="2200" b="1" dirty="0" smtClean="0"/>
              <a:t>Етап 1 (березень-травень)</a:t>
            </a:r>
          </a:p>
          <a:p>
            <a:r>
              <a:rPr lang="uk-UA" sz="2400" dirty="0" smtClean="0"/>
              <a:t>Аналіз даних, матеріалів попередніх оцінок, позицій і уявлень зацікавлених сторін</a:t>
            </a:r>
          </a:p>
          <a:p>
            <a:r>
              <a:rPr lang="uk-UA" sz="2400" dirty="0" smtClean="0"/>
              <a:t>Вивчення ситуації, відбір проб ( поверхневі і підземні води, </a:t>
            </a:r>
            <a:r>
              <a:rPr lang="uk-UA" sz="2400" dirty="0" err="1" smtClean="0"/>
              <a:t>грунти</a:t>
            </a:r>
            <a:r>
              <a:rPr lang="uk-UA" sz="2400" dirty="0" smtClean="0"/>
              <a:t>, каоліні, атмосферне повітря-пил).</a:t>
            </a:r>
          </a:p>
          <a:p>
            <a:r>
              <a:rPr lang="uk-UA" sz="2400" dirty="0" smtClean="0"/>
              <a:t>Аналітичні роботи в лабораторії, підготовка аналітичної довідки</a:t>
            </a:r>
          </a:p>
          <a:p>
            <a:r>
              <a:rPr lang="uk-UA" sz="2400" dirty="0" smtClean="0"/>
              <a:t>Оцінка доз і ризиків, порівняння із стандартами безпеки. </a:t>
            </a:r>
          </a:p>
          <a:p>
            <a:r>
              <a:rPr lang="uk-UA" sz="2400" dirty="0" smtClean="0"/>
              <a:t>Обговорення, участь у громадських слуханнях, підготовка експертних висновків щодо впливу діяльності на радіаційну безпеку</a:t>
            </a:r>
          </a:p>
          <a:p>
            <a:endParaRPr lang="uk-UA" sz="2400" dirty="0" smtClean="0"/>
          </a:p>
          <a:p>
            <a:pPr marL="0" indent="0">
              <a:buNone/>
            </a:pPr>
            <a:r>
              <a:rPr lang="uk-UA" sz="2200" b="1" dirty="0" smtClean="0"/>
              <a:t>Етап 2 (травень –червень)</a:t>
            </a:r>
          </a:p>
          <a:p>
            <a:r>
              <a:rPr lang="uk-UA" sz="2200" dirty="0" smtClean="0"/>
              <a:t>Гідрогеологічні оцінки </a:t>
            </a:r>
          </a:p>
          <a:p>
            <a:r>
              <a:rPr lang="uk-UA" sz="2200" dirty="0" smtClean="0"/>
              <a:t>Супровід і оцінки безпеки впливів на ПС під час проведення робіт</a:t>
            </a:r>
          </a:p>
          <a:p>
            <a:endParaRPr lang="uk-UA" sz="2200" dirty="0"/>
          </a:p>
          <a:p>
            <a:pPr marL="0" indent="0">
              <a:buNone/>
            </a:pPr>
            <a:r>
              <a:rPr lang="uk-UA" sz="2200" b="1" dirty="0" smtClean="0"/>
              <a:t>Етап 3.  (</a:t>
            </a:r>
            <a:r>
              <a:rPr lang="uk-UA" sz="2200" dirty="0"/>
              <a:t>у</a:t>
            </a:r>
            <a:r>
              <a:rPr lang="uk-UA" sz="2200" dirty="0" smtClean="0"/>
              <a:t> разі необхідності Моніторингові дослідження на етапі виробничої діяльності</a:t>
            </a:r>
          </a:p>
          <a:p>
            <a:r>
              <a:rPr lang="uk-UA" sz="2200" dirty="0" smtClean="0"/>
              <a:t>Методичний супровід і тренінг місцевих лабораторій і експертів</a:t>
            </a:r>
          </a:p>
          <a:p>
            <a:pPr marL="0" indent="0">
              <a:buNone/>
            </a:pPr>
            <a:endParaRPr lang="uk-UA" sz="2200" dirty="0" smtClean="0"/>
          </a:p>
        </p:txBody>
      </p:sp>
    </p:spTree>
    <p:extLst>
      <p:ext uri="{BB962C8B-B14F-4D97-AF65-F5344CB8AC3E}">
        <p14:creationId xmlns:p14="http://schemas.microsoft.com/office/powerpoint/2010/main" val="96764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419" y="0"/>
            <a:ext cx="8229600" cy="54868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uk-UA" sz="3200" dirty="0" smtClean="0"/>
              <a:t>Основні напрямки діяльності відділу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9036496" cy="5976664"/>
          </a:xfrm>
        </p:spPr>
        <p:txBody>
          <a:bodyPr>
            <a:noAutofit/>
          </a:bodyPr>
          <a:lstStyle/>
          <a:p>
            <a:pPr lvl="0"/>
            <a:r>
              <a:rPr lang="uk-UA" sz="2000" b="1" dirty="0">
                <a:solidFill>
                  <a:schemeClr val="tx2"/>
                </a:solidFill>
              </a:rPr>
              <a:t>Розробка методичних </a:t>
            </a:r>
            <a:r>
              <a:rPr lang="uk-UA" sz="2000" b="1" dirty="0" smtClean="0">
                <a:solidFill>
                  <a:schemeClr val="tx2"/>
                </a:solidFill>
              </a:rPr>
              <a:t>засад, щодо </a:t>
            </a:r>
            <a:r>
              <a:rPr lang="uk-UA" sz="2000" b="1" dirty="0">
                <a:solidFill>
                  <a:schemeClr val="tx2"/>
                </a:solidFill>
              </a:rPr>
              <a:t>організації </a:t>
            </a:r>
            <a:r>
              <a:rPr lang="uk-UA" sz="2000" b="1" dirty="0" smtClean="0">
                <a:solidFill>
                  <a:schemeClr val="tx2"/>
                </a:solidFill>
              </a:rPr>
              <a:t> </a:t>
            </a:r>
            <a:r>
              <a:rPr lang="uk-UA" sz="2000" b="1" dirty="0">
                <a:solidFill>
                  <a:schemeClr val="tx2"/>
                </a:solidFill>
              </a:rPr>
              <a:t>програм моніторингу </a:t>
            </a:r>
            <a:r>
              <a:rPr lang="uk-UA" sz="2000" b="1" dirty="0" smtClean="0">
                <a:solidFill>
                  <a:schemeClr val="tx2"/>
                </a:solidFill>
              </a:rPr>
              <a:t>ПС</a:t>
            </a:r>
            <a:r>
              <a:rPr lang="uk-UA" sz="2000" dirty="0" smtClean="0">
                <a:solidFill>
                  <a:schemeClr val="tx2"/>
                </a:solidFill>
              </a:rPr>
              <a:t>, </a:t>
            </a:r>
            <a:r>
              <a:rPr lang="uk-UA" sz="2000" dirty="0" smtClean="0"/>
              <a:t>оцінки </a:t>
            </a:r>
            <a:r>
              <a:rPr lang="uk-UA" sz="2000" dirty="0"/>
              <a:t>стану </a:t>
            </a:r>
            <a:r>
              <a:rPr lang="uk-UA" sz="2000" dirty="0" smtClean="0"/>
              <a:t>радіаційної безпеки територій </a:t>
            </a:r>
            <a:r>
              <a:rPr lang="uk-UA" sz="2000" dirty="0"/>
              <a:t>і об’єктів як інструменту інформаційної підтримки систем радіаційного захисту для різних ситуацій опромінення (переважно для ситуацій існуючого опромінення і в умовах аварійних ситуацій). </a:t>
            </a:r>
            <a:endParaRPr lang="ru-RU" sz="2000" dirty="0"/>
          </a:p>
          <a:p>
            <a:pPr lvl="0"/>
            <a:r>
              <a:rPr lang="uk-UA" sz="2000" b="1" dirty="0">
                <a:solidFill>
                  <a:schemeClr val="tx2"/>
                </a:solidFill>
              </a:rPr>
              <a:t>Аналітичний супровід лабораторій мережі спостережень </a:t>
            </a:r>
            <a:r>
              <a:rPr lang="uk-UA" sz="2000" b="1" dirty="0" smtClean="0">
                <a:solidFill>
                  <a:schemeClr val="tx2"/>
                </a:solidFill>
              </a:rPr>
              <a:t>ГМС </a:t>
            </a:r>
            <a:r>
              <a:rPr lang="uk-UA" sz="2000" dirty="0" smtClean="0">
                <a:solidFill>
                  <a:schemeClr val="tx2"/>
                </a:solidFill>
              </a:rPr>
              <a:t>і </a:t>
            </a:r>
            <a:r>
              <a:rPr lang="uk-UA" sz="2000" dirty="0"/>
              <a:t>вимірювань вмісту </a:t>
            </a:r>
            <a:r>
              <a:rPr lang="uk-UA" sz="2000" dirty="0" smtClean="0"/>
              <a:t>радіонуклідів </a:t>
            </a:r>
            <a:r>
              <a:rPr lang="uk-UA" sz="2000" dirty="0"/>
              <a:t>широкого спектру у </a:t>
            </a:r>
            <a:r>
              <a:rPr lang="uk-UA" sz="2000" dirty="0" smtClean="0"/>
              <a:t>ПС </a:t>
            </a:r>
          </a:p>
          <a:p>
            <a:pPr lvl="0"/>
            <a:r>
              <a:rPr lang="uk-UA" sz="2000" b="1" dirty="0" smtClean="0">
                <a:solidFill>
                  <a:schemeClr val="tx2"/>
                </a:solidFill>
              </a:rPr>
              <a:t>Адаптація </a:t>
            </a:r>
            <a:r>
              <a:rPr lang="uk-UA" sz="2000" b="1" dirty="0">
                <a:solidFill>
                  <a:schemeClr val="tx2"/>
                </a:solidFill>
              </a:rPr>
              <a:t>нормативної бази </a:t>
            </a:r>
            <a:r>
              <a:rPr lang="uk-UA" sz="2000" b="1" dirty="0" smtClean="0">
                <a:solidFill>
                  <a:schemeClr val="tx2"/>
                </a:solidFill>
              </a:rPr>
              <a:t>ЄС і </a:t>
            </a:r>
            <a:r>
              <a:rPr lang="uk-UA" sz="2000" b="1" dirty="0">
                <a:solidFill>
                  <a:schemeClr val="tx2"/>
                </a:solidFill>
              </a:rPr>
              <a:t>МАГАТЕ</a:t>
            </a:r>
            <a:r>
              <a:rPr lang="uk-UA" sz="2000" dirty="0"/>
              <a:t>, а також розробка і впровадження програм і методів гарантії якості даних спостережень і аналітичних вимірювань на </a:t>
            </a:r>
            <a:r>
              <a:rPr lang="uk-UA" sz="2000" dirty="0" smtClean="0"/>
              <a:t>радіометричній мережі </a:t>
            </a:r>
            <a:r>
              <a:rPr lang="uk-UA" sz="2000" dirty="0"/>
              <a:t>моніторингових спостережень </a:t>
            </a:r>
            <a:r>
              <a:rPr lang="uk-UA" sz="2000" dirty="0" smtClean="0"/>
              <a:t>ГМС </a:t>
            </a:r>
            <a:endParaRPr lang="ru-RU" sz="2000" dirty="0"/>
          </a:p>
          <a:p>
            <a:pPr lvl="0"/>
            <a:r>
              <a:rPr lang="uk-UA" sz="2000" b="1" dirty="0">
                <a:solidFill>
                  <a:schemeClr val="tx2"/>
                </a:solidFill>
              </a:rPr>
              <a:t>Адаптація і впровадження сучасних методів </a:t>
            </a:r>
            <a:r>
              <a:rPr lang="uk-UA" sz="2000" b="1" dirty="0" smtClean="0">
                <a:solidFill>
                  <a:schemeClr val="tx2"/>
                </a:solidFill>
              </a:rPr>
              <a:t>вивчення радіоактивності у ПС методами </a:t>
            </a:r>
            <a:r>
              <a:rPr lang="uk-UA" sz="2000" b="1" dirty="0">
                <a:solidFill>
                  <a:schemeClr val="tx2"/>
                </a:solidFill>
              </a:rPr>
              <a:t>радіометрії, напівпровідникової </a:t>
            </a:r>
            <a:r>
              <a:rPr lang="uk-UA" sz="2000" b="1" dirty="0" smtClean="0">
                <a:solidFill>
                  <a:schemeClr val="tx2"/>
                </a:solidFill>
              </a:rPr>
              <a:t>гамма, альфа і </a:t>
            </a:r>
            <a:r>
              <a:rPr lang="uk-UA" sz="2000" b="1" dirty="0">
                <a:solidFill>
                  <a:schemeClr val="tx2"/>
                </a:solidFill>
              </a:rPr>
              <a:t>рідинно-сцинтиляційної </a:t>
            </a:r>
            <a:r>
              <a:rPr lang="uk-UA" sz="2000" b="1" dirty="0" smtClean="0">
                <a:solidFill>
                  <a:schemeClr val="tx2"/>
                </a:solidFill>
              </a:rPr>
              <a:t>спектрометрії</a:t>
            </a:r>
          </a:p>
          <a:p>
            <a:pPr lvl="0"/>
            <a:r>
              <a:rPr lang="uk-UA" sz="2000" b="1" dirty="0" smtClean="0">
                <a:solidFill>
                  <a:schemeClr val="tx2"/>
                </a:solidFill>
              </a:rPr>
              <a:t>Вивчення стану природного середовища і оцінки безпеки об'єктів ядерної спадщини , </a:t>
            </a:r>
            <a:r>
              <a:rPr lang="uk-UA" sz="2000" dirty="0"/>
              <a:t>зокрема (в районах видобутку і переробки уранових руд, </a:t>
            </a:r>
            <a:r>
              <a:rPr lang="uk-UA" sz="2000" dirty="0" smtClean="0"/>
              <a:t>розробки корисних копалин із вмістом </a:t>
            </a:r>
            <a:r>
              <a:rPr lang="en-US" sz="2000" dirty="0" smtClean="0"/>
              <a:t> NORM</a:t>
            </a:r>
            <a:endParaRPr lang="uk-UA" sz="2000" dirty="0" smtClean="0"/>
          </a:p>
          <a:p>
            <a:pPr lvl="0"/>
            <a:r>
              <a:rPr lang="uk-UA" sz="2000" b="1" dirty="0" smtClean="0">
                <a:solidFill>
                  <a:schemeClr val="tx2"/>
                </a:solidFill>
              </a:rPr>
              <a:t>Вивчення </a:t>
            </a:r>
            <a:r>
              <a:rPr lang="uk-UA" sz="2000" b="1" dirty="0">
                <a:solidFill>
                  <a:schemeClr val="tx2"/>
                </a:solidFill>
              </a:rPr>
              <a:t>природних радіонуклідів в атмосфері, річкових і морських системах у якості ізотопних маркерів природних геофізичних процесів</a:t>
            </a:r>
            <a:r>
              <a:rPr lang="uk-UA" sz="2000" b="1" dirty="0" smtClean="0">
                <a:solidFill>
                  <a:schemeClr val="tx2"/>
                </a:solidFill>
              </a:rPr>
              <a:t>.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70609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Що ми плануємо зробити. Етап 1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747316"/>
            <a:ext cx="8784976" cy="6443736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uk-UA" sz="1800" dirty="0"/>
              <a:t>Заплановано провести відбір проб поверхневих і підземних вод з метою оцінки рівня вмісту в них </a:t>
            </a:r>
            <a:r>
              <a:rPr lang="uk-UA" sz="1800" dirty="0" err="1"/>
              <a:t>ПРН</a:t>
            </a:r>
            <a:r>
              <a:rPr lang="uk-UA" sz="1800" dirty="0"/>
              <a:t> і дослідження причин підвищених рівнів </a:t>
            </a:r>
            <a:r>
              <a:rPr lang="uk-UA" sz="1800" dirty="0" smtClean="0"/>
              <a:t>забруднення:</a:t>
            </a:r>
            <a:endParaRPr lang="uk-UA" sz="1800" dirty="0"/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uk-UA" sz="1800" dirty="0"/>
              <a:t>-	Три нові пробурені свердловини у тілі родовища </a:t>
            </a:r>
            <a:r>
              <a:rPr lang="uk-UA" sz="1800" dirty="0" smtClean="0"/>
              <a:t>після </a:t>
            </a:r>
            <a:r>
              <a:rPr lang="uk-UA" sz="1800" dirty="0"/>
              <a:t>облаштування спостережницьких свердловин. Підготувати інструкції і рекомендації щодо проведення сезонних відборів в рамках об’єктового моніторингу вод.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uk-UA" sz="1800" dirty="0"/>
              <a:t>-	Води прилеглих ставків і водотоків, куди розвантажуються підземні </a:t>
            </a:r>
            <a:r>
              <a:rPr lang="uk-UA" sz="1800" dirty="0" smtClean="0"/>
              <a:t>води</a:t>
            </a:r>
            <a:endParaRPr lang="uk-UA" sz="1800" dirty="0"/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uk-UA" sz="1800" dirty="0"/>
              <a:t>-	Води із кількох колодязів найближчих населених пунктів, а також артезіанських свердловин, де раніше у 2018 р. проводилися дослідження вмісту сумарної альфа активності і бета активності. </a:t>
            </a:r>
            <a:endParaRPr lang="uk-UA" sz="1800" dirty="0" smtClean="0"/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uk-UA" sz="1800" dirty="0" smtClean="0"/>
              <a:t>Провести аналіз </a:t>
            </a:r>
            <a:r>
              <a:rPr lang="uk-UA" sz="1800" dirty="0" err="1" smtClean="0"/>
              <a:t>грунтів</a:t>
            </a:r>
            <a:r>
              <a:rPr lang="uk-UA" sz="1800" dirty="0" smtClean="0"/>
              <a:t>  і  каолінових глин під час робіт і проаналізовано вміст </a:t>
            </a:r>
            <a:r>
              <a:rPr lang="uk-UA" sz="1800" dirty="0" err="1" smtClean="0"/>
              <a:t>ПРН</a:t>
            </a:r>
            <a:endParaRPr lang="uk-UA" sz="1800" dirty="0" smtClean="0"/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uk-UA" sz="1800" dirty="0" smtClean="0"/>
              <a:t>Відібрати і проаналізувати  аерозолі (до початку робіт у вологий і сухий сезони), а також протягом періоду розробки кар'єру і будівництва збагачувальної фабрики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uk-UA" sz="1800" dirty="0" smtClean="0"/>
              <a:t>Підгодовувати аналітичні довідки і висновки 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uk-UA" sz="1800" dirty="0" smtClean="0"/>
              <a:t>У разі необхідності можуть бути підготовлено План дій щодо регулюючого контролю і моніторингу на етапі розробки і здійснення виробничої діяльності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570102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64704"/>
            <a:ext cx="864096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Дякуємо за увагу </a:t>
            </a:r>
            <a:endParaRPr lang="uk-UA" sz="3600" dirty="0"/>
          </a:p>
          <a:p>
            <a:endParaRPr lang="uk-UA" sz="3600" dirty="0" smtClean="0"/>
          </a:p>
          <a:p>
            <a:r>
              <a:rPr lang="uk-UA" sz="2800" dirty="0" smtClean="0"/>
              <a:t>Ми відкриті для контактів і співробітництва</a:t>
            </a:r>
            <a:endParaRPr lang="en-US" sz="2800" dirty="0" smtClean="0"/>
          </a:p>
          <a:p>
            <a:r>
              <a:rPr lang="en-US" sz="2800" dirty="0">
                <a:hlinkClick r:id="rId2"/>
              </a:rPr>
              <a:t>https://uhmi.org.ua/dep/rm</a:t>
            </a:r>
            <a:r>
              <a:rPr lang="en-US" sz="2800" dirty="0" smtClean="0">
                <a:hlinkClick r:id="rId2"/>
              </a:rPr>
              <a:t>/</a:t>
            </a:r>
            <a:endParaRPr lang="en-US" sz="2800" dirty="0" smtClean="0"/>
          </a:p>
          <a:p>
            <a:endParaRPr lang="en-US" sz="2800" dirty="0"/>
          </a:p>
          <a:p>
            <a:r>
              <a:rPr lang="ru-RU" sz="2400" dirty="0" err="1" smtClean="0"/>
              <a:t>УкрГМ</a:t>
            </a:r>
            <a:r>
              <a:rPr lang="uk-UA" sz="2400" dirty="0" smtClean="0"/>
              <a:t>І</a:t>
            </a:r>
            <a:r>
              <a:rPr lang="uk-UA" sz="2400" smtClean="0"/>
              <a:t>, </a:t>
            </a:r>
          </a:p>
          <a:p>
            <a:r>
              <a:rPr lang="uk-UA" sz="2400" smtClean="0"/>
              <a:t>Відділ </a:t>
            </a:r>
            <a:r>
              <a:rPr lang="uk-UA" sz="2400" dirty="0" smtClean="0"/>
              <a:t>радіаційного моніторингу природного середовища</a:t>
            </a:r>
          </a:p>
          <a:p>
            <a:endParaRPr lang="uk-UA" sz="3600" dirty="0"/>
          </a:p>
          <a:p>
            <a:r>
              <a:rPr lang="uk-UA" sz="2400" dirty="0" err="1" smtClean="0"/>
              <a:t>Тел</a:t>
            </a:r>
            <a:r>
              <a:rPr lang="uk-UA" sz="2400" dirty="0" smtClean="0"/>
              <a:t>. +380445251130</a:t>
            </a:r>
          </a:p>
          <a:p>
            <a:r>
              <a:rPr lang="en-US" sz="2800" dirty="0" smtClean="0">
                <a:hlinkClick r:id="rId3"/>
              </a:rPr>
              <a:t>o.voitsekhovych@gmail.com</a:t>
            </a:r>
            <a:endParaRPr lang="en-US" sz="28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38723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035" y="17955"/>
            <a:ext cx="4482280" cy="621246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Сертифікація професійності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3" y="-59794"/>
            <a:ext cx="2448272" cy="33874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08" y="534673"/>
            <a:ext cx="2252982" cy="3140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721" y="3471700"/>
            <a:ext cx="2341263" cy="3253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789" y="3670727"/>
            <a:ext cx="1990188" cy="29651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22" y="3412196"/>
            <a:ext cx="2435629" cy="3312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5814" t="10239" r="7514" b="7901"/>
          <a:stretch/>
        </p:blipFill>
        <p:spPr>
          <a:xfrm>
            <a:off x="4337001" y="1567581"/>
            <a:ext cx="2949760" cy="20243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9845" y="13170"/>
            <a:ext cx="1909505" cy="2641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9207" y="2053800"/>
            <a:ext cx="1944793" cy="28044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2747" y="4181249"/>
            <a:ext cx="1882398" cy="26432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71522" y="526822"/>
            <a:ext cx="2718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роботи фахівців        відділу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50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9436" y="158874"/>
            <a:ext cx="7273773" cy="354838"/>
          </a:xfrm>
        </p:spPr>
        <p:txBody>
          <a:bodyPr>
            <a:normAutofit fontScale="90000"/>
          </a:bodyPr>
          <a:lstStyle/>
          <a:p>
            <a:r>
              <a:rPr lang="uk-UA" sz="2800" dirty="0"/>
              <a:t>П</a:t>
            </a:r>
            <a:r>
              <a:rPr lang="uk-UA" sz="2800" dirty="0" smtClean="0"/>
              <a:t>ублікації за участю співробітників </a:t>
            </a:r>
            <a:br>
              <a:rPr lang="uk-UA" sz="2800" dirty="0" smtClean="0"/>
            </a:br>
            <a:r>
              <a:rPr lang="uk-UA" sz="2800" dirty="0" smtClean="0"/>
              <a:t>відділу</a:t>
            </a:r>
            <a:endParaRPr lang="ru-RU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08" y="632823"/>
            <a:ext cx="2355389" cy="326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95" y="440828"/>
            <a:ext cx="1977657" cy="286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334" y="3498488"/>
            <a:ext cx="2346224" cy="33575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19" y="846010"/>
            <a:ext cx="2240208" cy="31819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417" y="1975040"/>
            <a:ext cx="2026896" cy="2932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7557" y="3885267"/>
            <a:ext cx="2160178" cy="30006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42" y="0"/>
            <a:ext cx="2165039" cy="3016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72" y="3913867"/>
            <a:ext cx="2163315" cy="2944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93" y="1495887"/>
            <a:ext cx="2181795" cy="29654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1140" y="3672285"/>
            <a:ext cx="2170364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2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5" y="668733"/>
            <a:ext cx="2670147" cy="17566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154" y="89835"/>
            <a:ext cx="2160627" cy="2076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198" y="4770732"/>
            <a:ext cx="2602299" cy="19482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723" y="2823725"/>
            <a:ext cx="3353703" cy="38370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717" y="2413345"/>
            <a:ext cx="1597290" cy="17070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604" y="4710496"/>
            <a:ext cx="1566808" cy="19204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22" y="2531645"/>
            <a:ext cx="2483296" cy="1756617"/>
          </a:xfrm>
          <a:prstGeom prst="rect">
            <a:avLst/>
          </a:prstGeom>
        </p:spPr>
      </p:pic>
      <p:pic>
        <p:nvPicPr>
          <p:cNvPr id="20" name="Picture 8" descr="IMG_20170221_104747">
            <a:extLst>
              <a:ext uri="{FF2B5EF4-FFF2-40B4-BE49-F238E27FC236}">
                <a16:creationId xmlns="" xmlns:a16="http://schemas.microsoft.com/office/drawing/2014/main" id="{40B1641E-63A3-40CE-A17E-39F94007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8112" y="661662"/>
            <a:ext cx="2459082" cy="186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822" y="4350318"/>
            <a:ext cx="2131270" cy="2498482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0" y="14310"/>
            <a:ext cx="8229600" cy="6214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b" anchorCtr="0">
            <a:normAutofit fontScale="97500"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800"/>
              <a:buNone/>
              <a:defRPr/>
            </a:lvl9pPr>
          </a:lstStyle>
          <a:p>
            <a:r>
              <a:rPr lang="uk-UA" sz="2800" dirty="0" smtClean="0"/>
              <a:t>Технічний рівень забезпечення (1)</a:t>
            </a:r>
            <a:endParaRPr lang="ru-RU" sz="28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5010" y="225169"/>
            <a:ext cx="1501866" cy="241853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4632" y="1491354"/>
            <a:ext cx="1735883" cy="11817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6462" y="2613117"/>
            <a:ext cx="2700762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34275" cy="714375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Analytical Services provided by UHMI (Kiev)</a:t>
            </a:r>
            <a:r>
              <a:rPr lang="en-US" sz="2400" smtClean="0"/>
              <a:t>                      </a:t>
            </a:r>
            <a:endParaRPr lang="el-GR" sz="2400" smtClean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4489450" cy="6092825"/>
          </a:xfrm>
        </p:spPr>
      </p:pic>
      <p:sp>
        <p:nvSpPr>
          <p:cNvPr id="10244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0" y="785813"/>
            <a:ext cx="2928938" cy="1285875"/>
          </a:xfrm>
          <a:solidFill>
            <a:srgbClr val="000099">
              <a:alpha val="70979"/>
            </a:srgbClr>
          </a:solidFill>
        </p:spPr>
        <p:txBody>
          <a:bodyPr/>
          <a:lstStyle/>
          <a:p>
            <a:pPr eaLnBrk="1" hangingPunct="1">
              <a:lnSpc>
                <a:spcPct val="60000"/>
              </a:lnSpc>
              <a:buFontTx/>
              <a:buNone/>
            </a:pPr>
            <a:endParaRPr lang="en-US" sz="12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en-US" sz="1200" b="1" smtClean="0">
                <a:solidFill>
                  <a:schemeClr val="bg1"/>
                </a:solidFill>
              </a:rPr>
              <a:t>Gamma </a:t>
            </a:r>
            <a:r>
              <a:rPr lang="en-US" sz="12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–</a:t>
            </a:r>
            <a:r>
              <a:rPr lang="en-US" sz="1200" b="1" smtClean="0">
                <a:solidFill>
                  <a:schemeClr val="bg1"/>
                </a:solidFill>
              </a:rPr>
              <a:t> spectroscopy Systems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z="12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en-US" sz="1200" b="1" smtClean="0">
                <a:solidFill>
                  <a:srgbClr val="FFFF00"/>
                </a:solidFill>
              </a:rPr>
              <a:t>4 HPGe Semiconductor Detectors</a:t>
            </a:r>
            <a:r>
              <a:rPr lang="en-US" sz="120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smtClean="0">
                <a:solidFill>
                  <a:srgbClr val="FFFF00"/>
                </a:solidFill>
              </a:rPr>
              <a:t>	Type - GEM, GWL, GMX – ORTEC,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smtClean="0">
                <a:solidFill>
                  <a:srgbClr val="FFFF00"/>
                </a:solidFill>
              </a:rPr>
              <a:t>	BEGe5030  - CANBERRA </a:t>
            </a:r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689350"/>
            <a:ext cx="4321175" cy="3168650"/>
          </a:xfrm>
          <a:noFill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476375" y="2492375"/>
            <a:ext cx="298767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60575"/>
            <a:ext cx="439261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 descr="edition2lar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0"/>
            <a:ext cx="14938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9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01063" cy="642938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Alpha radiometry and alpha spectrometry</a:t>
            </a:r>
            <a:endParaRPr lang="ru-RU" sz="24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14313" y="857250"/>
            <a:ext cx="4573587" cy="3500438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 sz="1600" b="1" smtClean="0">
                <a:solidFill>
                  <a:srgbClr val="FFFF00"/>
                </a:solidFill>
              </a:rPr>
              <a:t>Spectrometers – UMF</a:t>
            </a:r>
            <a:r>
              <a:rPr lang="ru-RU" sz="1600" b="1" smtClean="0">
                <a:solidFill>
                  <a:srgbClr val="FFFF00"/>
                </a:solidFill>
              </a:rPr>
              <a:t>-2000</a:t>
            </a:r>
            <a:r>
              <a:rPr lang="en-US" sz="1600" b="1" smtClean="0">
                <a:solidFill>
                  <a:srgbClr val="FFFF00"/>
                </a:solidFill>
              </a:rPr>
              <a:t> </a:t>
            </a:r>
            <a:endParaRPr lang="ru-RU" sz="16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1600" b="1" smtClean="0">
                <a:solidFill>
                  <a:srgbClr val="FFFF00"/>
                </a:solidFill>
              </a:rPr>
              <a:t>Semiconductor Detectors</a:t>
            </a:r>
            <a:r>
              <a:rPr lang="en-US" sz="160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1600" smtClean="0">
                <a:solidFill>
                  <a:srgbClr val="FFFF00"/>
                </a:solidFill>
              </a:rPr>
              <a:t>	Efficiency for registration </a:t>
            </a:r>
            <a:r>
              <a:rPr lang="ru-RU" sz="1600" smtClean="0">
                <a:solidFill>
                  <a:srgbClr val="FFFF00"/>
                </a:solidFill>
              </a:rPr>
              <a:t> – 44 %</a:t>
            </a:r>
            <a:endParaRPr lang="en-US" sz="160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ru-RU" sz="1600" smtClean="0">
                <a:solidFill>
                  <a:srgbClr val="FFFF00"/>
                </a:solidFill>
              </a:rPr>
              <a:t>	</a:t>
            </a:r>
            <a:r>
              <a:rPr lang="en-US" sz="1600" smtClean="0">
                <a:solidFill>
                  <a:srgbClr val="FFFF00"/>
                </a:solidFill>
              </a:rPr>
              <a:t>Energy resolution </a:t>
            </a:r>
            <a:r>
              <a:rPr lang="ru-RU" sz="1600" smtClean="0">
                <a:solidFill>
                  <a:srgbClr val="FFFF00"/>
                </a:solidFill>
              </a:rPr>
              <a:t> 180 к</a:t>
            </a:r>
            <a:r>
              <a:rPr lang="en-US" sz="1600" smtClean="0">
                <a:solidFill>
                  <a:srgbClr val="FFFF00"/>
                </a:solidFill>
              </a:rPr>
              <a:t>eV</a:t>
            </a:r>
            <a:r>
              <a:rPr lang="ru-RU" sz="1600" smtClean="0">
                <a:solidFill>
                  <a:srgbClr val="FFFF00"/>
                </a:solidFill>
              </a:rPr>
              <a:t> .</a:t>
            </a:r>
          </a:p>
          <a:p>
            <a:pPr eaLnBrk="1" hangingPunct="1">
              <a:buFontTx/>
              <a:buNone/>
            </a:pPr>
            <a:r>
              <a:rPr lang="ru-RU" sz="1600" smtClean="0">
                <a:solidFill>
                  <a:srgbClr val="FFFF00"/>
                </a:solidFill>
              </a:rPr>
              <a:t>	</a:t>
            </a:r>
            <a:r>
              <a:rPr lang="en-US" sz="1600" b="1" smtClean="0">
                <a:solidFill>
                  <a:srgbClr val="FFFF00"/>
                </a:solidFill>
              </a:rPr>
              <a:t>Alpha Spec Dec</a:t>
            </a:r>
            <a:r>
              <a:rPr lang="ru-RU" sz="1600" b="1" smtClean="0">
                <a:solidFill>
                  <a:srgbClr val="FFFF00"/>
                </a:solidFill>
              </a:rPr>
              <a:t>.</a:t>
            </a:r>
            <a:r>
              <a:rPr lang="en-US" sz="1600" b="1" smtClean="0">
                <a:solidFill>
                  <a:srgbClr val="FFFF00"/>
                </a:solidFill>
              </a:rPr>
              <a:t> Software spectra processing</a:t>
            </a:r>
            <a:endParaRPr lang="ru-RU" sz="1600" b="1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1600" b="1" smtClean="0">
                <a:solidFill>
                  <a:srgbClr val="FFFF00"/>
                </a:solidFill>
              </a:rPr>
              <a:t>      Wet chemistry for sample preparation</a:t>
            </a:r>
            <a:endParaRPr lang="ru-RU" sz="1600" b="1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ru-RU" sz="1600" b="1" smtClean="0">
                <a:solidFill>
                  <a:srgbClr val="FFFF00"/>
                </a:solidFill>
              </a:rPr>
              <a:t>	</a:t>
            </a:r>
            <a:r>
              <a:rPr lang="ru-RU" sz="1600" b="1" baseline="30000" smtClean="0">
                <a:solidFill>
                  <a:srgbClr val="FFFF00"/>
                </a:solidFill>
              </a:rPr>
              <a:t>	</a:t>
            </a:r>
            <a:endParaRPr lang="en-US" sz="16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1600" b="1" smtClean="0">
                <a:solidFill>
                  <a:srgbClr val="FFFF00"/>
                </a:solidFill>
              </a:rPr>
              <a:t>Measurement  - </a:t>
            </a:r>
            <a:r>
              <a:rPr lang="en-US" sz="1600" b="1" baseline="30000" smtClean="0">
                <a:solidFill>
                  <a:srgbClr val="FFFF00"/>
                </a:solidFill>
              </a:rPr>
              <a:t>238</a:t>
            </a:r>
            <a:r>
              <a:rPr lang="en-US" sz="1600" b="1" smtClean="0">
                <a:solidFill>
                  <a:srgbClr val="FFFF00"/>
                </a:solidFill>
              </a:rPr>
              <a:t>U,</a:t>
            </a:r>
            <a:r>
              <a:rPr lang="en-GB" sz="1600" b="1" smtClean="0">
                <a:solidFill>
                  <a:srgbClr val="FFFF00"/>
                </a:solidFill>
              </a:rPr>
              <a:t> </a:t>
            </a:r>
            <a:r>
              <a:rPr lang="en-US" sz="1600" b="1" baseline="30000" smtClean="0">
                <a:solidFill>
                  <a:srgbClr val="FFFF00"/>
                </a:solidFill>
              </a:rPr>
              <a:t>235</a:t>
            </a:r>
            <a:r>
              <a:rPr lang="en-US" sz="1600" b="1" smtClean="0">
                <a:solidFill>
                  <a:srgbClr val="FFFF00"/>
                </a:solidFill>
              </a:rPr>
              <a:t>U</a:t>
            </a:r>
            <a:r>
              <a:rPr lang="en-GB" sz="1600" b="1" smtClean="0">
                <a:solidFill>
                  <a:srgbClr val="FFFF00"/>
                </a:solidFill>
              </a:rPr>
              <a:t> ,</a:t>
            </a:r>
            <a:r>
              <a:rPr lang="en-US" sz="1600" b="1" baseline="30000" smtClean="0">
                <a:solidFill>
                  <a:srgbClr val="FFFF00"/>
                </a:solidFill>
              </a:rPr>
              <a:t>234</a:t>
            </a:r>
            <a:r>
              <a:rPr lang="en-US" sz="1600" b="1" smtClean="0">
                <a:solidFill>
                  <a:srgbClr val="FFFF00"/>
                </a:solidFill>
              </a:rPr>
              <a:t>U, </a:t>
            </a:r>
            <a:r>
              <a:rPr lang="en-US" sz="1600" b="1" baseline="30000" smtClean="0">
                <a:solidFill>
                  <a:srgbClr val="FFFF00"/>
                </a:solidFill>
              </a:rPr>
              <a:t>226</a:t>
            </a:r>
            <a:r>
              <a:rPr lang="en-US" sz="1600" b="1" smtClean="0">
                <a:solidFill>
                  <a:srgbClr val="FFFF00"/>
                </a:solidFill>
              </a:rPr>
              <a:t>Ra, </a:t>
            </a:r>
            <a:r>
              <a:rPr lang="en-US" sz="1600" b="1" baseline="30000" smtClean="0">
                <a:solidFill>
                  <a:srgbClr val="FFFF00"/>
                </a:solidFill>
              </a:rPr>
              <a:t>210</a:t>
            </a:r>
            <a:r>
              <a:rPr lang="en-US" sz="1600" b="1" smtClean="0">
                <a:solidFill>
                  <a:srgbClr val="FFFF00"/>
                </a:solidFill>
              </a:rPr>
              <a:t>Po, </a:t>
            </a:r>
            <a:r>
              <a:rPr lang="en-US" sz="1600" b="1" baseline="30000" smtClean="0">
                <a:solidFill>
                  <a:srgbClr val="FFFF00"/>
                </a:solidFill>
              </a:rPr>
              <a:t>232</a:t>
            </a:r>
            <a:r>
              <a:rPr lang="en-US" sz="1600" b="1" smtClean="0">
                <a:solidFill>
                  <a:srgbClr val="FFFF00"/>
                </a:solidFill>
              </a:rPr>
              <a:t>Th, </a:t>
            </a:r>
            <a:r>
              <a:rPr lang="en-US" sz="1600" b="1" baseline="30000" smtClean="0">
                <a:solidFill>
                  <a:srgbClr val="FFFF00"/>
                </a:solidFill>
              </a:rPr>
              <a:t>230</a:t>
            </a:r>
            <a:r>
              <a:rPr lang="en-US" sz="1600" b="1" smtClean="0">
                <a:solidFill>
                  <a:srgbClr val="FFFF00"/>
                </a:solidFill>
              </a:rPr>
              <a:t>Th, </a:t>
            </a:r>
            <a:r>
              <a:rPr lang="en-US" sz="1600" b="1" baseline="30000" smtClean="0">
                <a:solidFill>
                  <a:srgbClr val="FFFF00"/>
                </a:solidFill>
              </a:rPr>
              <a:t>228</a:t>
            </a:r>
            <a:r>
              <a:rPr lang="en-US" sz="1600" b="1" smtClean="0">
                <a:solidFill>
                  <a:srgbClr val="FFFF00"/>
                </a:solidFill>
              </a:rPr>
              <a:t>Th</a:t>
            </a:r>
            <a:r>
              <a:rPr lang="en-US" sz="1600" smtClean="0">
                <a:solidFill>
                  <a:srgbClr val="FFFF00"/>
                </a:solidFill>
              </a:rPr>
              <a:t>.</a:t>
            </a:r>
            <a:endParaRPr lang="ru-RU" sz="160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1600" b="1" smtClean="0"/>
              <a:t>      </a:t>
            </a:r>
            <a:r>
              <a:rPr lang="en-US" sz="1600" b="1" smtClean="0">
                <a:solidFill>
                  <a:srgbClr val="FFFF00"/>
                </a:solidFill>
              </a:rPr>
              <a:t>Alpha Spec, of sample </a:t>
            </a:r>
            <a:r>
              <a:rPr lang="uk-UA" sz="1600" b="1" smtClean="0">
                <a:solidFill>
                  <a:srgbClr val="FFFF00"/>
                </a:solidFill>
              </a:rPr>
              <a:t> </a:t>
            </a:r>
            <a:r>
              <a:rPr lang="en-US" sz="1600" b="1" smtClean="0">
                <a:solidFill>
                  <a:srgbClr val="FFFF00"/>
                </a:solidFill>
              </a:rPr>
              <a:t>with tracers </a:t>
            </a:r>
            <a:r>
              <a:rPr lang="uk-UA" sz="1600" b="1" baseline="30000" smtClean="0">
                <a:solidFill>
                  <a:srgbClr val="FFFF00"/>
                </a:solidFill>
              </a:rPr>
              <a:t>232</a:t>
            </a:r>
            <a:r>
              <a:rPr lang="en-US" sz="1600" b="1" smtClean="0">
                <a:solidFill>
                  <a:srgbClr val="FFFF00"/>
                </a:solidFill>
              </a:rPr>
              <a:t>U, </a:t>
            </a:r>
            <a:r>
              <a:rPr lang="en-US" sz="1600" b="1" baseline="30000" smtClean="0">
                <a:solidFill>
                  <a:srgbClr val="FFFF00"/>
                </a:solidFill>
              </a:rPr>
              <a:t>229</a:t>
            </a:r>
            <a:r>
              <a:rPr lang="en-US" sz="1600" b="1" smtClean="0">
                <a:solidFill>
                  <a:srgbClr val="FFFF00"/>
                </a:solidFill>
              </a:rPr>
              <a:t>Th, </a:t>
            </a:r>
            <a:r>
              <a:rPr lang="en-US" sz="1600" b="1" baseline="30000" smtClean="0">
                <a:solidFill>
                  <a:srgbClr val="FFFF00"/>
                </a:solidFill>
              </a:rPr>
              <a:t>209</a:t>
            </a:r>
            <a:r>
              <a:rPr lang="en-US" sz="1600" b="1" smtClean="0">
                <a:solidFill>
                  <a:srgbClr val="FFFF00"/>
                </a:solidFill>
              </a:rPr>
              <a:t>Po</a:t>
            </a:r>
            <a:endParaRPr lang="ru-RU" sz="1600" smtClean="0">
              <a:solidFill>
                <a:srgbClr val="FFFF00"/>
              </a:solidFill>
            </a:endParaRPr>
          </a:p>
        </p:txBody>
      </p:sp>
      <p:pic>
        <p:nvPicPr>
          <p:cNvPr id="11268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25" y="857250"/>
            <a:ext cx="4143375" cy="5741988"/>
          </a:xfrm>
        </p:spPr>
      </p:pic>
      <p:pic>
        <p:nvPicPr>
          <p:cNvPr id="1126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188" y="4446588"/>
            <a:ext cx="3143250" cy="2411412"/>
          </a:xfrm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0563"/>
            <a:ext cx="25987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0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71938" y="0"/>
            <a:ext cx="5072062" cy="1214438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l-GR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α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  <a:r>
              <a:rPr lang="el-GR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β</a:t>
            </a:r>
            <a:r>
              <a:rPr lang="ru-RU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spectroscopy with liquid scintillation, LLC</a:t>
            </a:r>
            <a:endParaRPr lang="ru-RU" sz="28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4703" r="2344"/>
          <a:stretch>
            <a:fillRect/>
          </a:stretch>
        </p:blipFill>
        <p:spPr>
          <a:xfrm>
            <a:off x="0" y="1222375"/>
            <a:ext cx="9144000" cy="5635625"/>
          </a:xfrm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337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 descr="devic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2" t="17717" r="31348"/>
          <a:stretch>
            <a:fillRect/>
          </a:stretch>
        </p:blipFill>
        <p:spPr>
          <a:xfrm>
            <a:off x="2786063" y="2143125"/>
            <a:ext cx="1857375" cy="2211388"/>
          </a:xfrm>
        </p:spPr>
      </p:pic>
    </p:spTree>
    <p:extLst>
      <p:ext uri="{BB962C8B-B14F-4D97-AF65-F5344CB8AC3E}">
        <p14:creationId xmlns:p14="http://schemas.microsoft.com/office/powerpoint/2010/main" val="221095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F1991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0"/>
            <a:ext cx="301292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DSCF2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361" y="43024"/>
            <a:ext cx="2958486" cy="24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DSCF01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8" y="3315315"/>
            <a:ext cx="4227948" cy="343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V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72" y="3255473"/>
            <a:ext cx="4248472" cy="345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8" name="Rectangle 6"/>
          <p:cNvSpPr>
            <a:spLocks noGrp="1" noChangeArrowheads="1"/>
          </p:cNvSpPr>
          <p:nvPr>
            <p:ph type="title"/>
          </p:nvPr>
        </p:nvSpPr>
        <p:spPr>
          <a:xfrm>
            <a:off x="1623485" y="2470776"/>
            <a:ext cx="6048671" cy="863600"/>
          </a:xfrm>
          <a:solidFill>
            <a:schemeClr val="accent2">
              <a:alpha val="53999"/>
            </a:schemeClr>
          </a:solidFill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Рад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іохімічне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обладнання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646" y="86048"/>
            <a:ext cx="3151498" cy="23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9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794</Words>
  <Application>Microsoft Office PowerPoint</Application>
  <PresentationFormat>Экран (4:3)</PresentationFormat>
  <Paragraphs>114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Тема Office</vt:lpstr>
      <vt:lpstr>1_Тема Office</vt:lpstr>
      <vt:lpstr>Оформление по умолчанию</vt:lpstr>
      <vt:lpstr>1_Оформление по умолчанию</vt:lpstr>
      <vt:lpstr>2_Тема Office</vt:lpstr>
      <vt:lpstr>Презентація  на засіданні Робочої групи з розгляду проблемних питань  розміщенні  ТОВ БЗЕ карєру зі збагачення і переробки каоліну  на території Павлівської сільської ради Запорізького району</vt:lpstr>
      <vt:lpstr>Основні напрямки діяльності відділу </vt:lpstr>
      <vt:lpstr>Сертифікація професійності</vt:lpstr>
      <vt:lpstr>Публікації за участю співробітників  відділу</vt:lpstr>
      <vt:lpstr>Презентация PowerPoint</vt:lpstr>
      <vt:lpstr>Analytical Services provided by UHMI (Kiev)                      </vt:lpstr>
      <vt:lpstr>Alpha radiometry and alpha spectrometry</vt:lpstr>
      <vt:lpstr>α – β - spectroscopy with liquid scintillation, LLC</vt:lpstr>
      <vt:lpstr>Радіохімічне обладнання </vt:lpstr>
      <vt:lpstr>Презентация PowerPoint</vt:lpstr>
      <vt:lpstr>Рівні безпеки РН природного походження, грунти, рудні матеріали, </vt:lpstr>
      <vt:lpstr>Презентация PowerPoint</vt:lpstr>
      <vt:lpstr>Інтерпретація результатів  визначення Аеф</vt:lpstr>
      <vt:lpstr>Radiological Criteria and its application for decision making</vt:lpstr>
      <vt:lpstr>Інтерпретація результатів вимірювання вмісту ПРН у воді </vt:lpstr>
      <vt:lpstr>Презентация PowerPoint</vt:lpstr>
      <vt:lpstr>Презентация PowerPoint</vt:lpstr>
      <vt:lpstr>СИТУАЦІЯ З БІЛАНІВСЬКИМ КАР'ЄРОМ КАОЛІНОВИХ ГЛИН</vt:lpstr>
      <vt:lpstr>Пропозиції щодо експертної оцінки</vt:lpstr>
      <vt:lpstr>Що ми плануємо зробити. Етап 1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Oleg</cp:lastModifiedBy>
  <cp:revision>104</cp:revision>
  <dcterms:created xsi:type="dcterms:W3CDTF">2019-11-11T15:16:43Z</dcterms:created>
  <dcterms:modified xsi:type="dcterms:W3CDTF">2021-03-18T22:48:37Z</dcterms:modified>
</cp:coreProperties>
</file>