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5" r:id="rId1"/>
  </p:sldMasterIdLst>
  <p:notesMasterIdLst>
    <p:notesMasterId r:id="rId17"/>
  </p:notesMasterIdLst>
  <p:sldIdLst>
    <p:sldId id="341" r:id="rId2"/>
    <p:sldId id="342" r:id="rId3"/>
    <p:sldId id="343" r:id="rId4"/>
    <p:sldId id="356" r:id="rId5"/>
    <p:sldId id="358" r:id="rId6"/>
    <p:sldId id="359" r:id="rId7"/>
    <p:sldId id="346" r:id="rId8"/>
    <p:sldId id="347" r:id="rId9"/>
    <p:sldId id="348" r:id="rId10"/>
    <p:sldId id="349" r:id="rId11"/>
    <p:sldId id="350" r:id="rId12"/>
    <p:sldId id="351" r:id="rId13"/>
    <p:sldId id="353" r:id="rId14"/>
    <p:sldId id="354" r:id="rId15"/>
    <p:sldId id="357" r:id="rId16"/>
  </p:sldIdLst>
  <p:sldSz cx="9144000" cy="6858000" type="screen4x3"/>
  <p:notesSz cx="7102475" cy="10234613"/>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00FF00"/>
    <a:srgbClr val="0099FF"/>
    <a:srgbClr val="FF3300"/>
    <a:srgbClr val="0000CC"/>
    <a:srgbClr val="339933"/>
    <a:srgbClr val="00FFFF"/>
    <a:srgbClr val="FF33CC"/>
    <a:srgbClr val="FFFF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69" autoAdjust="0"/>
    <p:restoredTop sz="94660" autoAdjust="0"/>
  </p:normalViewPr>
  <p:slideViewPr>
    <p:cSldViewPr>
      <p:cViewPr varScale="1">
        <p:scale>
          <a:sx n="115" d="100"/>
          <a:sy n="115" d="100"/>
        </p:scale>
        <p:origin x="181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6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4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6004026086653723E-2"/>
          <c:y val="0.27113354213479041"/>
          <c:w val="0.69489584076064514"/>
          <c:h val="0.68004882663761668"/>
        </c:manualLayout>
      </c:layout>
      <c:pie3DChart>
        <c:varyColors val="1"/>
        <c:ser>
          <c:idx val="0"/>
          <c:order val="0"/>
          <c:tx>
            <c:strRef>
              <c:f>Лист1!$B$1</c:f>
              <c:strCache>
                <c:ptCount val="1"/>
                <c:pt idx="0">
                  <c:v>Кількість ліцензіатів з централізованого водопостачання та централізованого водовідведення у Запорізькій області</c:v>
                </c:pt>
              </c:strCache>
            </c:strRef>
          </c:tx>
          <c:explosion val="19"/>
          <c:dPt>
            <c:idx val="0"/>
            <c:bubble3D val="0"/>
            <c:spPr>
              <a:solidFill>
                <a:srgbClr val="5F9BE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CA71-4E64-91B1-9286FCA1ADC9}"/>
              </c:ext>
            </c:extLst>
          </c:dPt>
          <c:dPt>
            <c:idx val="1"/>
            <c:bubble3D val="0"/>
            <c:spPr>
              <a:solidFill>
                <a:srgbClr val="7030A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CA71-4E64-91B1-9286FCA1ADC9}"/>
              </c:ext>
            </c:extLst>
          </c:dPt>
          <c:dPt>
            <c:idx val="2"/>
            <c:bubble3D val="0"/>
            <c:spPr>
              <a:solidFill>
                <a:srgbClr val="FFFF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CA71-4E64-91B1-9286FCA1ADC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extLst>
          </c:dLbls>
          <c:cat>
            <c:strRef>
              <c:f>Лист1!$A$2:$A$4</c:f>
              <c:strCache>
                <c:ptCount val="3"/>
                <c:pt idx="0">
                  <c:v>Централізоване водопостачання</c:v>
                </c:pt>
                <c:pt idx="1">
                  <c:v>Централізоване водовідведення</c:v>
                </c:pt>
                <c:pt idx="2">
                  <c:v>Централізоване водопостачання та централізоване водовідведення</c:v>
                </c:pt>
              </c:strCache>
            </c:strRef>
          </c:cat>
          <c:val>
            <c:numRef>
              <c:f>Лист1!$B$2:$B$4</c:f>
              <c:numCache>
                <c:formatCode>General</c:formatCode>
                <c:ptCount val="3"/>
                <c:pt idx="0">
                  <c:v>121</c:v>
                </c:pt>
                <c:pt idx="1">
                  <c:v>3</c:v>
                </c:pt>
                <c:pt idx="2">
                  <c:v>36</c:v>
                </c:pt>
              </c:numCache>
            </c:numRef>
          </c:val>
          <c:extLst>
            <c:ext xmlns:c16="http://schemas.microsoft.com/office/drawing/2014/chart" uri="{C3380CC4-5D6E-409C-BE32-E72D297353CC}">
              <c16:uniqueId val="{00000000-178F-4990-B6A6-6A357BD77F77}"/>
            </c:ext>
          </c:extLst>
        </c:ser>
        <c:dLbls>
          <c:showLegendKey val="0"/>
          <c:showVal val="0"/>
          <c:showCatName val="0"/>
          <c:showSerName val="0"/>
          <c:showPercent val="1"/>
          <c:showBubbleSize val="0"/>
          <c:showLeaderLines val="0"/>
        </c:dLbls>
      </c:pie3DChart>
      <c:spPr>
        <a:noFill/>
        <a:ln>
          <a:noFill/>
        </a:ln>
        <a:effectLst/>
      </c:spPr>
    </c:plotArea>
    <c:legend>
      <c:legendPos val="r"/>
      <c:layout>
        <c:manualLayout>
          <c:xMode val="edge"/>
          <c:yMode val="edge"/>
          <c:x val="0.67121003968049986"/>
          <c:y val="0.31329765335529025"/>
          <c:w val="0.27615721489258827"/>
          <c:h val="0.55524531791352205"/>
        </c:manualLayout>
      </c:layout>
      <c:overlay val="0"/>
      <c:spPr>
        <a:noFill/>
        <a:ln>
          <a:noFill/>
        </a:ln>
        <a:effectLst/>
      </c:spPr>
      <c:txPr>
        <a:bodyPr rot="0" spcFirstLastPara="1" vertOverflow="ellipsis" vert="horz" wrap="square" anchor="b" anchorCtr="1"/>
        <a:lstStyle/>
        <a:p>
          <a:pPr>
            <a:defRPr sz="1197" b="1"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4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5311634715698572E-2"/>
          <c:y val="0.27782300811851474"/>
          <c:w val="0.64571890631241124"/>
          <c:h val="0.63098418059909034"/>
        </c:manualLayout>
      </c:layout>
      <c:pie3DChart>
        <c:varyColors val="1"/>
        <c:ser>
          <c:idx val="0"/>
          <c:order val="0"/>
          <c:tx>
            <c:strRef>
              <c:f>Лист1!$B$1</c:f>
              <c:strCache>
                <c:ptCount val="1"/>
                <c:pt idx="0">
                  <c:v>Кількість ліцензіатів з централізованого водопостачання та централізованого водовідведення у Запорізькій області</c:v>
                </c:pt>
              </c:strCache>
            </c:strRef>
          </c:tx>
          <c:explosion val="15"/>
          <c:dPt>
            <c:idx val="0"/>
            <c:bubble3D val="0"/>
            <c:spPr>
              <a:solidFill>
                <a:srgbClr val="FF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6EFD-4FCB-8AA4-B35D68CC39CF}"/>
              </c:ext>
            </c:extLst>
          </c:dPt>
          <c:dPt>
            <c:idx val="1"/>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6EFD-4FCB-8AA4-B35D68CC39CF}"/>
              </c:ext>
            </c:extLst>
          </c:dPt>
          <c:dPt>
            <c:idx val="2"/>
            <c:bubble3D val="0"/>
            <c:spPr>
              <a:solidFill>
                <a:srgbClr val="FF66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6EFD-4FCB-8AA4-B35D68CC39C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extLst>
          </c:dLbls>
          <c:cat>
            <c:strRef>
              <c:f>Лист1!$A$2:$A$4</c:f>
              <c:strCache>
                <c:ptCount val="3"/>
                <c:pt idx="0">
                  <c:v>Виробництво теплової енергії</c:v>
                </c:pt>
                <c:pt idx="1">
                  <c:v>Транспортування теплової енергії</c:v>
                </c:pt>
                <c:pt idx="2">
                  <c:v>Постачання теплової енергії</c:v>
                </c:pt>
              </c:strCache>
            </c:strRef>
          </c:cat>
          <c:val>
            <c:numRef>
              <c:f>Лист1!$B$2:$B$4</c:f>
              <c:numCache>
                <c:formatCode>General</c:formatCode>
                <c:ptCount val="3"/>
                <c:pt idx="0">
                  <c:v>105</c:v>
                </c:pt>
                <c:pt idx="1">
                  <c:v>31</c:v>
                </c:pt>
                <c:pt idx="2">
                  <c:v>79</c:v>
                </c:pt>
              </c:numCache>
            </c:numRef>
          </c:val>
          <c:extLst>
            <c:ext xmlns:c16="http://schemas.microsoft.com/office/drawing/2014/chart" uri="{C3380CC4-5D6E-409C-BE32-E72D297353CC}">
              <c16:uniqueId val="{00000006-6EFD-4FCB-8AA4-B35D68CC39CF}"/>
            </c:ext>
          </c:extLst>
        </c:ser>
        <c:dLbls>
          <c:showLegendKey val="0"/>
          <c:showVal val="0"/>
          <c:showCatName val="0"/>
          <c:showSerName val="0"/>
          <c:showPercent val="1"/>
          <c:showBubbleSize val="0"/>
          <c:showLeaderLines val="0"/>
        </c:dLbls>
      </c:pie3DChart>
      <c:spPr>
        <a:noFill/>
        <a:ln>
          <a:noFill/>
        </a:ln>
        <a:effectLst/>
      </c:spPr>
    </c:plotArea>
    <c:legend>
      <c:legendPos val="r"/>
      <c:layout>
        <c:manualLayout>
          <c:xMode val="edge"/>
          <c:yMode val="edge"/>
          <c:x val="0.69110920314106272"/>
          <c:y val="0.28045856528543339"/>
          <c:w val="0.30574384640831698"/>
          <c:h val="0.6161926629490595"/>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EBBE5-7246-49FB-BFE5-7C9D8E59AB0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BBC13817-3B9D-46C2-993C-D9DD85C8EEE6}">
      <dgm:prSet phldrT="[Текст]" custT="1"/>
      <dgm:spPr>
        <a:gradFill rotWithShape="0">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a:solidFill>
            <a:schemeClr val="accent1">
              <a:lumMod val="75000"/>
            </a:schemeClr>
          </a:solidFill>
        </a:ln>
      </dgm:spPr>
      <dgm:t>
        <a:bodyPr/>
        <a:lstStyle/>
        <a:p>
          <a:r>
            <a:rPr lang="uk-UA" sz="1400" b="1" dirty="0" smtClean="0">
              <a:solidFill>
                <a:schemeClr val="tx2">
                  <a:lumMod val="50000"/>
                </a:schemeClr>
              </a:solidFill>
              <a:latin typeface="Times New Roman" panose="02020603050405020304" pitchFamily="18" charset="0"/>
              <a:cs typeface="Times New Roman" panose="02020603050405020304" pitchFamily="18" charset="0"/>
            </a:rPr>
            <a:t>Можливо оформити в електронному виді</a:t>
          </a:r>
          <a:r>
            <a:rPr lang="ru-RU" sz="1400" b="1" dirty="0" smtClean="0">
              <a:solidFill>
                <a:schemeClr val="tx2">
                  <a:lumMod val="50000"/>
                </a:schemeClr>
              </a:solidFill>
              <a:latin typeface="Times New Roman" panose="02020603050405020304" pitchFamily="18" charset="0"/>
              <a:cs typeface="Times New Roman" panose="02020603050405020304" pitchFamily="18" charset="0"/>
            </a:rPr>
            <a:t> через портал </a:t>
          </a:r>
          <a:r>
            <a:rPr lang="uk-UA" sz="1400" b="1" dirty="0" smtClean="0">
              <a:solidFill>
                <a:schemeClr val="tx2">
                  <a:lumMod val="50000"/>
                </a:schemeClr>
              </a:solidFill>
              <a:latin typeface="Times New Roman" panose="02020603050405020304" pitchFamily="18" charset="0"/>
              <a:cs typeface="Times New Roman" panose="02020603050405020304" pitchFamily="18" charset="0"/>
            </a:rPr>
            <a:t>електронних послуг Державного агентства водних ресурсів України </a:t>
          </a:r>
        </a:p>
        <a:p>
          <a:r>
            <a:rPr lang="uk-UA" sz="1400" b="1" dirty="0" smtClean="0">
              <a:solidFill>
                <a:schemeClr val="tx2">
                  <a:lumMod val="50000"/>
                </a:schemeClr>
              </a:solidFill>
              <a:latin typeface="Times New Roman" panose="02020603050405020304" pitchFamily="18" charset="0"/>
              <a:cs typeface="Times New Roman" panose="02020603050405020304" pitchFamily="18" charset="0"/>
            </a:rPr>
            <a:t>(</a:t>
          </a:r>
          <a:r>
            <a:rPr lang="en-US" sz="1400" b="1" i="1" dirty="0" smtClean="0">
              <a:solidFill>
                <a:schemeClr val="tx2">
                  <a:lumMod val="50000"/>
                </a:schemeClr>
              </a:solidFill>
              <a:latin typeface="Times New Roman" panose="02020603050405020304" pitchFamily="18" charset="0"/>
              <a:cs typeface="Times New Roman" panose="02020603050405020304" pitchFamily="18" charset="0"/>
            </a:rPr>
            <a:t>https://e-services.davr.gov.ua</a:t>
          </a:r>
          <a:r>
            <a:rPr lang="uk-UA" sz="1400" b="1" dirty="0" smtClean="0">
              <a:solidFill>
                <a:schemeClr val="tx2">
                  <a:lumMod val="50000"/>
                </a:schemeClr>
              </a:solidFill>
              <a:latin typeface="Times New Roman" panose="02020603050405020304" pitchFamily="18" charset="0"/>
              <a:cs typeface="Times New Roman" panose="02020603050405020304" pitchFamily="18" charset="0"/>
            </a:rPr>
            <a:t>).</a:t>
          </a:r>
          <a:endParaRPr lang="ru-RU" sz="1400" dirty="0"/>
        </a:p>
      </dgm:t>
    </dgm:pt>
    <dgm:pt modelId="{DEE45FA8-AA7F-4A05-8BE0-564F12F9A5E3}" type="parTrans" cxnId="{FE4F8B0B-DD19-4082-960C-4B1FD6EEF24F}">
      <dgm:prSet/>
      <dgm:spPr/>
      <dgm:t>
        <a:bodyPr/>
        <a:lstStyle/>
        <a:p>
          <a:endParaRPr lang="ru-RU"/>
        </a:p>
      </dgm:t>
    </dgm:pt>
    <dgm:pt modelId="{9F5DE7A1-CB8A-4CCC-B515-0794618860CC}" type="sibTrans" cxnId="{FE4F8B0B-DD19-4082-960C-4B1FD6EEF24F}">
      <dgm:prSet/>
      <dgm:spPr/>
      <dgm:t>
        <a:bodyPr/>
        <a:lstStyle/>
        <a:p>
          <a:endParaRPr lang="ru-RU"/>
        </a:p>
      </dgm:t>
    </dgm:pt>
    <dgm:pt modelId="{38EB0EC6-44B3-44FE-82F1-9F4B39D6AE66}">
      <dgm:prSet phldrT="[Текст]" custT="1"/>
      <dgm:spPr>
        <a:gradFill rotWithShape="0">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a:solidFill>
            <a:schemeClr val="accent1">
              <a:lumMod val="75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1400" b="1" dirty="0" smtClean="0">
              <a:solidFill>
                <a:schemeClr val="tx2">
                  <a:lumMod val="50000"/>
                </a:schemeClr>
              </a:solidFill>
              <a:latin typeface="Times New Roman" panose="02020603050405020304" pitchFamily="18" charset="0"/>
              <a:cs typeface="Times New Roman" panose="02020603050405020304" pitchFamily="18" charset="0"/>
            </a:rPr>
            <a:t>Строк надання –                          30 календарних днів               з дня надходження заяви             та необхідних документів.</a:t>
          </a:r>
          <a:endParaRPr lang="ru-RU" sz="1400" dirty="0"/>
        </a:p>
      </dgm:t>
    </dgm:pt>
    <dgm:pt modelId="{DBB7573F-5DFF-4DE8-823B-FD059035271A}" type="parTrans" cxnId="{DFCDF8CC-430B-4621-9AD4-5815EB011FC5}">
      <dgm:prSet/>
      <dgm:spPr/>
      <dgm:t>
        <a:bodyPr/>
        <a:lstStyle/>
        <a:p>
          <a:endParaRPr lang="ru-RU"/>
        </a:p>
      </dgm:t>
    </dgm:pt>
    <dgm:pt modelId="{A212F202-8430-4DFB-881E-DDB1E16772B4}" type="sibTrans" cxnId="{DFCDF8CC-430B-4621-9AD4-5815EB011FC5}">
      <dgm:prSet/>
      <dgm:spPr/>
      <dgm:t>
        <a:bodyPr/>
        <a:lstStyle/>
        <a:p>
          <a:endParaRPr lang="ru-RU"/>
        </a:p>
      </dgm:t>
    </dgm:pt>
    <dgm:pt modelId="{00AA6D3C-1A96-4E90-A276-CE1819D68C1B}">
      <dgm:prSet custT="1"/>
      <dgm:spPr>
        <a:gradFill rotWithShape="0">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a:solidFill>
            <a:schemeClr val="accent1">
              <a:lumMod val="75000"/>
            </a:schemeClr>
          </a:solidFill>
        </a:ln>
      </dgm:spPr>
      <dgm:t>
        <a:bodyPr/>
        <a:lstStyle/>
        <a:p>
          <a:r>
            <a:rPr lang="uk-UA" sz="1400" b="1" dirty="0" smtClean="0">
              <a:solidFill>
                <a:schemeClr val="tx2">
                  <a:lumMod val="50000"/>
                </a:schemeClr>
              </a:solidFill>
              <a:latin typeface="Times New Roman" panose="02020603050405020304" pitchFamily="18" charset="0"/>
              <a:cs typeface="Times New Roman" panose="02020603050405020304" pitchFamily="18" charset="0"/>
            </a:rPr>
            <a:t>Адміністративний збір – безоплатно.</a:t>
          </a:r>
          <a:endParaRPr lang="uk-UA" sz="1400" b="1" dirty="0">
            <a:solidFill>
              <a:schemeClr val="tx2">
                <a:lumMod val="50000"/>
              </a:schemeClr>
            </a:solidFill>
            <a:latin typeface="Times New Roman" panose="02020603050405020304" pitchFamily="18" charset="0"/>
            <a:cs typeface="Times New Roman" panose="02020603050405020304" pitchFamily="18" charset="0"/>
          </a:endParaRPr>
        </a:p>
      </dgm:t>
    </dgm:pt>
    <dgm:pt modelId="{EEF451E8-57F2-4C7E-8D62-9A80354ECE9F}" type="parTrans" cxnId="{F2326946-478F-4B70-BA51-C54481B1895B}">
      <dgm:prSet/>
      <dgm:spPr/>
      <dgm:t>
        <a:bodyPr/>
        <a:lstStyle/>
        <a:p>
          <a:endParaRPr lang="ru-RU"/>
        </a:p>
      </dgm:t>
    </dgm:pt>
    <dgm:pt modelId="{0F651E18-0766-4806-949E-60463F5603A9}" type="sibTrans" cxnId="{F2326946-478F-4B70-BA51-C54481B1895B}">
      <dgm:prSet/>
      <dgm:spPr/>
      <dgm:t>
        <a:bodyPr/>
        <a:lstStyle/>
        <a:p>
          <a:endParaRPr lang="ru-RU"/>
        </a:p>
      </dgm:t>
    </dgm:pt>
    <dgm:pt modelId="{1EF4BB71-1815-4A3D-A901-968E08C9F05C}" type="pres">
      <dgm:prSet presAssocID="{219EBBE5-7246-49FB-BFE5-7C9D8E59AB0A}" presName="diagram" presStyleCnt="0">
        <dgm:presLayoutVars>
          <dgm:dir/>
          <dgm:resizeHandles val="exact"/>
        </dgm:presLayoutVars>
      </dgm:prSet>
      <dgm:spPr/>
      <dgm:t>
        <a:bodyPr/>
        <a:lstStyle/>
        <a:p>
          <a:endParaRPr lang="ru-RU"/>
        </a:p>
      </dgm:t>
    </dgm:pt>
    <dgm:pt modelId="{E3B11E27-3250-47EF-8A70-FB9B44BABF51}" type="pres">
      <dgm:prSet presAssocID="{BBC13817-3B9D-46C2-993C-D9DD85C8EEE6}" presName="node" presStyleLbl="node1" presStyleIdx="0" presStyleCnt="3" custScaleX="92736" custScaleY="70182">
        <dgm:presLayoutVars>
          <dgm:bulletEnabled val="1"/>
        </dgm:presLayoutVars>
      </dgm:prSet>
      <dgm:spPr/>
      <dgm:t>
        <a:bodyPr/>
        <a:lstStyle/>
        <a:p>
          <a:endParaRPr lang="ru-RU"/>
        </a:p>
      </dgm:t>
    </dgm:pt>
    <dgm:pt modelId="{D86405E0-3716-463F-A3BB-5699ABE09895}" type="pres">
      <dgm:prSet presAssocID="{9F5DE7A1-CB8A-4CCC-B515-0794618860CC}" presName="sibTrans" presStyleCnt="0"/>
      <dgm:spPr/>
    </dgm:pt>
    <dgm:pt modelId="{54A9DCFE-406E-4F0C-8C0C-6DD0D5B8A807}" type="pres">
      <dgm:prSet presAssocID="{38EB0EC6-44B3-44FE-82F1-9F4B39D6AE66}" presName="node" presStyleLbl="node1" presStyleIdx="1" presStyleCnt="3" custScaleX="84212" custScaleY="70049" custLinFactNeighborX="-987" custLinFactNeighborY="-414">
        <dgm:presLayoutVars>
          <dgm:bulletEnabled val="1"/>
        </dgm:presLayoutVars>
      </dgm:prSet>
      <dgm:spPr/>
      <dgm:t>
        <a:bodyPr/>
        <a:lstStyle/>
        <a:p>
          <a:endParaRPr lang="ru-RU"/>
        </a:p>
      </dgm:t>
    </dgm:pt>
    <dgm:pt modelId="{A7986ECB-C1AA-476E-B885-E36A12706988}" type="pres">
      <dgm:prSet presAssocID="{A212F202-8430-4DFB-881E-DDB1E16772B4}" presName="sibTrans" presStyleCnt="0"/>
      <dgm:spPr/>
    </dgm:pt>
    <dgm:pt modelId="{FD8351BD-719B-4695-8B73-E82D157A4EE0}" type="pres">
      <dgm:prSet presAssocID="{00AA6D3C-1A96-4E90-A276-CE1819D68C1B}" presName="node" presStyleLbl="node1" presStyleIdx="2" presStyleCnt="3" custScaleX="80683" custScaleY="71529" custLinFactNeighborX="-3323" custLinFactNeighborY="-472">
        <dgm:presLayoutVars>
          <dgm:bulletEnabled val="1"/>
        </dgm:presLayoutVars>
      </dgm:prSet>
      <dgm:spPr/>
      <dgm:t>
        <a:bodyPr/>
        <a:lstStyle/>
        <a:p>
          <a:endParaRPr lang="ru-RU"/>
        </a:p>
      </dgm:t>
    </dgm:pt>
  </dgm:ptLst>
  <dgm:cxnLst>
    <dgm:cxn modelId="{6530D708-F914-4D23-BF75-5B1E5B44835D}" type="presOf" srcId="{38EB0EC6-44B3-44FE-82F1-9F4B39D6AE66}" destId="{54A9DCFE-406E-4F0C-8C0C-6DD0D5B8A807}" srcOrd="0" destOrd="0" presId="urn:microsoft.com/office/officeart/2005/8/layout/default"/>
    <dgm:cxn modelId="{F2326946-478F-4B70-BA51-C54481B1895B}" srcId="{219EBBE5-7246-49FB-BFE5-7C9D8E59AB0A}" destId="{00AA6D3C-1A96-4E90-A276-CE1819D68C1B}" srcOrd="2" destOrd="0" parTransId="{EEF451E8-57F2-4C7E-8D62-9A80354ECE9F}" sibTransId="{0F651E18-0766-4806-949E-60463F5603A9}"/>
    <dgm:cxn modelId="{52CD5436-3285-406C-B3E3-4DAF1D5567DA}" type="presOf" srcId="{BBC13817-3B9D-46C2-993C-D9DD85C8EEE6}" destId="{E3B11E27-3250-47EF-8A70-FB9B44BABF51}" srcOrd="0" destOrd="0" presId="urn:microsoft.com/office/officeart/2005/8/layout/default"/>
    <dgm:cxn modelId="{00D15C27-A1B8-422D-B100-4854B113D1D8}" type="presOf" srcId="{219EBBE5-7246-49FB-BFE5-7C9D8E59AB0A}" destId="{1EF4BB71-1815-4A3D-A901-968E08C9F05C}" srcOrd="0" destOrd="0" presId="urn:microsoft.com/office/officeart/2005/8/layout/default"/>
    <dgm:cxn modelId="{FE4F8B0B-DD19-4082-960C-4B1FD6EEF24F}" srcId="{219EBBE5-7246-49FB-BFE5-7C9D8E59AB0A}" destId="{BBC13817-3B9D-46C2-993C-D9DD85C8EEE6}" srcOrd="0" destOrd="0" parTransId="{DEE45FA8-AA7F-4A05-8BE0-564F12F9A5E3}" sibTransId="{9F5DE7A1-CB8A-4CCC-B515-0794618860CC}"/>
    <dgm:cxn modelId="{DFCDF8CC-430B-4621-9AD4-5815EB011FC5}" srcId="{219EBBE5-7246-49FB-BFE5-7C9D8E59AB0A}" destId="{38EB0EC6-44B3-44FE-82F1-9F4B39D6AE66}" srcOrd="1" destOrd="0" parTransId="{DBB7573F-5DFF-4DE8-823B-FD059035271A}" sibTransId="{A212F202-8430-4DFB-881E-DDB1E16772B4}"/>
    <dgm:cxn modelId="{3C1524C2-8D97-4E0E-888C-52E5D282EA53}" type="presOf" srcId="{00AA6D3C-1A96-4E90-A276-CE1819D68C1B}" destId="{FD8351BD-719B-4695-8B73-E82D157A4EE0}" srcOrd="0" destOrd="0" presId="urn:microsoft.com/office/officeart/2005/8/layout/default"/>
    <dgm:cxn modelId="{EB833417-153D-4FE8-9EB5-42A09EF1808F}" type="presParOf" srcId="{1EF4BB71-1815-4A3D-A901-968E08C9F05C}" destId="{E3B11E27-3250-47EF-8A70-FB9B44BABF51}" srcOrd="0" destOrd="0" presId="urn:microsoft.com/office/officeart/2005/8/layout/default"/>
    <dgm:cxn modelId="{347111D3-195F-4B79-B31A-4E09CF03C212}" type="presParOf" srcId="{1EF4BB71-1815-4A3D-A901-968E08C9F05C}" destId="{D86405E0-3716-463F-A3BB-5699ABE09895}" srcOrd="1" destOrd="0" presId="urn:microsoft.com/office/officeart/2005/8/layout/default"/>
    <dgm:cxn modelId="{6CF7E5B2-0918-44C4-97D1-EDD5562A938E}" type="presParOf" srcId="{1EF4BB71-1815-4A3D-A901-968E08C9F05C}" destId="{54A9DCFE-406E-4F0C-8C0C-6DD0D5B8A807}" srcOrd="2" destOrd="0" presId="urn:microsoft.com/office/officeart/2005/8/layout/default"/>
    <dgm:cxn modelId="{E518AE70-2DB5-4BCF-90B0-2B8A99FB0FDC}" type="presParOf" srcId="{1EF4BB71-1815-4A3D-A901-968E08C9F05C}" destId="{A7986ECB-C1AA-476E-B885-E36A12706988}" srcOrd="3" destOrd="0" presId="urn:microsoft.com/office/officeart/2005/8/layout/default"/>
    <dgm:cxn modelId="{5D6C18A7-B832-413F-8D04-5D54EF894275}" type="presParOf" srcId="{1EF4BB71-1815-4A3D-A901-968E08C9F05C}" destId="{FD8351BD-719B-4695-8B73-E82D157A4EE0}"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464049-DA42-4B9F-8192-EFE7A702186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34349ACE-4611-4BC3-9906-DF9AAD69326A}">
      <dgm:prSet phldrT="[Текст]" custT="1"/>
      <dgm:spPr>
        <a:gradFill rotWithShape="0">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dgm:spPr>
      <dgm:t>
        <a:bodyPr/>
        <a:lstStyle/>
        <a:p>
          <a:pPr algn="ctr"/>
          <a:r>
            <a:rPr lang="uk-UA" sz="2400" b="1" u="sng" dirty="0" smtClean="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rPr>
            <a:t>Організаційні вимоги:</a:t>
          </a:r>
          <a:r>
            <a:rPr lang="uk-UA" sz="2400" b="1" dirty="0" smtClean="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rPr>
            <a:t> </a:t>
          </a:r>
          <a:r>
            <a:rPr lang="uk-UA" sz="1800" b="1" dirty="0" smtClean="0">
              <a:solidFill>
                <a:schemeClr val="tx2">
                  <a:lumMod val="50000"/>
                </a:schemeClr>
              </a:solidFill>
              <a:latin typeface="Times New Roman" panose="02020603050405020304" pitchFamily="18" charset="0"/>
              <a:cs typeface="Times New Roman" panose="02020603050405020304" pitchFamily="18" charset="0"/>
            </a:rPr>
            <a:t> </a:t>
          </a:r>
        </a:p>
        <a:p>
          <a:pPr algn="l"/>
          <a:r>
            <a:rPr lang="uk-UA" sz="1500" b="1" dirty="0" smtClean="0">
              <a:solidFill>
                <a:schemeClr val="tx2">
                  <a:lumMod val="50000"/>
                </a:schemeClr>
              </a:solidFill>
              <a:latin typeface="Times New Roman" panose="02020603050405020304" pitchFamily="18" charset="0"/>
              <a:cs typeface="Times New Roman" panose="02020603050405020304" pitchFamily="18" charset="0"/>
            </a:rPr>
            <a:t>- повідомляти орган ліцензування про всі зміни даних, які були зазначені в його документах, що додавалися до заяви про отримання ліцензії, не пізніше одного місяця </a:t>
          </a:r>
          <a:r>
            <a:rPr lang="ru-RU" sz="1500" b="1" dirty="0" smtClean="0">
              <a:solidFill>
                <a:schemeClr val="tx2">
                  <a:lumMod val="50000"/>
                </a:schemeClr>
              </a:solidFill>
              <a:latin typeface="Times New Roman" panose="02020603050405020304" pitchFamily="18" charset="0"/>
              <a:cs typeface="Times New Roman" panose="02020603050405020304" pitchFamily="18" charset="0"/>
            </a:rPr>
            <a:t>з дня </a:t>
          </a:r>
          <a:r>
            <a:rPr lang="uk-UA" sz="1500" b="1" dirty="0" smtClean="0">
              <a:solidFill>
                <a:schemeClr val="tx2">
                  <a:lumMod val="50000"/>
                </a:schemeClr>
              </a:solidFill>
              <a:latin typeface="Times New Roman" panose="02020603050405020304" pitchFamily="18" charset="0"/>
              <a:cs typeface="Times New Roman" panose="02020603050405020304" pitchFamily="18" charset="0"/>
            </a:rPr>
            <a:t>настання таких змін</a:t>
          </a:r>
          <a:r>
            <a:rPr lang="ru-RU" sz="1500" b="1" dirty="0" smtClean="0">
              <a:solidFill>
                <a:schemeClr val="tx2">
                  <a:lumMod val="50000"/>
                </a:schemeClr>
              </a:solidFill>
              <a:latin typeface="Times New Roman" panose="02020603050405020304" pitchFamily="18" charset="0"/>
              <a:cs typeface="Times New Roman" panose="02020603050405020304" pitchFamily="18" charset="0"/>
            </a:rPr>
            <a:t>;</a:t>
          </a:r>
        </a:p>
        <a:p>
          <a:pPr algn="l"/>
          <a:r>
            <a:rPr lang="ru-RU" sz="1500" b="1" dirty="0" smtClean="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rPr>
            <a:t>- </a:t>
          </a:r>
          <a:r>
            <a:rPr lang="uk-UA" sz="1500" b="1" dirty="0" smtClean="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rPr>
            <a:t>провадити господарську діяльність </a:t>
          </a:r>
          <a:r>
            <a:rPr lang="uk-UA" sz="1500" b="1" dirty="0" smtClean="0">
              <a:solidFill>
                <a:schemeClr val="tx2">
                  <a:lumMod val="50000"/>
                </a:schemeClr>
              </a:solidFill>
              <a:latin typeface="Times New Roman" panose="02020603050405020304" pitchFamily="18" charset="0"/>
              <a:cs typeface="Times New Roman" panose="02020603050405020304" pitchFamily="18" charset="0"/>
            </a:rPr>
            <a:t>виключно за місцем провадження діяльності ліцензіата та із застосуванням заявлених засобів провадження господарської діяльності; </a:t>
          </a:r>
        </a:p>
        <a:p>
          <a:pPr algn="l"/>
          <a:r>
            <a:rPr lang="uk-UA" sz="1500" b="1" dirty="0" smtClean="0">
              <a:solidFill>
                <a:schemeClr val="tx2">
                  <a:lumMod val="50000"/>
                </a:schemeClr>
              </a:solidFill>
              <a:latin typeface="Times New Roman" panose="02020603050405020304" pitchFamily="18" charset="0"/>
              <a:cs typeface="Times New Roman" panose="02020603050405020304" pitchFamily="18" charset="0"/>
            </a:rPr>
            <a:t>- розробляти інвестиційну програму, затверджувати та здійснювати її погодження, схвалення у порядку, затвердженому НКРЕКП;</a:t>
          </a:r>
        </a:p>
        <a:p>
          <a:pPr algn="l"/>
          <a:r>
            <a:rPr lang="uk-UA" sz="1500" b="1" dirty="0" smtClean="0">
              <a:solidFill>
                <a:schemeClr val="tx2">
                  <a:lumMod val="50000"/>
                </a:schemeClr>
              </a:solidFill>
              <a:latin typeface="Times New Roman" panose="02020603050405020304" pitchFamily="18" charset="0"/>
              <a:cs typeface="Times New Roman" panose="02020603050405020304" pitchFamily="18" charset="0"/>
            </a:rPr>
            <a:t>- виконувати інвестиційну програму в затверджених кількісних та вартісних обсягах та ін.</a:t>
          </a:r>
          <a:endParaRPr lang="ru-RU" sz="1500" dirty="0">
            <a:solidFill>
              <a:schemeClr val="tx2">
                <a:lumMod val="50000"/>
              </a:schemeClr>
            </a:solidFill>
          </a:endParaRPr>
        </a:p>
      </dgm:t>
    </dgm:pt>
    <dgm:pt modelId="{BC1ECC24-76EE-465C-8D86-E48BD1B7D222}" type="parTrans" cxnId="{7BA72D3B-1779-46CD-BCEE-69601B92CC07}">
      <dgm:prSet/>
      <dgm:spPr/>
      <dgm:t>
        <a:bodyPr/>
        <a:lstStyle/>
        <a:p>
          <a:endParaRPr lang="ru-RU"/>
        </a:p>
      </dgm:t>
    </dgm:pt>
    <dgm:pt modelId="{F3FD5738-0A48-4DB8-B930-D894C00FF597}" type="sibTrans" cxnId="{7BA72D3B-1779-46CD-BCEE-69601B92CC07}">
      <dgm:prSet/>
      <dgm:spPr/>
      <dgm:t>
        <a:bodyPr/>
        <a:lstStyle/>
        <a:p>
          <a:endParaRPr lang="ru-RU"/>
        </a:p>
      </dgm:t>
    </dgm:pt>
    <dgm:pt modelId="{95E7F535-64E5-498C-BA73-3850C5497684}">
      <dgm:prSet phldrT="[Текст]" custT="1"/>
      <dgm:spPr>
        <a:gradFill rotWithShape="0">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dgm:spPr>
      <dgm:t>
        <a:bodyPr/>
        <a:lstStyle/>
        <a:p>
          <a:r>
            <a:rPr lang="uk-UA" sz="2000" b="1" u="sng" dirty="0" smtClean="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rPr>
            <a:t>Технологічні вимоги</a:t>
          </a:r>
        </a:p>
        <a:p>
          <a:r>
            <a:rPr lang="uk-UA" sz="1800" b="1" dirty="0" smtClean="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rPr>
            <a:t> встановлені ліцензійними умовами до відповідних видів господарської діяльності</a:t>
          </a:r>
          <a:endParaRPr lang="ru-RU" sz="1800" dirty="0">
            <a:solidFill>
              <a:schemeClr val="tx2">
                <a:lumMod val="50000"/>
              </a:schemeClr>
            </a:solidFill>
          </a:endParaRPr>
        </a:p>
      </dgm:t>
    </dgm:pt>
    <dgm:pt modelId="{88CF874A-161E-4D01-B7B3-C4D6F4A0901A}" type="parTrans" cxnId="{E2DF23D9-70D3-4D0B-A579-46FDFABCE157}">
      <dgm:prSet/>
      <dgm:spPr/>
      <dgm:t>
        <a:bodyPr/>
        <a:lstStyle/>
        <a:p>
          <a:endParaRPr lang="ru-RU"/>
        </a:p>
      </dgm:t>
    </dgm:pt>
    <dgm:pt modelId="{6F976756-6052-4D68-808C-C51D55AF52E5}" type="sibTrans" cxnId="{E2DF23D9-70D3-4D0B-A579-46FDFABCE157}">
      <dgm:prSet/>
      <dgm:spPr/>
      <dgm:t>
        <a:bodyPr/>
        <a:lstStyle/>
        <a:p>
          <a:endParaRPr lang="ru-RU"/>
        </a:p>
      </dgm:t>
    </dgm:pt>
    <dgm:pt modelId="{1DD0B694-B4A9-453D-9414-178F3797FD53}">
      <dgm:prSet custT="1"/>
      <dgm:spPr>
        <a:gradFill rotWithShape="0">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dgm:spPr>
      <dgm:t>
        <a:bodyPr/>
        <a:lstStyle/>
        <a:p>
          <a:r>
            <a:rPr lang="uk-UA" sz="2000" b="1" u="sng" dirty="0" smtClean="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rPr>
            <a:t>Кадрові вимоги:</a:t>
          </a:r>
          <a:r>
            <a:rPr lang="uk-UA" sz="2000" b="1" dirty="0" smtClean="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rPr>
            <a:t> </a:t>
          </a:r>
        </a:p>
        <a:p>
          <a:r>
            <a:rPr lang="uk-UA" sz="1500" b="1" dirty="0" smtClean="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rPr>
            <a:t>штатна чисельність працівників ліцензіата має включати мінімальну кількість працівників за окремими посадами, необхідних для виконання покладених на нього функцій, які мають відповідну освіту та кваліфікацію залежно від видів виконуваних робіт.</a:t>
          </a:r>
          <a:endParaRPr lang="uk-UA" sz="1500" b="1" dirty="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endParaRPr>
        </a:p>
      </dgm:t>
    </dgm:pt>
    <dgm:pt modelId="{C2DD8FD7-D8E1-4AF4-8D64-0B90827364E1}" type="parTrans" cxnId="{E4AC0F95-33D1-4A1D-90BF-93A225D85F4F}">
      <dgm:prSet/>
      <dgm:spPr/>
      <dgm:t>
        <a:bodyPr/>
        <a:lstStyle/>
        <a:p>
          <a:endParaRPr lang="ru-RU"/>
        </a:p>
      </dgm:t>
    </dgm:pt>
    <dgm:pt modelId="{8610AC61-26DF-4856-A74F-4B3D11D27209}" type="sibTrans" cxnId="{E4AC0F95-33D1-4A1D-90BF-93A225D85F4F}">
      <dgm:prSet/>
      <dgm:spPr/>
      <dgm:t>
        <a:bodyPr/>
        <a:lstStyle/>
        <a:p>
          <a:endParaRPr lang="ru-RU"/>
        </a:p>
      </dgm:t>
    </dgm:pt>
    <dgm:pt modelId="{14856A7A-A261-42DB-BA52-FD98FA763A76}" type="pres">
      <dgm:prSet presAssocID="{6B464049-DA42-4B9F-8192-EFE7A702186A}" presName="diagram" presStyleCnt="0">
        <dgm:presLayoutVars>
          <dgm:dir/>
          <dgm:resizeHandles val="exact"/>
        </dgm:presLayoutVars>
      </dgm:prSet>
      <dgm:spPr/>
      <dgm:t>
        <a:bodyPr/>
        <a:lstStyle/>
        <a:p>
          <a:endParaRPr lang="ru-RU"/>
        </a:p>
      </dgm:t>
    </dgm:pt>
    <dgm:pt modelId="{F1A4A7F9-8A27-4888-9518-89472CB0B903}" type="pres">
      <dgm:prSet presAssocID="{34349ACE-4611-4BC3-9906-DF9AAD69326A}" presName="node" presStyleLbl="node1" presStyleIdx="0" presStyleCnt="3" custScaleX="223302" custScaleY="119144">
        <dgm:presLayoutVars>
          <dgm:bulletEnabled val="1"/>
        </dgm:presLayoutVars>
      </dgm:prSet>
      <dgm:spPr/>
      <dgm:t>
        <a:bodyPr/>
        <a:lstStyle/>
        <a:p>
          <a:endParaRPr lang="ru-RU"/>
        </a:p>
      </dgm:t>
    </dgm:pt>
    <dgm:pt modelId="{2D0C7A73-5625-455C-B649-7E7217AF4873}" type="pres">
      <dgm:prSet presAssocID="{F3FD5738-0A48-4DB8-B930-D894C00FF597}" presName="sibTrans" presStyleCnt="0"/>
      <dgm:spPr/>
    </dgm:pt>
    <dgm:pt modelId="{249D2EE1-670F-4E4E-B25E-13F78091C1E7}" type="pres">
      <dgm:prSet presAssocID="{1DD0B694-B4A9-453D-9414-178F3797FD53}" presName="node" presStyleLbl="node1" presStyleIdx="1" presStyleCnt="3" custLinFactNeighborX="615" custLinFactNeighborY="-8588">
        <dgm:presLayoutVars>
          <dgm:bulletEnabled val="1"/>
        </dgm:presLayoutVars>
      </dgm:prSet>
      <dgm:spPr/>
      <dgm:t>
        <a:bodyPr/>
        <a:lstStyle/>
        <a:p>
          <a:endParaRPr lang="ru-RU"/>
        </a:p>
      </dgm:t>
    </dgm:pt>
    <dgm:pt modelId="{E7E8B393-04A6-4C17-8EC2-CF07B7484463}" type="pres">
      <dgm:prSet presAssocID="{8610AC61-26DF-4856-A74F-4B3D11D27209}" presName="sibTrans" presStyleCnt="0"/>
      <dgm:spPr/>
    </dgm:pt>
    <dgm:pt modelId="{ABF65784-9526-4B30-9660-5F077F6ED821}" type="pres">
      <dgm:prSet presAssocID="{95E7F535-64E5-498C-BA73-3850C5497684}" presName="node" presStyleLbl="node1" presStyleIdx="2" presStyleCnt="3" custLinFactNeighborX="-776" custLinFactNeighborY="-8588">
        <dgm:presLayoutVars>
          <dgm:bulletEnabled val="1"/>
        </dgm:presLayoutVars>
      </dgm:prSet>
      <dgm:spPr/>
      <dgm:t>
        <a:bodyPr/>
        <a:lstStyle/>
        <a:p>
          <a:endParaRPr lang="ru-RU"/>
        </a:p>
      </dgm:t>
    </dgm:pt>
  </dgm:ptLst>
  <dgm:cxnLst>
    <dgm:cxn modelId="{7BA72D3B-1779-46CD-BCEE-69601B92CC07}" srcId="{6B464049-DA42-4B9F-8192-EFE7A702186A}" destId="{34349ACE-4611-4BC3-9906-DF9AAD69326A}" srcOrd="0" destOrd="0" parTransId="{BC1ECC24-76EE-465C-8D86-E48BD1B7D222}" sibTransId="{F3FD5738-0A48-4DB8-B930-D894C00FF597}"/>
    <dgm:cxn modelId="{E4AC0F95-33D1-4A1D-90BF-93A225D85F4F}" srcId="{6B464049-DA42-4B9F-8192-EFE7A702186A}" destId="{1DD0B694-B4A9-453D-9414-178F3797FD53}" srcOrd="1" destOrd="0" parTransId="{C2DD8FD7-D8E1-4AF4-8D64-0B90827364E1}" sibTransId="{8610AC61-26DF-4856-A74F-4B3D11D27209}"/>
    <dgm:cxn modelId="{A2C73520-0203-413E-BB64-B45E9005CBE2}" type="presOf" srcId="{6B464049-DA42-4B9F-8192-EFE7A702186A}" destId="{14856A7A-A261-42DB-BA52-FD98FA763A76}" srcOrd="0" destOrd="0" presId="urn:microsoft.com/office/officeart/2005/8/layout/default"/>
    <dgm:cxn modelId="{B199A3F9-F456-43B3-9467-5ED5E504D92A}" type="presOf" srcId="{34349ACE-4611-4BC3-9906-DF9AAD69326A}" destId="{F1A4A7F9-8A27-4888-9518-89472CB0B903}" srcOrd="0" destOrd="0" presId="urn:microsoft.com/office/officeart/2005/8/layout/default"/>
    <dgm:cxn modelId="{E2DF23D9-70D3-4D0B-A579-46FDFABCE157}" srcId="{6B464049-DA42-4B9F-8192-EFE7A702186A}" destId="{95E7F535-64E5-498C-BA73-3850C5497684}" srcOrd="2" destOrd="0" parTransId="{88CF874A-161E-4D01-B7B3-C4D6F4A0901A}" sibTransId="{6F976756-6052-4D68-808C-C51D55AF52E5}"/>
    <dgm:cxn modelId="{BB3CAC50-5788-4D1C-A9D9-A4A37B2B5E7E}" type="presOf" srcId="{95E7F535-64E5-498C-BA73-3850C5497684}" destId="{ABF65784-9526-4B30-9660-5F077F6ED821}" srcOrd="0" destOrd="0" presId="urn:microsoft.com/office/officeart/2005/8/layout/default"/>
    <dgm:cxn modelId="{C11B428C-F539-46B1-928F-429FB53A9119}" type="presOf" srcId="{1DD0B694-B4A9-453D-9414-178F3797FD53}" destId="{249D2EE1-670F-4E4E-B25E-13F78091C1E7}" srcOrd="0" destOrd="0" presId="urn:microsoft.com/office/officeart/2005/8/layout/default"/>
    <dgm:cxn modelId="{F4822548-1F0A-4091-B7E1-CBBF4D738126}" type="presParOf" srcId="{14856A7A-A261-42DB-BA52-FD98FA763A76}" destId="{F1A4A7F9-8A27-4888-9518-89472CB0B903}" srcOrd="0" destOrd="0" presId="urn:microsoft.com/office/officeart/2005/8/layout/default"/>
    <dgm:cxn modelId="{57150A6D-6743-4620-B8C3-587DBE3A17EE}" type="presParOf" srcId="{14856A7A-A261-42DB-BA52-FD98FA763A76}" destId="{2D0C7A73-5625-455C-B649-7E7217AF4873}" srcOrd="1" destOrd="0" presId="urn:microsoft.com/office/officeart/2005/8/layout/default"/>
    <dgm:cxn modelId="{0BF483E2-EFCC-4C6C-AE3B-E691E6E3E2FB}" type="presParOf" srcId="{14856A7A-A261-42DB-BA52-FD98FA763A76}" destId="{249D2EE1-670F-4E4E-B25E-13F78091C1E7}" srcOrd="2" destOrd="0" presId="urn:microsoft.com/office/officeart/2005/8/layout/default"/>
    <dgm:cxn modelId="{EC575E58-3CCD-4427-8A11-D58E66C75431}" type="presParOf" srcId="{14856A7A-A261-42DB-BA52-FD98FA763A76}" destId="{E7E8B393-04A6-4C17-8EC2-CF07B7484463}" srcOrd="3" destOrd="0" presId="urn:microsoft.com/office/officeart/2005/8/layout/default"/>
    <dgm:cxn modelId="{AF6B30EA-4484-479E-9AEC-890C3A4C3A47}" type="presParOf" srcId="{14856A7A-A261-42DB-BA52-FD98FA763A76}" destId="{ABF65784-9526-4B30-9660-5F077F6ED821}"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11E27-3250-47EF-8A70-FB9B44BABF51}">
      <dsp:nvSpPr>
        <dsp:cNvPr id="0" name=""/>
        <dsp:cNvSpPr/>
      </dsp:nvSpPr>
      <dsp:spPr>
        <a:xfrm>
          <a:off x="4020" y="781478"/>
          <a:ext cx="2955777" cy="1342147"/>
        </a:xfrm>
        <a:prstGeom prst="rect">
          <a:avLst/>
        </a:prstGeom>
        <a:gradFill rotWithShape="0">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dirty="0" smtClean="0">
              <a:solidFill>
                <a:schemeClr val="tx2">
                  <a:lumMod val="50000"/>
                </a:schemeClr>
              </a:solidFill>
              <a:latin typeface="Times New Roman" panose="02020603050405020304" pitchFamily="18" charset="0"/>
              <a:cs typeface="Times New Roman" panose="02020603050405020304" pitchFamily="18" charset="0"/>
            </a:rPr>
            <a:t>Можливо оформити в електронному виді</a:t>
          </a:r>
          <a:r>
            <a:rPr lang="ru-RU" sz="1400" b="1" kern="1200" dirty="0" smtClean="0">
              <a:solidFill>
                <a:schemeClr val="tx2">
                  <a:lumMod val="50000"/>
                </a:schemeClr>
              </a:solidFill>
              <a:latin typeface="Times New Roman" panose="02020603050405020304" pitchFamily="18" charset="0"/>
              <a:cs typeface="Times New Roman" panose="02020603050405020304" pitchFamily="18" charset="0"/>
            </a:rPr>
            <a:t> через портал </a:t>
          </a:r>
          <a:r>
            <a:rPr lang="uk-UA" sz="1400" b="1" kern="1200" dirty="0" smtClean="0">
              <a:solidFill>
                <a:schemeClr val="tx2">
                  <a:lumMod val="50000"/>
                </a:schemeClr>
              </a:solidFill>
              <a:latin typeface="Times New Roman" panose="02020603050405020304" pitchFamily="18" charset="0"/>
              <a:cs typeface="Times New Roman" panose="02020603050405020304" pitchFamily="18" charset="0"/>
            </a:rPr>
            <a:t>електронних послуг Державного агентства водних ресурсів України </a:t>
          </a:r>
        </a:p>
        <a:p>
          <a:pPr lvl="0" algn="ctr" defTabSz="622300">
            <a:lnSpc>
              <a:spcPct val="90000"/>
            </a:lnSpc>
            <a:spcBef>
              <a:spcPct val="0"/>
            </a:spcBef>
            <a:spcAft>
              <a:spcPct val="35000"/>
            </a:spcAft>
          </a:pPr>
          <a:r>
            <a:rPr lang="uk-UA" sz="1400" b="1" kern="1200" dirty="0" smtClean="0">
              <a:solidFill>
                <a:schemeClr val="tx2">
                  <a:lumMod val="50000"/>
                </a:schemeClr>
              </a:solidFill>
              <a:latin typeface="Times New Roman" panose="02020603050405020304" pitchFamily="18" charset="0"/>
              <a:cs typeface="Times New Roman" panose="02020603050405020304" pitchFamily="18" charset="0"/>
            </a:rPr>
            <a:t>(</a:t>
          </a:r>
          <a:r>
            <a:rPr lang="en-US" sz="1400" b="1" i="1" kern="1200" dirty="0" smtClean="0">
              <a:solidFill>
                <a:schemeClr val="tx2">
                  <a:lumMod val="50000"/>
                </a:schemeClr>
              </a:solidFill>
              <a:latin typeface="Times New Roman" panose="02020603050405020304" pitchFamily="18" charset="0"/>
              <a:cs typeface="Times New Roman" panose="02020603050405020304" pitchFamily="18" charset="0"/>
            </a:rPr>
            <a:t>https://e-services.davr.gov.ua</a:t>
          </a:r>
          <a:r>
            <a:rPr lang="uk-UA" sz="1400" b="1" kern="1200" dirty="0" smtClean="0">
              <a:solidFill>
                <a:schemeClr val="tx2">
                  <a:lumMod val="50000"/>
                </a:schemeClr>
              </a:solidFill>
              <a:latin typeface="Times New Roman" panose="02020603050405020304" pitchFamily="18" charset="0"/>
              <a:cs typeface="Times New Roman" panose="02020603050405020304" pitchFamily="18" charset="0"/>
            </a:rPr>
            <a:t>).</a:t>
          </a:r>
          <a:endParaRPr lang="ru-RU" sz="1400" kern="1200" dirty="0"/>
        </a:p>
      </dsp:txBody>
      <dsp:txXfrm>
        <a:off x="4020" y="781478"/>
        <a:ext cx="2955777" cy="1342147"/>
      </dsp:txXfrm>
    </dsp:sp>
    <dsp:sp modelId="{54A9DCFE-406E-4F0C-8C0C-6DD0D5B8A807}">
      <dsp:nvSpPr>
        <dsp:cNvPr id="0" name=""/>
        <dsp:cNvSpPr/>
      </dsp:nvSpPr>
      <dsp:spPr>
        <a:xfrm>
          <a:off x="3247070" y="774833"/>
          <a:ext cx="2684091" cy="1339604"/>
        </a:xfrm>
        <a:prstGeom prst="rect">
          <a:avLst/>
        </a:prstGeom>
        <a:gradFill rotWithShape="0">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1400" b="1" kern="1200" dirty="0" smtClean="0">
              <a:solidFill>
                <a:schemeClr val="tx2">
                  <a:lumMod val="50000"/>
                </a:schemeClr>
              </a:solidFill>
              <a:latin typeface="Times New Roman" panose="02020603050405020304" pitchFamily="18" charset="0"/>
              <a:cs typeface="Times New Roman" panose="02020603050405020304" pitchFamily="18" charset="0"/>
            </a:rPr>
            <a:t>Строк надання –                          30 календарних днів               з дня надходження заяви             та необхідних документів.</a:t>
          </a:r>
          <a:endParaRPr lang="ru-RU" sz="1400" kern="1200" dirty="0"/>
        </a:p>
      </dsp:txBody>
      <dsp:txXfrm>
        <a:off x="3247070" y="774833"/>
        <a:ext cx="2684091" cy="1339604"/>
      </dsp:txXfrm>
    </dsp:sp>
    <dsp:sp modelId="{FD8351BD-719B-4695-8B73-E82D157A4EE0}">
      <dsp:nvSpPr>
        <dsp:cNvPr id="0" name=""/>
        <dsp:cNvSpPr/>
      </dsp:nvSpPr>
      <dsp:spPr>
        <a:xfrm>
          <a:off x="6175437" y="759572"/>
          <a:ext cx="2571611" cy="1367907"/>
        </a:xfrm>
        <a:prstGeom prst="rect">
          <a:avLst/>
        </a:prstGeom>
        <a:gradFill rotWithShape="0">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w="158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dirty="0" smtClean="0">
              <a:solidFill>
                <a:schemeClr val="tx2">
                  <a:lumMod val="50000"/>
                </a:schemeClr>
              </a:solidFill>
              <a:latin typeface="Times New Roman" panose="02020603050405020304" pitchFamily="18" charset="0"/>
              <a:cs typeface="Times New Roman" panose="02020603050405020304" pitchFamily="18" charset="0"/>
            </a:rPr>
            <a:t>Адміністративний збір – безоплатно.</a:t>
          </a:r>
          <a:endParaRPr lang="uk-UA" sz="1400" b="1" kern="1200" dirty="0">
            <a:solidFill>
              <a:schemeClr val="tx2">
                <a:lumMod val="50000"/>
              </a:schemeClr>
            </a:solidFill>
            <a:latin typeface="Times New Roman" panose="02020603050405020304" pitchFamily="18" charset="0"/>
            <a:cs typeface="Times New Roman" panose="02020603050405020304" pitchFamily="18" charset="0"/>
          </a:endParaRPr>
        </a:p>
      </dsp:txBody>
      <dsp:txXfrm>
        <a:off x="6175437" y="759572"/>
        <a:ext cx="2571611" cy="1367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4A7F9-8A27-4888-9518-89472CB0B903}">
      <dsp:nvSpPr>
        <dsp:cNvPr id="0" name=""/>
        <dsp:cNvSpPr/>
      </dsp:nvSpPr>
      <dsp:spPr>
        <a:xfrm>
          <a:off x="288035" y="1286"/>
          <a:ext cx="8064889" cy="2581839"/>
        </a:xfrm>
        <a:prstGeom prst="rect">
          <a:avLst/>
        </a:prstGeom>
        <a:gradFill rotWithShape="0">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1" u="sng" kern="1200" dirty="0" smtClean="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rPr>
            <a:t>Організаційні вимоги:</a:t>
          </a:r>
          <a:r>
            <a:rPr lang="uk-UA" sz="2400" b="1" kern="1200" dirty="0" smtClean="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rPr>
            <a:t> </a:t>
          </a:r>
          <a:r>
            <a:rPr lang="uk-UA" sz="1800" b="1" kern="1200" dirty="0" smtClean="0">
              <a:solidFill>
                <a:schemeClr val="tx2">
                  <a:lumMod val="50000"/>
                </a:schemeClr>
              </a:solidFill>
              <a:latin typeface="Times New Roman" panose="02020603050405020304" pitchFamily="18" charset="0"/>
              <a:cs typeface="Times New Roman" panose="02020603050405020304" pitchFamily="18" charset="0"/>
            </a:rPr>
            <a:t> </a:t>
          </a:r>
        </a:p>
        <a:p>
          <a:pPr lvl="0" algn="l" defTabSz="1066800">
            <a:lnSpc>
              <a:spcPct val="90000"/>
            </a:lnSpc>
            <a:spcBef>
              <a:spcPct val="0"/>
            </a:spcBef>
            <a:spcAft>
              <a:spcPct val="35000"/>
            </a:spcAft>
          </a:pPr>
          <a:r>
            <a:rPr lang="uk-UA" sz="1500" b="1" kern="1200" dirty="0" smtClean="0">
              <a:solidFill>
                <a:schemeClr val="tx2">
                  <a:lumMod val="50000"/>
                </a:schemeClr>
              </a:solidFill>
              <a:latin typeface="Times New Roman" panose="02020603050405020304" pitchFamily="18" charset="0"/>
              <a:cs typeface="Times New Roman" panose="02020603050405020304" pitchFamily="18" charset="0"/>
            </a:rPr>
            <a:t>- повідомляти орган ліцензування про всі зміни даних, які були зазначені в його документах, що додавалися до заяви про отримання ліцензії, не пізніше одного місяця </a:t>
          </a:r>
          <a:r>
            <a:rPr lang="ru-RU" sz="1500" b="1" kern="1200" dirty="0" smtClean="0">
              <a:solidFill>
                <a:schemeClr val="tx2">
                  <a:lumMod val="50000"/>
                </a:schemeClr>
              </a:solidFill>
              <a:latin typeface="Times New Roman" panose="02020603050405020304" pitchFamily="18" charset="0"/>
              <a:cs typeface="Times New Roman" panose="02020603050405020304" pitchFamily="18" charset="0"/>
            </a:rPr>
            <a:t>з дня </a:t>
          </a:r>
          <a:r>
            <a:rPr lang="uk-UA" sz="1500" b="1" kern="1200" dirty="0" smtClean="0">
              <a:solidFill>
                <a:schemeClr val="tx2">
                  <a:lumMod val="50000"/>
                </a:schemeClr>
              </a:solidFill>
              <a:latin typeface="Times New Roman" panose="02020603050405020304" pitchFamily="18" charset="0"/>
              <a:cs typeface="Times New Roman" panose="02020603050405020304" pitchFamily="18" charset="0"/>
            </a:rPr>
            <a:t>настання таких змін</a:t>
          </a:r>
          <a:r>
            <a:rPr lang="ru-RU" sz="1500" b="1" kern="1200" dirty="0" smtClean="0">
              <a:solidFill>
                <a:schemeClr val="tx2">
                  <a:lumMod val="50000"/>
                </a:schemeClr>
              </a:solidFill>
              <a:latin typeface="Times New Roman" panose="02020603050405020304" pitchFamily="18" charset="0"/>
              <a:cs typeface="Times New Roman" panose="02020603050405020304" pitchFamily="18" charset="0"/>
            </a:rPr>
            <a:t>;</a:t>
          </a:r>
        </a:p>
        <a:p>
          <a:pPr lvl="0" algn="l" defTabSz="1066800">
            <a:lnSpc>
              <a:spcPct val="90000"/>
            </a:lnSpc>
            <a:spcBef>
              <a:spcPct val="0"/>
            </a:spcBef>
            <a:spcAft>
              <a:spcPct val="35000"/>
            </a:spcAft>
          </a:pPr>
          <a:r>
            <a:rPr lang="ru-RU" sz="1500" b="1" kern="1200" dirty="0" smtClean="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rPr>
            <a:t>- </a:t>
          </a:r>
          <a:r>
            <a:rPr lang="uk-UA" sz="1500" b="1" kern="1200" dirty="0" smtClean="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rPr>
            <a:t>провадити господарську діяльність </a:t>
          </a:r>
          <a:r>
            <a:rPr lang="uk-UA" sz="1500" b="1" kern="1200" dirty="0" smtClean="0">
              <a:solidFill>
                <a:schemeClr val="tx2">
                  <a:lumMod val="50000"/>
                </a:schemeClr>
              </a:solidFill>
              <a:latin typeface="Times New Roman" panose="02020603050405020304" pitchFamily="18" charset="0"/>
              <a:cs typeface="Times New Roman" panose="02020603050405020304" pitchFamily="18" charset="0"/>
            </a:rPr>
            <a:t>виключно за місцем провадження діяльності ліцензіата та із застосуванням заявлених засобів провадження господарської діяльності; </a:t>
          </a:r>
        </a:p>
        <a:p>
          <a:pPr lvl="0" algn="l" defTabSz="1066800">
            <a:lnSpc>
              <a:spcPct val="90000"/>
            </a:lnSpc>
            <a:spcBef>
              <a:spcPct val="0"/>
            </a:spcBef>
            <a:spcAft>
              <a:spcPct val="35000"/>
            </a:spcAft>
          </a:pPr>
          <a:r>
            <a:rPr lang="uk-UA" sz="1500" b="1" kern="1200" dirty="0" smtClean="0">
              <a:solidFill>
                <a:schemeClr val="tx2">
                  <a:lumMod val="50000"/>
                </a:schemeClr>
              </a:solidFill>
              <a:latin typeface="Times New Roman" panose="02020603050405020304" pitchFamily="18" charset="0"/>
              <a:cs typeface="Times New Roman" panose="02020603050405020304" pitchFamily="18" charset="0"/>
            </a:rPr>
            <a:t>- розробляти інвестиційну програму, затверджувати та здійснювати її погодження, схвалення у порядку, затвердженому НКРЕКП;</a:t>
          </a:r>
        </a:p>
        <a:p>
          <a:pPr lvl="0" algn="l" defTabSz="1066800">
            <a:lnSpc>
              <a:spcPct val="90000"/>
            </a:lnSpc>
            <a:spcBef>
              <a:spcPct val="0"/>
            </a:spcBef>
            <a:spcAft>
              <a:spcPct val="35000"/>
            </a:spcAft>
          </a:pPr>
          <a:r>
            <a:rPr lang="uk-UA" sz="1500" b="1" kern="1200" dirty="0" smtClean="0">
              <a:solidFill>
                <a:schemeClr val="tx2">
                  <a:lumMod val="50000"/>
                </a:schemeClr>
              </a:solidFill>
              <a:latin typeface="Times New Roman" panose="02020603050405020304" pitchFamily="18" charset="0"/>
              <a:cs typeface="Times New Roman" panose="02020603050405020304" pitchFamily="18" charset="0"/>
            </a:rPr>
            <a:t>- виконувати інвестиційну програму в затверджених кількісних та вартісних обсягах та ін.</a:t>
          </a:r>
          <a:endParaRPr lang="ru-RU" sz="1500" kern="1200" dirty="0">
            <a:solidFill>
              <a:schemeClr val="tx2">
                <a:lumMod val="50000"/>
              </a:schemeClr>
            </a:solidFill>
          </a:endParaRPr>
        </a:p>
      </dsp:txBody>
      <dsp:txXfrm>
        <a:off x="288035" y="1286"/>
        <a:ext cx="8064889" cy="2581839"/>
      </dsp:txXfrm>
    </dsp:sp>
    <dsp:sp modelId="{249D2EE1-670F-4E4E-B25E-13F78091C1E7}">
      <dsp:nvSpPr>
        <dsp:cNvPr id="0" name=""/>
        <dsp:cNvSpPr/>
      </dsp:nvSpPr>
      <dsp:spPr>
        <a:xfrm>
          <a:off x="550457" y="2758189"/>
          <a:ext cx="3611651" cy="2166990"/>
        </a:xfrm>
        <a:prstGeom prst="rect">
          <a:avLst/>
        </a:prstGeom>
        <a:gradFill rotWithShape="0">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1" u="sng" kern="1200" dirty="0" smtClean="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rPr>
            <a:t>Кадрові вимоги:</a:t>
          </a:r>
          <a:r>
            <a:rPr lang="uk-UA" sz="2000" b="1" kern="1200" dirty="0" smtClean="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rPr>
            <a:t> </a:t>
          </a:r>
        </a:p>
        <a:p>
          <a:pPr lvl="0" algn="ctr" defTabSz="889000">
            <a:lnSpc>
              <a:spcPct val="90000"/>
            </a:lnSpc>
            <a:spcBef>
              <a:spcPct val="0"/>
            </a:spcBef>
            <a:spcAft>
              <a:spcPct val="35000"/>
            </a:spcAft>
          </a:pPr>
          <a:r>
            <a:rPr lang="uk-UA" sz="1500" b="1" kern="1200" dirty="0" smtClean="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rPr>
            <a:t>штатна чисельність працівників ліцензіата має включати мінімальну кількість працівників за окремими посадами, необхідних для виконання покладених на нього функцій, які мають відповідну освіту та кваліфікацію залежно від видів виконуваних робіт.</a:t>
          </a:r>
          <a:endParaRPr lang="uk-UA" sz="1500" b="1" kern="1200" dirty="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endParaRPr>
        </a:p>
      </dsp:txBody>
      <dsp:txXfrm>
        <a:off x="550457" y="2758189"/>
        <a:ext cx="3611651" cy="2166990"/>
      </dsp:txXfrm>
    </dsp:sp>
    <dsp:sp modelId="{ABF65784-9526-4B30-9660-5F077F6ED821}">
      <dsp:nvSpPr>
        <dsp:cNvPr id="0" name=""/>
        <dsp:cNvSpPr/>
      </dsp:nvSpPr>
      <dsp:spPr>
        <a:xfrm>
          <a:off x="4473036" y="2758189"/>
          <a:ext cx="3611651" cy="2166990"/>
        </a:xfrm>
        <a:prstGeom prst="rect">
          <a:avLst/>
        </a:prstGeom>
        <a:gradFill rotWithShape="0">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1" u="sng" kern="1200" dirty="0" smtClean="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rPr>
            <a:t>Технологічні вимоги</a:t>
          </a:r>
        </a:p>
        <a:p>
          <a:pPr lvl="0" algn="ctr" defTabSz="889000">
            <a:lnSpc>
              <a:spcPct val="90000"/>
            </a:lnSpc>
            <a:spcBef>
              <a:spcPct val="0"/>
            </a:spcBef>
            <a:spcAft>
              <a:spcPct val="35000"/>
            </a:spcAft>
          </a:pPr>
          <a:r>
            <a:rPr lang="uk-UA" sz="1800" b="1" kern="1200" dirty="0" smtClean="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rPr>
            <a:t> встановлені ліцензійними умовами до відповідних видів господарської діяльності</a:t>
          </a:r>
          <a:endParaRPr lang="ru-RU" sz="1800" kern="1200" dirty="0">
            <a:solidFill>
              <a:schemeClr val="tx2">
                <a:lumMod val="50000"/>
              </a:schemeClr>
            </a:solidFill>
          </a:endParaRPr>
        </a:p>
      </dsp:txBody>
      <dsp:txXfrm>
        <a:off x="4473036" y="2758189"/>
        <a:ext cx="3611651" cy="21669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0.02249</cdr:x>
      <cdr:y>0</cdr:y>
    </cdr:from>
    <cdr:to>
      <cdr:x>0.96836</cdr:x>
      <cdr:y>0.3064</cdr:y>
    </cdr:to>
    <cdr:sp macro="" textlink="">
      <cdr:nvSpPr>
        <cdr:cNvPr id="2" name="TextBox 1"/>
        <cdr:cNvSpPr txBox="1"/>
      </cdr:nvSpPr>
      <cdr:spPr>
        <a:xfrm xmlns:a="http://schemas.openxmlformats.org/drawingml/2006/main">
          <a:off x="108520" y="-1672608"/>
          <a:ext cx="4563384" cy="15309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uk-UA" sz="1600" b="1" dirty="0">
              <a:solidFill>
                <a:schemeClr val="tx2">
                  <a:lumMod val="75000"/>
                </a:schemeClr>
              </a:solidFill>
              <a:latin typeface="Times New Roman" panose="02020603050405020304" pitchFamily="18" charset="0"/>
              <a:cs typeface="Times New Roman" panose="02020603050405020304" pitchFamily="18" charset="0"/>
            </a:rPr>
            <a:t>Кількість діючих ліцензій на право провадження господарської діяльності з централізованого водопостачання та/або централізованого водовідведення</a:t>
          </a:r>
          <a:endParaRPr lang="en-US" sz="1600" b="1" dirty="0">
            <a:solidFill>
              <a:schemeClr val="tx2">
                <a:lumMod val="75000"/>
              </a:schemeClr>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0.23124</cdr:x>
      <cdr:y>0.20177</cdr:y>
    </cdr:from>
    <cdr:to>
      <cdr:x>0.72377</cdr:x>
      <cdr:y>0.28178</cdr:y>
    </cdr:to>
    <cdr:sp macro="" textlink="">
      <cdr:nvSpPr>
        <cdr:cNvPr id="3" name="TextBox 2"/>
        <cdr:cNvSpPr txBox="1"/>
      </cdr:nvSpPr>
      <cdr:spPr>
        <a:xfrm xmlns:a="http://schemas.openxmlformats.org/drawingml/2006/main">
          <a:off x="1115616" y="1008112"/>
          <a:ext cx="2376229" cy="399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uk-UA" sz="1800" b="1" dirty="0">
              <a:solidFill>
                <a:schemeClr val="tx2">
                  <a:lumMod val="75000"/>
                </a:schemeClr>
              </a:solidFill>
              <a:latin typeface="Times New Roman" panose="02020603050405020304" pitchFamily="18" charset="0"/>
              <a:cs typeface="Times New Roman" panose="02020603050405020304" pitchFamily="18" charset="0"/>
            </a:rPr>
            <a:t>Загальна</a:t>
          </a:r>
          <a:r>
            <a:rPr lang="uk-UA" sz="1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800" b="1" dirty="0">
              <a:solidFill>
                <a:schemeClr val="tx2">
                  <a:lumMod val="75000"/>
                </a:schemeClr>
              </a:solidFill>
              <a:latin typeface="Times New Roman" panose="02020603050405020304" pitchFamily="18" charset="0"/>
              <a:cs typeface="Times New Roman" panose="02020603050405020304" pitchFamily="18" charset="0"/>
            </a:rPr>
            <a:t>кількість</a:t>
          </a:r>
          <a:r>
            <a:rPr lang="uk-UA" sz="18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uk-UA" sz="1800" b="1" dirty="0" smtClean="0">
              <a:solidFill>
                <a:schemeClr val="tx2">
                  <a:lumMod val="75000"/>
                </a:schemeClr>
              </a:solidFill>
              <a:latin typeface="Times New Roman" panose="02020603050405020304" pitchFamily="18" charset="0"/>
              <a:cs typeface="Times New Roman" panose="02020603050405020304" pitchFamily="18" charset="0"/>
            </a:rPr>
            <a:t>161</a:t>
          </a:r>
          <a:endParaRPr lang="en-US" sz="1800" b="1" dirty="0">
            <a:solidFill>
              <a:schemeClr val="tx2">
                <a:lumMod val="75000"/>
              </a:schemeClr>
            </a:solidFill>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0.02691</cdr:x>
      <cdr:y>0.03448</cdr:y>
    </cdr:from>
    <cdr:to>
      <cdr:x>0.97309</cdr:x>
      <cdr:y>0.33806</cdr:y>
    </cdr:to>
    <cdr:sp macro="" textlink="">
      <cdr:nvSpPr>
        <cdr:cNvPr id="2" name="TextBox 1"/>
        <cdr:cNvSpPr txBox="1"/>
      </cdr:nvSpPr>
      <cdr:spPr>
        <a:xfrm xmlns:a="http://schemas.openxmlformats.org/drawingml/2006/main">
          <a:off x="127061" y="187824"/>
          <a:ext cx="4467592" cy="16537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uk-UA" sz="1600" b="1" dirty="0">
              <a:solidFill>
                <a:schemeClr val="tx2">
                  <a:lumMod val="75000"/>
                </a:schemeClr>
              </a:solidFill>
              <a:latin typeface="Times New Roman" panose="02020603050405020304" pitchFamily="18" charset="0"/>
              <a:cs typeface="Times New Roman" panose="02020603050405020304" pitchFamily="18" charset="0"/>
            </a:rPr>
            <a:t>Кількість діючих ліцензій на право провадження господарської діяльності у сфері </a:t>
          </a:r>
          <a:r>
            <a:rPr lang="uk-UA" sz="1600" b="1" dirty="0" smtClean="0">
              <a:solidFill>
                <a:schemeClr val="tx2">
                  <a:lumMod val="75000"/>
                </a:schemeClr>
              </a:solidFill>
              <a:latin typeface="Times New Roman" panose="02020603050405020304" pitchFamily="18" charset="0"/>
              <a:cs typeface="Times New Roman" panose="02020603050405020304" pitchFamily="18" charset="0"/>
            </a:rPr>
            <a:t>теплопостачання</a:t>
          </a:r>
        </a:p>
        <a:p xmlns:a="http://schemas.openxmlformats.org/drawingml/2006/main">
          <a:pPr algn="ctr"/>
          <a:endParaRPr lang="uk-UA" sz="1600" b="1" dirty="0">
            <a:solidFill>
              <a:schemeClr val="tx2">
                <a:lumMod val="75000"/>
              </a:schemeClr>
            </a:solidFill>
            <a:latin typeface="Times New Roman" panose="02020603050405020304" pitchFamily="18" charset="0"/>
            <a:cs typeface="Times New Roman" panose="02020603050405020304" pitchFamily="18" charset="0"/>
          </a:endParaRPr>
        </a:p>
        <a:p xmlns:a="http://schemas.openxmlformats.org/drawingml/2006/main">
          <a:pPr algn="ctr"/>
          <a:endParaRPr lang="en-US" sz="1600" b="1" dirty="0">
            <a:solidFill>
              <a:schemeClr val="tx2">
                <a:lumMod val="75000"/>
              </a:schemeClr>
            </a:solidFill>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3077739" cy="511731"/>
          </a:xfrm>
          <a:prstGeom prst="rect">
            <a:avLst/>
          </a:prstGeom>
        </p:spPr>
        <p:txBody>
          <a:bodyPr vert="horz" lIns="94787" tIns="47393" rIns="94787" bIns="47393" rtlCol="0"/>
          <a:lstStyle>
            <a:lvl1pPr algn="l">
              <a:defRPr sz="1200"/>
            </a:lvl1pPr>
          </a:lstStyle>
          <a:p>
            <a:endParaRPr lang="uk-UA"/>
          </a:p>
        </p:txBody>
      </p:sp>
      <p:sp>
        <p:nvSpPr>
          <p:cNvPr id="3" name="Дата 2"/>
          <p:cNvSpPr>
            <a:spLocks noGrp="1"/>
          </p:cNvSpPr>
          <p:nvPr>
            <p:ph type="dt" idx="1"/>
          </p:nvPr>
        </p:nvSpPr>
        <p:spPr>
          <a:xfrm>
            <a:off x="4023093" y="0"/>
            <a:ext cx="3077739" cy="511731"/>
          </a:xfrm>
          <a:prstGeom prst="rect">
            <a:avLst/>
          </a:prstGeom>
        </p:spPr>
        <p:txBody>
          <a:bodyPr vert="horz" lIns="94787" tIns="47393" rIns="94787" bIns="47393" rtlCol="0"/>
          <a:lstStyle>
            <a:lvl1pPr algn="r">
              <a:defRPr sz="1200"/>
            </a:lvl1pPr>
          </a:lstStyle>
          <a:p>
            <a:fld id="{4224DBB0-F0F6-4811-BD24-78D5B73369AD}" type="datetimeFigureOut">
              <a:rPr lang="uk-UA" smtClean="0"/>
              <a:pPr/>
              <a:t>04.03.2021</a:t>
            </a:fld>
            <a:endParaRPr lang="uk-UA"/>
          </a:p>
        </p:txBody>
      </p:sp>
      <p:sp>
        <p:nvSpPr>
          <p:cNvPr id="4" name="Образ слайда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4787" tIns="47393" rIns="94787" bIns="47393" rtlCol="0" anchor="ctr"/>
          <a:lstStyle/>
          <a:p>
            <a:endParaRPr lang="uk-UA"/>
          </a:p>
        </p:txBody>
      </p:sp>
      <p:sp>
        <p:nvSpPr>
          <p:cNvPr id="5" name="Заметки 4"/>
          <p:cNvSpPr>
            <a:spLocks noGrp="1"/>
          </p:cNvSpPr>
          <p:nvPr>
            <p:ph type="body" sz="quarter" idx="3"/>
          </p:nvPr>
        </p:nvSpPr>
        <p:spPr>
          <a:xfrm>
            <a:off x="710248" y="4861442"/>
            <a:ext cx="5681980" cy="4605576"/>
          </a:xfrm>
          <a:prstGeom prst="rect">
            <a:avLst/>
          </a:prstGeom>
        </p:spPr>
        <p:txBody>
          <a:bodyPr vert="horz" lIns="94787" tIns="47393" rIns="94787" bIns="47393"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1" y="9721106"/>
            <a:ext cx="3077739" cy="511731"/>
          </a:xfrm>
          <a:prstGeom prst="rect">
            <a:avLst/>
          </a:prstGeom>
        </p:spPr>
        <p:txBody>
          <a:bodyPr vert="horz" lIns="94787" tIns="47393" rIns="94787" bIns="47393" rtlCol="0" anchor="b"/>
          <a:lstStyle>
            <a:lvl1pPr algn="l">
              <a:defRPr sz="1200"/>
            </a:lvl1pPr>
          </a:lstStyle>
          <a:p>
            <a:endParaRPr lang="uk-UA"/>
          </a:p>
        </p:txBody>
      </p:sp>
      <p:sp>
        <p:nvSpPr>
          <p:cNvPr id="7" name="Номер слайда 6"/>
          <p:cNvSpPr>
            <a:spLocks noGrp="1"/>
          </p:cNvSpPr>
          <p:nvPr>
            <p:ph type="sldNum" sz="quarter" idx="5"/>
          </p:nvPr>
        </p:nvSpPr>
        <p:spPr>
          <a:xfrm>
            <a:off x="4023093" y="9721106"/>
            <a:ext cx="3077739" cy="511731"/>
          </a:xfrm>
          <a:prstGeom prst="rect">
            <a:avLst/>
          </a:prstGeom>
        </p:spPr>
        <p:txBody>
          <a:bodyPr vert="horz" lIns="94787" tIns="47393" rIns="94787" bIns="47393" rtlCol="0" anchor="b"/>
          <a:lstStyle>
            <a:lvl1pPr algn="r">
              <a:defRPr sz="1200"/>
            </a:lvl1pPr>
          </a:lstStyle>
          <a:p>
            <a:fld id="{084D401F-817E-44FC-8A00-6DFA78A24485}" type="slidenum">
              <a:rPr lang="uk-UA" smtClean="0"/>
              <a:pPr/>
              <a:t>‹#›</a:t>
            </a:fld>
            <a:endParaRPr lang="uk-UA"/>
          </a:p>
        </p:txBody>
      </p:sp>
    </p:spTree>
    <p:extLst>
      <p:ext uri="{BB962C8B-B14F-4D97-AF65-F5344CB8AC3E}">
        <p14:creationId xmlns:p14="http://schemas.microsoft.com/office/powerpoint/2010/main" val="281314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pPr>
              <a:defRPr/>
            </a:pPr>
            <a:fld id="{EDA7E5A1-86EC-4E5E-BD8A-0167AA913793}" type="slidenum">
              <a:rPr lang="ru-RU" smtClean="0"/>
              <a:pPr>
                <a:defRPr/>
              </a:pPr>
              <a:t>2</a:t>
            </a:fld>
            <a:endParaRPr lang="ru-RU" dirty="0"/>
          </a:p>
        </p:txBody>
      </p:sp>
    </p:spTree>
    <p:extLst>
      <p:ext uri="{BB962C8B-B14F-4D97-AF65-F5344CB8AC3E}">
        <p14:creationId xmlns:p14="http://schemas.microsoft.com/office/powerpoint/2010/main" val="142071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EDA7E5A1-86EC-4E5E-BD8A-0167AA913793}" type="slidenum">
              <a:rPr lang="ru-RU" smtClean="0"/>
              <a:pPr>
                <a:defRPr/>
              </a:pPr>
              <a:t>3</a:t>
            </a:fld>
            <a:endParaRPr lang="ru-RU"/>
          </a:p>
        </p:txBody>
      </p:sp>
    </p:spTree>
    <p:extLst>
      <p:ext uri="{BB962C8B-B14F-4D97-AF65-F5344CB8AC3E}">
        <p14:creationId xmlns:p14="http://schemas.microsoft.com/office/powerpoint/2010/main" val="66282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EDA7E5A1-86EC-4E5E-BD8A-0167AA913793}" type="slidenum">
              <a:rPr lang="ru-RU" smtClean="0"/>
              <a:pPr>
                <a:defRPr/>
              </a:pPr>
              <a:t>4</a:t>
            </a:fld>
            <a:endParaRPr lang="ru-RU"/>
          </a:p>
        </p:txBody>
      </p:sp>
    </p:spTree>
    <p:extLst>
      <p:ext uri="{BB962C8B-B14F-4D97-AF65-F5344CB8AC3E}">
        <p14:creationId xmlns:p14="http://schemas.microsoft.com/office/powerpoint/2010/main" val="4284384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D0455F5-8BAC-4AD2-A6CB-9164965A01BB}" type="datetimeFigureOut">
              <a:rPr lang="uk-UA" smtClean="0"/>
              <a:pPr/>
              <a:t>04.03.2021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90C0353-AFBC-432A-95AE-55015D124771}" type="slidenum">
              <a:rPr lang="uk-UA" smtClean="0"/>
              <a:pPr/>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D0455F5-8BAC-4AD2-A6CB-9164965A01BB}" type="datetimeFigureOut">
              <a:rPr lang="uk-UA" smtClean="0"/>
              <a:pPr/>
              <a:t>04.03.2021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90C0353-AFBC-432A-95AE-55015D124771}" type="slidenum">
              <a:rPr lang="uk-UA" smtClean="0"/>
              <a:pPr/>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D0455F5-8BAC-4AD2-A6CB-9164965A01BB}" type="datetimeFigureOut">
              <a:rPr lang="uk-UA" smtClean="0"/>
              <a:pPr/>
              <a:t>04.03.2021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90C0353-AFBC-432A-95AE-55015D124771}" type="slidenum">
              <a:rPr lang="uk-UA" smtClean="0"/>
              <a:pPr/>
              <a:t>‹#›</a:t>
            </a:fld>
            <a:endParaRPr lang="uk-UA"/>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D0455F5-8BAC-4AD2-A6CB-9164965A01BB}" type="datetimeFigureOut">
              <a:rPr lang="uk-UA" smtClean="0"/>
              <a:pPr/>
              <a:t>04.03.2021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90C0353-AFBC-432A-95AE-55015D124771}" type="slidenum">
              <a:rPr lang="uk-UA" smtClean="0"/>
              <a:pPr/>
              <a:t>‹#›</a:t>
            </a:fld>
            <a:endParaRPr lang="uk-UA"/>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D0455F5-8BAC-4AD2-A6CB-9164965A01BB}" type="datetimeFigureOut">
              <a:rPr lang="uk-UA" smtClean="0"/>
              <a:pPr/>
              <a:t>04.03.2021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90C0353-AFBC-432A-95AE-55015D124771}" type="slidenum">
              <a:rPr lang="uk-UA" smtClean="0"/>
              <a:pPr/>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AD0455F5-8BAC-4AD2-A6CB-9164965A01BB}" type="datetimeFigureOut">
              <a:rPr lang="uk-UA" smtClean="0"/>
              <a:pPr/>
              <a:t>04.03.2021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90C0353-AFBC-432A-95AE-55015D124771}" type="slidenum">
              <a:rPr lang="uk-UA" smtClean="0"/>
              <a:pPr/>
              <a:t>‹#›</a:t>
            </a:fld>
            <a:endParaRPr lang="uk-UA"/>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D0455F5-8BAC-4AD2-A6CB-9164965A01BB}" type="datetimeFigureOut">
              <a:rPr lang="uk-UA" smtClean="0"/>
              <a:pPr/>
              <a:t>04.03.2021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790C0353-AFBC-432A-95AE-55015D124771}" type="slidenum">
              <a:rPr lang="uk-UA" smtClean="0"/>
              <a:pPr/>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AD0455F5-8BAC-4AD2-A6CB-9164965A01BB}" type="datetimeFigureOut">
              <a:rPr lang="uk-UA" smtClean="0"/>
              <a:pPr/>
              <a:t>04.03.2021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790C0353-AFBC-432A-95AE-55015D124771}" type="slidenum">
              <a:rPr lang="uk-UA" smtClean="0"/>
              <a:pPr/>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D0455F5-8BAC-4AD2-A6CB-9164965A01BB}" type="datetimeFigureOut">
              <a:rPr lang="uk-UA" smtClean="0"/>
              <a:pPr/>
              <a:t>04.03.2021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790C0353-AFBC-432A-95AE-55015D124771}" type="slidenum">
              <a:rPr lang="uk-UA" smtClean="0"/>
              <a:pPr/>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D0455F5-8BAC-4AD2-A6CB-9164965A01BB}" type="datetimeFigureOut">
              <a:rPr lang="uk-UA" smtClean="0"/>
              <a:pPr/>
              <a:t>04.03.2021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90C0353-AFBC-432A-95AE-55015D124771}" type="slidenum">
              <a:rPr lang="uk-UA" smtClean="0"/>
              <a:pPr/>
              <a:t>‹#›</a:t>
            </a:fld>
            <a:endParaRPr lang="uk-UA"/>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D0455F5-8BAC-4AD2-A6CB-9164965A01BB}" type="datetimeFigureOut">
              <a:rPr lang="uk-UA" smtClean="0"/>
              <a:pPr/>
              <a:t>04.03.2021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90C0353-AFBC-432A-95AE-55015D124771}" type="slidenum">
              <a:rPr lang="uk-UA" smtClean="0"/>
              <a:pPr/>
              <a:t>‹#›</a:t>
            </a:fld>
            <a:endParaRPr lang="uk-UA"/>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D0455F5-8BAC-4AD2-A6CB-9164965A01BB}" type="datetimeFigureOut">
              <a:rPr lang="uk-UA" smtClean="0"/>
              <a:pPr/>
              <a:t>04.03.2021</a:t>
            </a:fld>
            <a:endParaRPr lang="uk-UA"/>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uk-UA"/>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90C0353-AFBC-432A-95AE-55015D124771}" type="slidenum">
              <a:rPr lang="uk-UA" smtClean="0"/>
              <a:pPr/>
              <a:t>‹#›</a:t>
            </a:fld>
            <a:endParaRPr lang="uk-UA"/>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2060848"/>
            <a:ext cx="8640961" cy="255454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3200" b="1" dirty="0" smtClean="0">
                <a:ln w="6600">
                  <a:solidFill>
                    <a:srgbClr val="481F15"/>
                  </a:solidFill>
                  <a:prstDash val="solid"/>
                </a:ln>
              </a:rPr>
              <a:t>Про порядок вид</a:t>
            </a:r>
            <a:r>
              <a:rPr lang="uk-UA" sz="3200" b="1" dirty="0" smtClean="0">
                <a:ln w="6600">
                  <a:solidFill>
                    <a:srgbClr val="481F15"/>
                  </a:solidFill>
                  <a:prstDash val="solid"/>
                </a:ln>
              </a:rPr>
              <a:t>ачі Запорізькою обласною державною адміністрацією  ліцензій на здійснення господарської діяльності у сфері водопостачання та</a:t>
            </a:r>
          </a:p>
          <a:p>
            <a:pPr algn="ctr"/>
            <a:r>
              <a:rPr lang="uk-UA" sz="3200" b="1" dirty="0" smtClean="0">
                <a:ln w="6600">
                  <a:solidFill>
                    <a:srgbClr val="481F15"/>
                  </a:solidFill>
                  <a:prstDash val="solid"/>
                </a:ln>
              </a:rPr>
              <a:t>теплопостачання</a:t>
            </a:r>
          </a:p>
        </p:txBody>
      </p:sp>
      <p:sp>
        <p:nvSpPr>
          <p:cNvPr id="4" name="TextBox 3"/>
          <p:cNvSpPr txBox="1"/>
          <p:nvPr/>
        </p:nvSpPr>
        <p:spPr>
          <a:xfrm>
            <a:off x="1835696" y="157617"/>
            <a:ext cx="5220580" cy="1815882"/>
          </a:xfrm>
          <a:prstGeom prst="rect">
            <a:avLst/>
          </a:prstGeom>
          <a:noFill/>
        </p:spPr>
        <p:txBody>
          <a:bodyPr wrap="square" rtlCol="0">
            <a:spAutoFit/>
          </a:bodyPr>
          <a:lstStyle/>
          <a:p>
            <a:r>
              <a:rPr lang="uk-UA" sz="2800" b="1" dirty="0" smtClean="0">
                <a:solidFill>
                  <a:schemeClr val="bg1"/>
                </a:solidFill>
                <a:latin typeface="Monotype Corsiva" pitchFamily="66" charset="0"/>
              </a:rPr>
              <a:t>Запорізька  </a:t>
            </a:r>
          </a:p>
          <a:p>
            <a:r>
              <a:rPr lang="uk-UA" sz="2800" b="1" dirty="0" smtClean="0">
                <a:solidFill>
                  <a:schemeClr val="bg1"/>
                </a:solidFill>
                <a:latin typeface="Monotype Corsiva" pitchFamily="66" charset="0"/>
              </a:rPr>
              <a:t>                                            </a:t>
            </a:r>
          </a:p>
          <a:p>
            <a:endParaRPr lang="uk-UA" sz="2800" b="1" dirty="0">
              <a:solidFill>
                <a:schemeClr val="bg1"/>
              </a:solidFill>
              <a:latin typeface="Monotype Corsiva" pitchFamily="66" charset="0"/>
            </a:endParaRPr>
          </a:p>
          <a:p>
            <a:r>
              <a:rPr lang="uk-UA" sz="2800" b="1" dirty="0" smtClean="0">
                <a:solidFill>
                  <a:schemeClr val="bg1"/>
                </a:solidFill>
                <a:latin typeface="Monotype Corsiva" pitchFamily="66" charset="0"/>
              </a:rPr>
              <a:t>                                             </a:t>
            </a:r>
            <a:r>
              <a:rPr lang="uk-UA" sz="2800" b="1" dirty="0" smtClean="0">
                <a:solidFill>
                  <a:srgbClr val="5F9BE3"/>
                </a:solidFill>
                <a:latin typeface="Monotype Corsiva" pitchFamily="66" charset="0"/>
              </a:rPr>
              <a:t>область</a:t>
            </a:r>
            <a:endParaRPr lang="uk-UA" sz="2800" b="1" dirty="0">
              <a:solidFill>
                <a:srgbClr val="5F9BE3"/>
              </a:solidFill>
              <a:latin typeface="Monotype Corsiva" pitchFamily="66" charset="0"/>
            </a:endParaRPr>
          </a:p>
        </p:txBody>
      </p:sp>
      <p:pic>
        <p:nvPicPr>
          <p:cNvPr id="11" name="Picture 2"/>
          <p:cNvPicPr>
            <a:picLocks noChangeAspect="1" noChangeArrowheads="1"/>
          </p:cNvPicPr>
          <p:nvPr/>
        </p:nvPicPr>
        <p:blipFill>
          <a:blip r:embed="rId2" cstate="print"/>
          <a:srcRect/>
          <a:stretch>
            <a:fillRect/>
          </a:stretch>
        </p:blipFill>
        <p:spPr bwMode="auto">
          <a:xfrm>
            <a:off x="3779912" y="113775"/>
            <a:ext cx="1584176" cy="1805224"/>
          </a:xfrm>
          <a:prstGeom prst="rect">
            <a:avLst/>
          </a:prstGeom>
          <a:noFill/>
          <a:ln w="9525">
            <a:noFill/>
            <a:miter lim="800000"/>
            <a:headEnd/>
            <a:tailEnd/>
          </a:ln>
        </p:spPr>
      </p:pic>
      <p:sp>
        <p:nvSpPr>
          <p:cNvPr id="12" name="TextBox 11"/>
          <p:cNvSpPr txBox="1"/>
          <p:nvPr/>
        </p:nvSpPr>
        <p:spPr>
          <a:xfrm>
            <a:off x="4136624" y="6396335"/>
            <a:ext cx="870751" cy="461665"/>
          </a:xfrm>
          <a:prstGeom prst="rect">
            <a:avLst/>
          </a:prstGeom>
          <a:noFill/>
        </p:spPr>
        <p:txBody>
          <a:bodyPr wrap="none" rtlCol="0">
            <a:spAutoFit/>
          </a:bodyPr>
          <a:lstStyle/>
          <a:p>
            <a:pPr algn="ctr"/>
            <a:r>
              <a:rPr lang="uk-UA"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2021</a:t>
            </a:r>
            <a:endParaRPr lang="uk-UA"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p:cNvSpPr txBox="1"/>
          <p:nvPr/>
        </p:nvSpPr>
        <p:spPr>
          <a:xfrm>
            <a:off x="323528" y="4581128"/>
            <a:ext cx="4248535" cy="1631216"/>
          </a:xfrm>
          <a:prstGeom prst="rect">
            <a:avLst/>
          </a:prstGeom>
          <a:noFill/>
        </p:spPr>
        <p:txBody>
          <a:bodyPr wrap="none" rtlCol="0">
            <a:spAutoFit/>
          </a:bodyPr>
          <a:lstStyle/>
          <a:p>
            <a:r>
              <a:rPr lang="uk-UA" sz="2000" b="1" dirty="0" smtClean="0">
                <a:latin typeface="Arial" panose="020B0604020202020204" pitchFamily="34" charset="0"/>
                <a:cs typeface="Arial" panose="020B0604020202020204" pitchFamily="34" charset="0"/>
              </a:rPr>
              <a:t>Доповідач</a:t>
            </a:r>
          </a:p>
          <a:p>
            <a:endParaRPr lang="uk-UA" sz="2000" b="1" dirty="0" smtClean="0">
              <a:latin typeface="Arial" panose="020B0604020202020204" pitchFamily="34" charset="0"/>
              <a:cs typeface="Arial" panose="020B0604020202020204" pitchFamily="34" charset="0"/>
            </a:endParaRPr>
          </a:p>
          <a:p>
            <a:r>
              <a:rPr lang="uk-UA" sz="2000" dirty="0" smtClean="0">
                <a:latin typeface="Arial" panose="020B0604020202020204" pitchFamily="34" charset="0"/>
                <a:cs typeface="Arial" panose="020B0604020202020204" pitchFamily="34" charset="0"/>
              </a:rPr>
              <a:t>директор Департаменту </a:t>
            </a:r>
            <a:r>
              <a:rPr lang="uk-UA" sz="2000" dirty="0" err="1" smtClean="0">
                <a:latin typeface="Arial" panose="020B0604020202020204" pitchFamily="34" charset="0"/>
                <a:cs typeface="Arial" panose="020B0604020202020204" pitchFamily="34" charset="0"/>
              </a:rPr>
              <a:t>житлово-</a:t>
            </a:r>
            <a:endParaRPr lang="uk-UA" sz="2000" dirty="0" smtClean="0">
              <a:latin typeface="Arial" panose="020B0604020202020204" pitchFamily="34" charset="0"/>
              <a:cs typeface="Arial" panose="020B0604020202020204" pitchFamily="34" charset="0"/>
            </a:endParaRPr>
          </a:p>
          <a:p>
            <a:r>
              <a:rPr lang="uk-UA" sz="2000" dirty="0" smtClean="0">
                <a:latin typeface="Arial" panose="020B0604020202020204" pitchFamily="34" charset="0"/>
                <a:cs typeface="Arial" panose="020B0604020202020204" pitchFamily="34" charset="0"/>
              </a:rPr>
              <a:t>комунального господарства та</a:t>
            </a:r>
          </a:p>
          <a:p>
            <a:r>
              <a:rPr lang="uk-UA" sz="2000" dirty="0" smtClean="0">
                <a:latin typeface="Arial" panose="020B0604020202020204" pitchFamily="34" charset="0"/>
                <a:cs typeface="Arial" panose="020B0604020202020204" pitchFamily="34" charset="0"/>
              </a:rPr>
              <a:t>будівництва облдержадміністрації</a:t>
            </a:r>
            <a:endParaRPr lang="uk-UA" sz="2000" dirty="0">
              <a:latin typeface="Arial" panose="020B0604020202020204" pitchFamily="34" charset="0"/>
              <a:cs typeface="Arial" panose="020B0604020202020204" pitchFamily="34" charset="0"/>
            </a:endParaRPr>
          </a:p>
        </p:txBody>
      </p:sp>
      <p:sp>
        <p:nvSpPr>
          <p:cNvPr id="9" name="TextBox 8"/>
          <p:cNvSpPr txBox="1"/>
          <p:nvPr/>
        </p:nvSpPr>
        <p:spPr>
          <a:xfrm>
            <a:off x="5148064" y="5733256"/>
            <a:ext cx="3552960" cy="461665"/>
          </a:xfrm>
          <a:prstGeom prst="rect">
            <a:avLst/>
          </a:prstGeom>
          <a:noFill/>
        </p:spPr>
        <p:txBody>
          <a:bodyPr wrap="none" rtlCol="0">
            <a:spAutoFit/>
          </a:bodyPr>
          <a:lstStyle/>
          <a:p>
            <a:pPr algn="ctr"/>
            <a:r>
              <a:rPr lang="uk-UA"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Віталій ЛИТВИНЕНКО</a:t>
            </a:r>
            <a:endParaRPr lang="uk-UA"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9978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Герб_g">
            <a:extLst>
              <a:ext uri="{FF2B5EF4-FFF2-40B4-BE49-F238E27FC236}">
                <a16:creationId xmlns:a16="http://schemas.microsoft.com/office/drawing/2014/main" id="{7B7E0A87-A235-449E-AA99-57707021C8C8}"/>
              </a:ext>
            </a:extLst>
          </p:cNvPr>
          <p:cNvPicPr>
            <a:picLocks noChangeAspect="1" noChangeArrowheads="1"/>
          </p:cNvPicPr>
          <p:nvPr/>
        </p:nvPicPr>
        <p:blipFill>
          <a:blip r:embed="rId2" cstate="print"/>
          <a:srcRect/>
          <a:stretch>
            <a:fillRect/>
          </a:stretch>
        </p:blipFill>
        <p:spPr bwMode="auto">
          <a:xfrm>
            <a:off x="151825" y="81483"/>
            <a:ext cx="1160463" cy="1285875"/>
          </a:xfrm>
          <a:prstGeom prst="rect">
            <a:avLst/>
          </a:prstGeom>
          <a:noFill/>
          <a:ln w="9525">
            <a:noFill/>
            <a:miter lim="800000"/>
            <a:headEnd/>
            <a:tailEnd/>
          </a:ln>
        </p:spPr>
      </p:pic>
      <p:pic>
        <p:nvPicPr>
          <p:cNvPr id="3" name="Picture 4" descr="Герб">
            <a:extLst>
              <a:ext uri="{FF2B5EF4-FFF2-40B4-BE49-F238E27FC236}">
                <a16:creationId xmlns:a16="http://schemas.microsoft.com/office/drawing/2014/main" id="{7DD69BC1-F4A2-47CF-BB6B-768CEA62E0C3}"/>
              </a:ext>
            </a:extLst>
          </p:cNvPr>
          <p:cNvPicPr>
            <a:picLocks noChangeAspect="1" noChangeArrowheads="1"/>
          </p:cNvPicPr>
          <p:nvPr/>
        </p:nvPicPr>
        <p:blipFill>
          <a:blip r:embed="rId3" cstate="print"/>
          <a:srcRect/>
          <a:stretch>
            <a:fillRect/>
          </a:stretch>
        </p:blipFill>
        <p:spPr bwMode="auto">
          <a:xfrm>
            <a:off x="8107238" y="188640"/>
            <a:ext cx="857250" cy="1071562"/>
          </a:xfrm>
          <a:prstGeom prst="rect">
            <a:avLst/>
          </a:prstGeom>
          <a:noFill/>
          <a:ln w="9525">
            <a:noFill/>
            <a:miter lim="800000"/>
            <a:headEnd/>
            <a:tailEnd/>
          </a:ln>
        </p:spPr>
      </p:pic>
      <p:sp>
        <p:nvSpPr>
          <p:cNvPr id="8" name="Прямоугольник 7"/>
          <p:cNvSpPr/>
          <p:nvPr/>
        </p:nvSpPr>
        <p:spPr>
          <a:xfrm>
            <a:off x="405922" y="6370904"/>
            <a:ext cx="8522871" cy="461665"/>
          </a:xfrm>
          <a:prstGeom prst="rect">
            <a:avLst/>
          </a:prstGeom>
        </p:spPr>
        <p:txBody>
          <a:bodyPr wrap="square">
            <a:spAutoFit/>
          </a:bodyPr>
          <a:lstStyle/>
          <a:p>
            <a:pPr algn="just"/>
            <a:r>
              <a:rPr lang="uk-UA" sz="1200" i="1" dirty="0" smtClean="0">
                <a:latin typeface="Times New Roman" panose="02020603050405020304" pitchFamily="18" charset="0"/>
                <a:cs typeface="Times New Roman" panose="02020603050405020304" pitchFamily="18" charset="0"/>
              </a:rPr>
              <a:t>*відповідно </a:t>
            </a:r>
            <a:r>
              <a:rPr lang="uk-UA" sz="1200" i="1" dirty="0">
                <a:latin typeface="Times New Roman" panose="02020603050405020304" pitchFamily="18" charset="0"/>
                <a:cs typeface="Times New Roman" panose="02020603050405020304" pitchFamily="18" charset="0"/>
              </a:rPr>
              <a:t>до пункту 1.7 Ліцензійних умов провадження господарської діяльності </a:t>
            </a:r>
            <a:r>
              <a:rPr lang="uk-UA" sz="1200" i="1" dirty="0" smtClean="0">
                <a:latin typeface="Times New Roman" panose="02020603050405020304" pitchFamily="18" charset="0"/>
                <a:cs typeface="Times New Roman" panose="02020603050405020304" pitchFamily="18" charset="0"/>
              </a:rPr>
              <a:t>з виробництва теплової енергії, </a:t>
            </a:r>
            <a:r>
              <a:rPr lang="uk-UA" sz="1200" i="1" dirty="0">
                <a:latin typeface="Times New Roman" panose="02020603050405020304" pitchFamily="18" charset="0"/>
                <a:cs typeface="Times New Roman" panose="02020603050405020304" pitchFamily="18" charset="0"/>
              </a:rPr>
              <a:t>затверджених постановою НКРЕКП від 22.03.2017 № </a:t>
            </a:r>
            <a:r>
              <a:rPr lang="uk-UA" sz="1200" i="1" dirty="0" smtClean="0">
                <a:latin typeface="Times New Roman" panose="02020603050405020304" pitchFamily="18" charset="0"/>
                <a:cs typeface="Times New Roman" panose="02020603050405020304" pitchFamily="18" charset="0"/>
              </a:rPr>
              <a:t>308.</a:t>
            </a:r>
            <a:endParaRPr lang="uk-UA" sz="1200" i="1"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1175413" y="143523"/>
            <a:ext cx="6919614" cy="1015663"/>
          </a:xfrm>
          <a:prstGeom prst="rect">
            <a:avLst/>
          </a:prstGeom>
        </p:spPr>
        <p:txBody>
          <a:bodyPr wrap="square">
            <a:spAutoFit/>
          </a:bodyPr>
          <a:lstStyle/>
          <a:p>
            <a:pPr algn="ctr"/>
            <a:r>
              <a:rPr lang="uk-UA" sz="2000" b="1" dirty="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Вичерпний перелік документів, що додаються до заяви про отримання ліцензії на </a:t>
            </a:r>
            <a:r>
              <a:rPr lang="ru-RU" sz="2000" b="1" dirty="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право </a:t>
            </a:r>
            <a:r>
              <a:rPr lang="uk-UA" sz="2000" b="1" dirty="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провадження господарської діяльності </a:t>
            </a:r>
            <a:r>
              <a:rPr lang="uk-UA" sz="2000" b="1" u="sng" dirty="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з </a:t>
            </a:r>
            <a:r>
              <a:rPr lang="uk-UA" sz="2000" b="1" u="sng" dirty="0" smtClean="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виробництва теплової енергії</a:t>
            </a:r>
            <a:r>
              <a:rPr lang="uk-UA" b="1" dirty="0" smtClean="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a:t>
            </a:r>
            <a:endParaRPr lang="uk-UA" b="1" dirty="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539552" y="1367358"/>
            <a:ext cx="8222089" cy="723057"/>
          </a:xfrm>
          <a:prstGeom prst="roundRect">
            <a:avLst/>
          </a:prstGeom>
          <a:gradFill>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a:solidFill>
              <a:schemeClr val="accent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uk-UA" sz="1600" b="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endParaRPr>
          </a:p>
          <a:p>
            <a:pPr marL="285750" indent="-285750" algn="just">
              <a:buFont typeface="Wingdings" panose="05000000000000000000" pitchFamily="2" charset="2"/>
              <a:buChar char="Ø"/>
            </a:pPr>
            <a:r>
              <a:rPr lang="uk-UA" sz="1600" b="1" u="sng"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відомості про засоби провадження </a:t>
            </a:r>
            <a:r>
              <a:rPr lang="uk-UA" sz="1600" b="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господарської діяльності з виробництва теплової енергії </a:t>
            </a:r>
            <a:r>
              <a:rPr lang="uk-UA" sz="1600" b="1" i="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(додаток 2 до Ліцензійних умов)</a:t>
            </a:r>
            <a:r>
              <a:rPr lang="uk-UA" sz="1600" b="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a:t>
            </a:r>
          </a:p>
          <a:p>
            <a:pPr algn="just"/>
            <a:endParaRPr lang="en-US" sz="145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6" name="Скругленный прямоугольник 25"/>
          <p:cNvSpPr/>
          <p:nvPr/>
        </p:nvSpPr>
        <p:spPr>
          <a:xfrm>
            <a:off x="539552" y="2189084"/>
            <a:ext cx="8222089" cy="727020"/>
          </a:xfrm>
          <a:prstGeom prst="roundRect">
            <a:avLst/>
          </a:prstGeom>
          <a:gradFill>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a:solidFill>
              <a:schemeClr val="accent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uk-UA" sz="1600" b="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endParaRPr>
          </a:p>
          <a:p>
            <a:pPr marL="285750" indent="-285750" algn="just">
              <a:buFont typeface="Wingdings" panose="05000000000000000000" pitchFamily="2" charset="2"/>
              <a:buChar char="Ø"/>
            </a:pPr>
            <a:r>
              <a:rPr lang="uk-UA" sz="1600" b="1" u="sng"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відомості про місця </a:t>
            </a:r>
            <a:r>
              <a:rPr lang="uk-UA" sz="1600" b="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провадження господарської діяльності з виробництва теплової енергії </a:t>
            </a:r>
            <a:r>
              <a:rPr lang="uk-UA" sz="1600" b="1" i="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(додаток 3 до Ліцензійних умов)</a:t>
            </a:r>
            <a:r>
              <a:rPr lang="uk-UA" sz="1600" b="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a:t>
            </a:r>
          </a:p>
          <a:p>
            <a:pPr algn="just"/>
            <a:endParaRPr lang="en-US" sz="145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9" name="Скругленный прямоугольник 28"/>
          <p:cNvSpPr/>
          <p:nvPr/>
        </p:nvSpPr>
        <p:spPr>
          <a:xfrm>
            <a:off x="539552" y="3972915"/>
            <a:ext cx="8222400" cy="1097874"/>
          </a:xfrm>
          <a:prstGeom prst="roundRect">
            <a:avLst/>
          </a:prstGeom>
          <a:gradFill>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a:solidFill>
              <a:schemeClr val="accent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uk-UA" sz="1600" b="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endParaRPr>
          </a:p>
          <a:p>
            <a:pPr marL="285750" indent="-285750" algn="just">
              <a:buFont typeface="Wingdings" panose="05000000000000000000" pitchFamily="2" charset="2"/>
              <a:buChar char="Ø"/>
            </a:pPr>
            <a:r>
              <a:rPr lang="uk-UA" sz="1600" b="1" u="sng" dirty="0">
                <a:solidFill>
                  <a:schemeClr val="tx2">
                    <a:lumMod val="75000"/>
                  </a:schemeClr>
                </a:solidFill>
                <a:latin typeface="Times New Roman" panose="02020603050405020304" pitchFamily="18" charset="0"/>
                <a:cs typeface="Times New Roman" panose="02020603050405020304" pitchFamily="18" charset="0"/>
              </a:rPr>
              <a:t>копія паспорта керівника </a:t>
            </a:r>
            <a:r>
              <a:rPr lang="uk-UA" sz="1600" b="1" dirty="0">
                <a:solidFill>
                  <a:schemeClr val="tx2">
                    <a:lumMod val="75000"/>
                  </a:schemeClr>
                </a:solidFill>
                <a:latin typeface="Times New Roman" panose="02020603050405020304" pitchFamily="18" charset="0"/>
                <a:cs typeface="Times New Roman" panose="02020603050405020304" pitchFamily="18" charset="0"/>
              </a:rPr>
              <a:t>здобувача ліцензії </a:t>
            </a:r>
            <a:r>
              <a:rPr lang="uk-UA" sz="1600" b="1" u="sng" dirty="0">
                <a:solidFill>
                  <a:schemeClr val="tx2">
                    <a:lumMod val="75000"/>
                  </a:schemeClr>
                </a:solidFill>
                <a:latin typeface="Times New Roman" panose="02020603050405020304" pitchFamily="18" charset="0"/>
                <a:cs typeface="Times New Roman" panose="02020603050405020304" pitchFamily="18" charset="0"/>
              </a:rPr>
              <a:t>із відміткою органу ДПС </a:t>
            </a:r>
            <a:r>
              <a:rPr lang="uk-UA" sz="1600" b="1" dirty="0">
                <a:solidFill>
                  <a:schemeClr val="tx2">
                    <a:lumMod val="75000"/>
                  </a:schemeClr>
                </a:solidFill>
                <a:latin typeface="Times New Roman" panose="02020603050405020304" pitchFamily="18" charset="0"/>
                <a:cs typeface="Times New Roman" panose="02020603050405020304" pitchFamily="18" charset="0"/>
              </a:rPr>
              <a:t>про повідомлення про відмову через свої релігійні переконання від прийняття реєстраційного номера облікової картки платника податків (</a:t>
            </a:r>
            <a:r>
              <a:rPr lang="uk-UA" sz="1600" b="1" u="sng" dirty="0">
                <a:solidFill>
                  <a:schemeClr val="tx2">
                    <a:lumMod val="75000"/>
                  </a:schemeClr>
                </a:solidFill>
                <a:latin typeface="Times New Roman" panose="02020603050405020304" pitchFamily="18" charset="0"/>
                <a:cs typeface="Times New Roman" panose="02020603050405020304" pitchFamily="18" charset="0"/>
              </a:rPr>
              <a:t>подається тільки ФОП</a:t>
            </a:r>
            <a:r>
              <a:rPr lang="uk-UA" sz="1600" b="1" dirty="0">
                <a:solidFill>
                  <a:schemeClr val="tx2">
                    <a:lumMod val="75000"/>
                  </a:schemeClr>
                </a:solidFill>
                <a:latin typeface="Times New Roman" panose="02020603050405020304" pitchFamily="18" charset="0"/>
                <a:cs typeface="Times New Roman" panose="02020603050405020304" pitchFamily="18" charset="0"/>
              </a:rPr>
              <a:t>);</a:t>
            </a:r>
          </a:p>
          <a:p>
            <a:pPr algn="just"/>
            <a:endParaRPr lang="en-US" sz="145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1" name="Скругленный прямоугольник 30"/>
          <p:cNvSpPr/>
          <p:nvPr/>
        </p:nvSpPr>
        <p:spPr>
          <a:xfrm>
            <a:off x="539241" y="5165874"/>
            <a:ext cx="8222400" cy="1055174"/>
          </a:xfrm>
          <a:prstGeom prst="roundRect">
            <a:avLst/>
          </a:prstGeom>
          <a:gradFill>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a:solidFill>
              <a:schemeClr val="accent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Ø"/>
            </a:pPr>
            <a:r>
              <a:rPr lang="uk-UA" sz="1600" b="1" u="sng" dirty="0" smtClean="0">
                <a:solidFill>
                  <a:schemeClr val="tx2">
                    <a:lumMod val="75000"/>
                  </a:schemeClr>
                </a:solidFill>
                <a:latin typeface="Times New Roman" panose="02020603050405020304" pitchFamily="18" charset="0"/>
                <a:cs typeface="Times New Roman" panose="02020603050405020304" pitchFamily="18" charset="0"/>
              </a:rPr>
              <a:t>копії </a:t>
            </a:r>
            <a:r>
              <a:rPr lang="uk-UA" sz="1600" b="1" u="sng" dirty="0">
                <a:solidFill>
                  <a:schemeClr val="tx2">
                    <a:lumMod val="75000"/>
                  </a:schemeClr>
                </a:solidFill>
                <a:latin typeface="Times New Roman" panose="02020603050405020304" pitchFamily="18" charset="0"/>
                <a:cs typeface="Times New Roman" panose="02020603050405020304" pitchFamily="18" charset="0"/>
              </a:rPr>
              <a:t>сторінок технічних паспортів </a:t>
            </a:r>
            <a:r>
              <a:rPr lang="uk-UA" sz="1600" b="1" u="sng" dirty="0" err="1">
                <a:solidFill>
                  <a:schemeClr val="tx2">
                    <a:lumMod val="75000"/>
                  </a:schemeClr>
                </a:solidFill>
                <a:latin typeface="Times New Roman" panose="02020603050405020304" pitchFamily="18" charset="0"/>
                <a:cs typeface="Times New Roman" panose="02020603050405020304" pitchFamily="18" charset="0"/>
              </a:rPr>
              <a:t>теплогенеруючих</a:t>
            </a:r>
            <a:r>
              <a:rPr lang="uk-UA" sz="1600" b="1" u="sng" dirty="0">
                <a:solidFill>
                  <a:schemeClr val="tx2">
                    <a:lumMod val="75000"/>
                  </a:schemeClr>
                </a:solidFill>
                <a:latin typeface="Times New Roman" panose="02020603050405020304" pitchFamily="18" charset="0"/>
                <a:cs typeface="Times New Roman" panose="02020603050405020304" pitchFamily="18" charset="0"/>
              </a:rPr>
              <a:t> установок </a:t>
            </a:r>
            <a:r>
              <a:rPr lang="uk-UA" sz="1600" b="1" dirty="0">
                <a:solidFill>
                  <a:schemeClr val="tx2">
                    <a:lumMod val="75000"/>
                  </a:schemeClr>
                </a:solidFill>
                <a:latin typeface="Times New Roman" panose="02020603050405020304" pitchFamily="18" charset="0"/>
                <a:cs typeface="Times New Roman" panose="02020603050405020304" pitchFamily="18" charset="0"/>
              </a:rPr>
              <a:t>(або інших документів), що підтверджують їх технічні характеристики та місце їх </a:t>
            </a:r>
            <a:r>
              <a:rPr lang="uk-UA" sz="1600" b="1" dirty="0" smtClean="0">
                <a:solidFill>
                  <a:schemeClr val="tx2">
                    <a:lumMod val="75000"/>
                  </a:schemeClr>
                </a:solidFill>
                <a:latin typeface="Times New Roman" panose="02020603050405020304" pitchFamily="18" charset="0"/>
                <a:cs typeface="Times New Roman" panose="02020603050405020304" pitchFamily="18" charset="0"/>
              </a:rPr>
              <a:t>встановлення.</a:t>
            </a:r>
            <a:endParaRPr lang="en-US" sz="16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540953" y="2999102"/>
            <a:ext cx="8222089" cy="878728"/>
          </a:xfrm>
          <a:prstGeom prst="roundRect">
            <a:avLst/>
          </a:prstGeom>
          <a:gradFill>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a:solidFill>
              <a:schemeClr val="accent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uk-UA" sz="1450" b="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endParaRPr>
          </a:p>
          <a:p>
            <a:pPr marL="285750" indent="-285750" algn="just">
              <a:buFont typeface="Wingdings" panose="05000000000000000000" pitchFamily="2" charset="2"/>
              <a:buChar char="Ø"/>
            </a:pPr>
            <a:r>
              <a:rPr lang="uk-UA" sz="1600" b="1" dirty="0">
                <a:solidFill>
                  <a:schemeClr val="tx2">
                    <a:lumMod val="75000"/>
                  </a:schemeClr>
                </a:solidFill>
                <a:latin typeface="Times New Roman" panose="02020603050405020304" pitchFamily="18" charset="0"/>
                <a:cs typeface="Times New Roman" panose="02020603050405020304" pitchFamily="18" charset="0"/>
              </a:rPr>
              <a:t>засвідчені в установленому порядку </a:t>
            </a:r>
            <a:r>
              <a:rPr lang="uk-UA" sz="1600" b="1" u="sng" dirty="0">
                <a:solidFill>
                  <a:schemeClr val="tx2">
                    <a:lumMod val="75000"/>
                  </a:schemeClr>
                </a:solidFill>
                <a:latin typeface="Times New Roman" panose="02020603050405020304" pitchFamily="18" charset="0"/>
                <a:cs typeface="Times New Roman" panose="02020603050405020304" pitchFamily="18" charset="0"/>
              </a:rPr>
              <a:t>копії документів, що підтверджують право власності</a:t>
            </a:r>
            <a:r>
              <a:rPr lang="uk-UA" sz="1600" b="1" dirty="0">
                <a:solidFill>
                  <a:schemeClr val="tx2">
                    <a:lumMod val="75000"/>
                  </a:schemeClr>
                </a:solidFill>
                <a:latin typeface="Times New Roman" panose="02020603050405020304" pitchFamily="18" charset="0"/>
                <a:cs typeface="Times New Roman" panose="02020603050405020304" pitchFamily="18" charset="0"/>
              </a:rPr>
              <a:t>, користування або концесії здобувача ліцензії </a:t>
            </a:r>
            <a:r>
              <a:rPr lang="uk-UA" sz="1600" b="1" u="sng" dirty="0">
                <a:solidFill>
                  <a:schemeClr val="tx2">
                    <a:lumMod val="75000"/>
                  </a:schemeClr>
                </a:solidFill>
                <a:latin typeface="Times New Roman" panose="02020603050405020304" pitchFamily="18" charset="0"/>
                <a:cs typeface="Times New Roman" panose="02020603050405020304" pitchFamily="18" charset="0"/>
              </a:rPr>
              <a:t>на заявлені засоби провадження </a:t>
            </a:r>
            <a:r>
              <a:rPr lang="uk-UA" sz="1600" b="1" dirty="0">
                <a:solidFill>
                  <a:schemeClr val="tx2">
                    <a:lumMod val="75000"/>
                  </a:schemeClr>
                </a:solidFill>
                <a:latin typeface="Times New Roman" panose="02020603050405020304" pitchFamily="18" charset="0"/>
                <a:cs typeface="Times New Roman" panose="02020603050405020304" pitchFamily="18" charset="0"/>
              </a:rPr>
              <a:t>господарської діяльності);</a:t>
            </a:r>
          </a:p>
          <a:p>
            <a:pPr algn="just"/>
            <a:endParaRPr lang="en-US" sz="1450"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133532"/>
      </p:ext>
    </p:extLst>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Герб_g">
            <a:extLst>
              <a:ext uri="{FF2B5EF4-FFF2-40B4-BE49-F238E27FC236}">
                <a16:creationId xmlns:a16="http://schemas.microsoft.com/office/drawing/2014/main" id="{7B7E0A87-A235-449E-AA99-57707021C8C8}"/>
              </a:ext>
            </a:extLst>
          </p:cNvPr>
          <p:cNvPicPr>
            <a:picLocks noChangeAspect="1" noChangeArrowheads="1"/>
          </p:cNvPicPr>
          <p:nvPr/>
        </p:nvPicPr>
        <p:blipFill>
          <a:blip r:embed="rId2" cstate="print"/>
          <a:srcRect/>
          <a:stretch>
            <a:fillRect/>
          </a:stretch>
        </p:blipFill>
        <p:spPr bwMode="auto">
          <a:xfrm>
            <a:off x="151825" y="81483"/>
            <a:ext cx="1160463" cy="1285875"/>
          </a:xfrm>
          <a:prstGeom prst="rect">
            <a:avLst/>
          </a:prstGeom>
          <a:noFill/>
          <a:ln w="9525">
            <a:noFill/>
            <a:miter lim="800000"/>
            <a:headEnd/>
            <a:tailEnd/>
          </a:ln>
        </p:spPr>
      </p:pic>
      <p:pic>
        <p:nvPicPr>
          <p:cNvPr id="3" name="Picture 4" descr="Герб">
            <a:extLst>
              <a:ext uri="{FF2B5EF4-FFF2-40B4-BE49-F238E27FC236}">
                <a16:creationId xmlns:a16="http://schemas.microsoft.com/office/drawing/2014/main" id="{7DD69BC1-F4A2-47CF-BB6B-768CEA62E0C3}"/>
              </a:ext>
            </a:extLst>
          </p:cNvPr>
          <p:cNvPicPr>
            <a:picLocks noChangeAspect="1" noChangeArrowheads="1"/>
          </p:cNvPicPr>
          <p:nvPr/>
        </p:nvPicPr>
        <p:blipFill>
          <a:blip r:embed="rId3" cstate="print"/>
          <a:srcRect/>
          <a:stretch>
            <a:fillRect/>
          </a:stretch>
        </p:blipFill>
        <p:spPr bwMode="auto">
          <a:xfrm>
            <a:off x="8107238" y="188640"/>
            <a:ext cx="857250" cy="1071562"/>
          </a:xfrm>
          <a:prstGeom prst="rect">
            <a:avLst/>
          </a:prstGeom>
          <a:noFill/>
          <a:ln w="9525">
            <a:noFill/>
            <a:miter lim="800000"/>
            <a:headEnd/>
            <a:tailEnd/>
          </a:ln>
        </p:spPr>
      </p:pic>
      <p:sp>
        <p:nvSpPr>
          <p:cNvPr id="8" name="Прямоугольник 7"/>
          <p:cNvSpPr/>
          <p:nvPr/>
        </p:nvSpPr>
        <p:spPr>
          <a:xfrm>
            <a:off x="330521" y="6273610"/>
            <a:ext cx="8568952" cy="461665"/>
          </a:xfrm>
          <a:prstGeom prst="rect">
            <a:avLst/>
          </a:prstGeom>
        </p:spPr>
        <p:txBody>
          <a:bodyPr wrap="square">
            <a:spAutoFit/>
          </a:bodyPr>
          <a:lstStyle/>
          <a:p>
            <a:pPr algn="just"/>
            <a:r>
              <a:rPr lang="uk-UA" sz="1200" i="1" dirty="0" smtClean="0">
                <a:latin typeface="Times New Roman" panose="02020603050405020304" pitchFamily="18" charset="0"/>
                <a:cs typeface="Times New Roman" panose="02020603050405020304" pitchFamily="18" charset="0"/>
              </a:rPr>
              <a:t>*відповідно </a:t>
            </a:r>
            <a:r>
              <a:rPr lang="uk-UA" sz="1200" i="1" dirty="0">
                <a:latin typeface="Times New Roman" panose="02020603050405020304" pitchFamily="18" charset="0"/>
                <a:cs typeface="Times New Roman" panose="02020603050405020304" pitchFamily="18" charset="0"/>
              </a:rPr>
              <a:t>до пункту 1.7 Ліцензійних умов провадження господарської діяльності </a:t>
            </a:r>
            <a:r>
              <a:rPr lang="uk-UA" sz="1200" i="1" dirty="0" smtClean="0">
                <a:latin typeface="Times New Roman" panose="02020603050405020304" pitchFamily="18" charset="0"/>
                <a:cs typeface="Times New Roman" panose="02020603050405020304" pitchFamily="18" charset="0"/>
              </a:rPr>
              <a:t>з </a:t>
            </a:r>
            <a:r>
              <a:rPr lang="uk-UA" sz="1200" i="1" dirty="0">
                <a:latin typeface="Times New Roman" panose="02020603050405020304" pitchFamily="18" charset="0"/>
                <a:cs typeface="Times New Roman" panose="02020603050405020304" pitchFamily="18" charset="0"/>
              </a:rPr>
              <a:t>транспортування теплової енергії магістральними і місцевими (розподільчими) тепловими мережами</a:t>
            </a:r>
            <a:r>
              <a:rPr lang="uk-UA" sz="1200" i="1" dirty="0" smtClean="0">
                <a:latin typeface="Times New Roman" panose="02020603050405020304" pitchFamily="18" charset="0"/>
                <a:cs typeface="Times New Roman" panose="02020603050405020304" pitchFamily="18" charset="0"/>
              </a:rPr>
              <a:t>, </a:t>
            </a:r>
            <a:r>
              <a:rPr lang="uk-UA" sz="1200" i="1" dirty="0">
                <a:latin typeface="Times New Roman" panose="02020603050405020304" pitchFamily="18" charset="0"/>
                <a:cs typeface="Times New Roman" panose="02020603050405020304" pitchFamily="18" charset="0"/>
              </a:rPr>
              <a:t>затверджених постановою НКРЕКП від 22.03.2017 № </a:t>
            </a:r>
            <a:r>
              <a:rPr lang="uk-UA" sz="1200" i="1" dirty="0" smtClean="0">
                <a:latin typeface="Times New Roman" panose="02020603050405020304" pitchFamily="18" charset="0"/>
                <a:cs typeface="Times New Roman" panose="02020603050405020304" pitchFamily="18" charset="0"/>
              </a:rPr>
              <a:t>308.</a:t>
            </a:r>
            <a:endParaRPr lang="uk-UA" sz="1200" i="1"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1242323" y="89068"/>
            <a:ext cx="6919614" cy="1200329"/>
          </a:xfrm>
          <a:prstGeom prst="rect">
            <a:avLst/>
          </a:prstGeom>
        </p:spPr>
        <p:txBody>
          <a:bodyPr wrap="square">
            <a:spAutoFit/>
          </a:bodyPr>
          <a:lstStyle/>
          <a:p>
            <a:pPr algn="ctr"/>
            <a:r>
              <a:rPr lang="uk-UA" b="1" dirty="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Вичерпний перелік документів, що додаються до заяви про отримання ліцензії на </a:t>
            </a:r>
            <a:r>
              <a:rPr lang="ru-RU" b="1" dirty="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право </a:t>
            </a:r>
            <a:r>
              <a:rPr lang="uk-UA" b="1" dirty="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провадження господарської діяльності </a:t>
            </a:r>
            <a:r>
              <a:rPr lang="uk-UA" b="1" u="sng" dirty="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з </a:t>
            </a:r>
            <a:r>
              <a:rPr lang="uk-UA" b="1" u="sng" dirty="0" smtClean="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транспортування теплової енергії </a:t>
            </a:r>
            <a:r>
              <a:rPr lang="uk-UA" b="1" dirty="0" smtClean="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магістральними і місцевими (розподільчими) тепловими мережами*:</a:t>
            </a:r>
            <a:endParaRPr lang="uk-UA" b="1" dirty="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391497" y="1466930"/>
            <a:ext cx="8506800" cy="831061"/>
          </a:xfrm>
          <a:prstGeom prst="roundRect">
            <a:avLst/>
          </a:prstGeom>
          <a:gradFill>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a:solidFill>
              <a:schemeClr val="accent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uk-UA" sz="1450" b="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endParaRPr>
          </a:p>
          <a:p>
            <a:pPr marL="285750" indent="-285750" algn="just">
              <a:buFont typeface="Wingdings" panose="05000000000000000000" pitchFamily="2" charset="2"/>
              <a:buChar char="Ø"/>
            </a:pPr>
            <a:r>
              <a:rPr lang="uk-UA" sz="1600" b="1" u="sng"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відомості про засоби провадження </a:t>
            </a:r>
            <a:r>
              <a:rPr lang="uk-UA" sz="1600" b="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господарської діяльності з транспортування теплової енергії магістральними і місцевими (розподільчими) тепловими мережами </a:t>
            </a:r>
            <a:r>
              <a:rPr lang="uk-UA" sz="1600" b="1" i="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(додаток 2 до Ліцензійних умов);</a:t>
            </a:r>
          </a:p>
          <a:p>
            <a:pPr algn="just"/>
            <a:endParaRPr lang="en-US" sz="145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6" name="Скругленный прямоугольник 25"/>
          <p:cNvSpPr/>
          <p:nvPr/>
        </p:nvSpPr>
        <p:spPr>
          <a:xfrm>
            <a:off x="391497" y="2457585"/>
            <a:ext cx="8506800" cy="783411"/>
          </a:xfrm>
          <a:prstGeom prst="roundRect">
            <a:avLst/>
          </a:prstGeom>
          <a:gradFill>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a:solidFill>
              <a:schemeClr val="accent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uk-UA" sz="1450" b="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endParaRPr>
          </a:p>
          <a:p>
            <a:pPr marL="285750" indent="-285750" algn="just">
              <a:buFont typeface="Wingdings" panose="05000000000000000000" pitchFamily="2" charset="2"/>
              <a:buChar char="Ø"/>
            </a:pPr>
            <a:r>
              <a:rPr lang="uk-UA" sz="1600" b="1" u="sng"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відомості про місця провадження </a:t>
            </a:r>
            <a:r>
              <a:rPr lang="uk-UA" sz="1600" b="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господарської діяльності з транспортування теплової енергії магістральними і місцевими (розподільчими) тепловими мережами </a:t>
            </a:r>
            <a:r>
              <a:rPr lang="uk-UA" sz="1600" b="1" i="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(додаток 3 до Ліцензійних умов)</a:t>
            </a:r>
            <a:r>
              <a:rPr lang="uk-UA" sz="1600" b="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a:t>
            </a:r>
          </a:p>
          <a:p>
            <a:pPr algn="just"/>
            <a:endParaRPr lang="en-US" sz="145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9" name="Скругленный прямоугольник 28"/>
          <p:cNvSpPr/>
          <p:nvPr/>
        </p:nvSpPr>
        <p:spPr>
          <a:xfrm>
            <a:off x="383567" y="3400590"/>
            <a:ext cx="8505444" cy="1056388"/>
          </a:xfrm>
          <a:prstGeom prst="roundRect">
            <a:avLst/>
          </a:prstGeom>
          <a:gradFill>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a:solidFill>
              <a:schemeClr val="accent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uk-UA" sz="1450" b="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endParaRPr>
          </a:p>
          <a:p>
            <a:pPr marL="285750" indent="-285750" algn="just">
              <a:buFont typeface="Wingdings" panose="05000000000000000000" pitchFamily="2" charset="2"/>
              <a:buChar char="Ø"/>
            </a:pPr>
            <a:r>
              <a:rPr lang="uk-UA" sz="1600" b="1" u="sng" dirty="0">
                <a:solidFill>
                  <a:schemeClr val="tx2">
                    <a:lumMod val="75000"/>
                  </a:schemeClr>
                </a:solidFill>
                <a:latin typeface="Times New Roman" panose="02020603050405020304" pitchFamily="18" charset="0"/>
                <a:cs typeface="Times New Roman" panose="02020603050405020304" pitchFamily="18" charset="0"/>
              </a:rPr>
              <a:t>копія паспорта керівника </a:t>
            </a:r>
            <a:r>
              <a:rPr lang="uk-UA" sz="1600" b="1" dirty="0">
                <a:solidFill>
                  <a:schemeClr val="tx2">
                    <a:lumMod val="75000"/>
                  </a:schemeClr>
                </a:solidFill>
                <a:latin typeface="Times New Roman" panose="02020603050405020304" pitchFamily="18" charset="0"/>
                <a:cs typeface="Times New Roman" panose="02020603050405020304" pitchFamily="18" charset="0"/>
              </a:rPr>
              <a:t>здобувача ліцензії </a:t>
            </a:r>
            <a:r>
              <a:rPr lang="uk-UA" sz="1600" b="1" u="sng" dirty="0">
                <a:solidFill>
                  <a:schemeClr val="tx2">
                    <a:lumMod val="75000"/>
                  </a:schemeClr>
                </a:solidFill>
                <a:latin typeface="Times New Roman" panose="02020603050405020304" pitchFamily="18" charset="0"/>
                <a:cs typeface="Times New Roman" panose="02020603050405020304" pitchFamily="18" charset="0"/>
              </a:rPr>
              <a:t>із відміткою органу ДПС </a:t>
            </a:r>
            <a:r>
              <a:rPr lang="uk-UA" sz="1600" b="1" dirty="0">
                <a:solidFill>
                  <a:schemeClr val="tx2">
                    <a:lumMod val="75000"/>
                  </a:schemeClr>
                </a:solidFill>
                <a:latin typeface="Times New Roman" panose="02020603050405020304" pitchFamily="18" charset="0"/>
                <a:cs typeface="Times New Roman" panose="02020603050405020304" pitchFamily="18" charset="0"/>
              </a:rPr>
              <a:t>про повідомлення про відмову через свої релігійні переконання від прийняття реєстраційного номера облікової картки платника податків (</a:t>
            </a:r>
            <a:r>
              <a:rPr lang="uk-UA" sz="1600" b="1" u="sng" dirty="0">
                <a:solidFill>
                  <a:schemeClr val="tx2">
                    <a:lumMod val="75000"/>
                  </a:schemeClr>
                </a:solidFill>
                <a:latin typeface="Times New Roman" panose="02020603050405020304" pitchFamily="18" charset="0"/>
                <a:cs typeface="Times New Roman" panose="02020603050405020304" pitchFamily="18" charset="0"/>
              </a:rPr>
              <a:t>подається тільки ФОП</a:t>
            </a:r>
            <a:r>
              <a:rPr lang="uk-UA" sz="1600" b="1" dirty="0">
                <a:solidFill>
                  <a:schemeClr val="tx2">
                    <a:lumMod val="75000"/>
                  </a:schemeClr>
                </a:solidFill>
                <a:latin typeface="Times New Roman" panose="02020603050405020304" pitchFamily="18" charset="0"/>
                <a:cs typeface="Times New Roman" panose="02020603050405020304" pitchFamily="18" charset="0"/>
              </a:rPr>
              <a:t>);</a:t>
            </a:r>
          </a:p>
          <a:p>
            <a:pPr algn="just"/>
            <a:endParaRPr lang="en-US" sz="16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1" name="Скругленный прямоугольник 30"/>
          <p:cNvSpPr/>
          <p:nvPr/>
        </p:nvSpPr>
        <p:spPr>
          <a:xfrm>
            <a:off x="355657" y="4616572"/>
            <a:ext cx="8506800" cy="1497444"/>
          </a:xfrm>
          <a:prstGeom prst="roundRect">
            <a:avLst/>
          </a:prstGeom>
          <a:gradFill>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a:solidFill>
              <a:schemeClr val="accent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Ø"/>
            </a:pPr>
            <a:r>
              <a:rPr lang="uk-UA" sz="1600" b="1" u="sng" dirty="0" smtClean="0">
                <a:solidFill>
                  <a:schemeClr val="tx2">
                    <a:lumMod val="75000"/>
                  </a:schemeClr>
                </a:solidFill>
                <a:latin typeface="Times New Roman" panose="02020603050405020304" pitchFamily="18" charset="0"/>
                <a:cs typeface="Times New Roman" panose="02020603050405020304" pitchFamily="18" charset="0"/>
              </a:rPr>
              <a:t>схема </a:t>
            </a:r>
            <a:r>
              <a:rPr lang="uk-UA" sz="1600" b="1" u="sng" dirty="0">
                <a:solidFill>
                  <a:schemeClr val="tx2">
                    <a:lumMod val="75000"/>
                  </a:schemeClr>
                </a:solidFill>
                <a:latin typeface="Times New Roman" panose="02020603050405020304" pitchFamily="18" charset="0"/>
                <a:cs typeface="Times New Roman" panose="02020603050405020304" pitchFamily="18" charset="0"/>
              </a:rPr>
              <a:t>теплових мереж</a:t>
            </a:r>
            <a:r>
              <a:rPr lang="uk-UA" sz="1600" b="1" dirty="0">
                <a:solidFill>
                  <a:schemeClr val="tx2">
                    <a:lumMod val="75000"/>
                  </a:schemeClr>
                </a:solidFill>
                <a:latin typeface="Times New Roman" panose="02020603050405020304" pitchFamily="18" charset="0"/>
                <a:cs typeface="Times New Roman" panose="02020603050405020304" pitchFamily="18" charset="0"/>
              </a:rPr>
              <a:t>, споруд та інших об’єктів, задіяних у провадженні діяльності з транспортування теплової енергії із зазначенням точок розмежування (за наявності) з іншими суб’єктами господарювання, що провадять господарську діяльність з транспортування теплової енергії, та приладів обліку, </a:t>
            </a:r>
            <a:r>
              <a:rPr lang="uk-UA" sz="1600" b="1" u="sng" dirty="0">
                <a:solidFill>
                  <a:schemeClr val="tx2">
                    <a:lumMod val="75000"/>
                  </a:schemeClr>
                </a:solidFill>
                <a:latin typeface="Times New Roman" panose="02020603050405020304" pitchFamily="18" charset="0"/>
                <a:cs typeface="Times New Roman" panose="02020603050405020304" pitchFamily="18" charset="0"/>
              </a:rPr>
              <a:t>затверджена керівником </a:t>
            </a:r>
            <a:r>
              <a:rPr lang="uk-UA" sz="1600" b="1" dirty="0">
                <a:solidFill>
                  <a:schemeClr val="tx2">
                    <a:lumMod val="75000"/>
                  </a:schemeClr>
                </a:solidFill>
                <a:latin typeface="Times New Roman" panose="02020603050405020304" pitchFamily="18" charset="0"/>
                <a:cs typeface="Times New Roman" panose="02020603050405020304" pitchFamily="18" charset="0"/>
              </a:rPr>
              <a:t>суб’єкта господарювання.</a:t>
            </a:r>
            <a:endParaRPr lang="en-US" sz="1600"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335653"/>
      </p:ext>
    </p:extLst>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Герб_g">
            <a:extLst>
              <a:ext uri="{FF2B5EF4-FFF2-40B4-BE49-F238E27FC236}">
                <a16:creationId xmlns:a16="http://schemas.microsoft.com/office/drawing/2014/main" id="{7B7E0A87-A235-449E-AA99-57707021C8C8}"/>
              </a:ext>
            </a:extLst>
          </p:cNvPr>
          <p:cNvPicPr>
            <a:picLocks noChangeAspect="1" noChangeArrowheads="1"/>
          </p:cNvPicPr>
          <p:nvPr/>
        </p:nvPicPr>
        <p:blipFill>
          <a:blip r:embed="rId2" cstate="print"/>
          <a:srcRect/>
          <a:stretch>
            <a:fillRect/>
          </a:stretch>
        </p:blipFill>
        <p:spPr bwMode="auto">
          <a:xfrm>
            <a:off x="151825" y="81483"/>
            <a:ext cx="1160463" cy="1285875"/>
          </a:xfrm>
          <a:prstGeom prst="rect">
            <a:avLst/>
          </a:prstGeom>
          <a:noFill/>
          <a:ln w="9525">
            <a:noFill/>
            <a:miter lim="800000"/>
            <a:headEnd/>
            <a:tailEnd/>
          </a:ln>
        </p:spPr>
      </p:pic>
      <p:pic>
        <p:nvPicPr>
          <p:cNvPr id="3" name="Picture 4" descr="Герб">
            <a:extLst>
              <a:ext uri="{FF2B5EF4-FFF2-40B4-BE49-F238E27FC236}">
                <a16:creationId xmlns:a16="http://schemas.microsoft.com/office/drawing/2014/main" id="{7DD69BC1-F4A2-47CF-BB6B-768CEA62E0C3}"/>
              </a:ext>
            </a:extLst>
          </p:cNvPr>
          <p:cNvPicPr>
            <a:picLocks noChangeAspect="1" noChangeArrowheads="1"/>
          </p:cNvPicPr>
          <p:nvPr/>
        </p:nvPicPr>
        <p:blipFill>
          <a:blip r:embed="rId3" cstate="print"/>
          <a:srcRect/>
          <a:stretch>
            <a:fillRect/>
          </a:stretch>
        </p:blipFill>
        <p:spPr bwMode="auto">
          <a:xfrm>
            <a:off x="8107238" y="188640"/>
            <a:ext cx="857250" cy="1071562"/>
          </a:xfrm>
          <a:prstGeom prst="rect">
            <a:avLst/>
          </a:prstGeom>
          <a:noFill/>
          <a:ln w="9525">
            <a:noFill/>
            <a:miter lim="800000"/>
            <a:headEnd/>
            <a:tailEnd/>
          </a:ln>
        </p:spPr>
      </p:pic>
      <p:sp>
        <p:nvSpPr>
          <p:cNvPr id="8" name="Прямоугольник 7"/>
          <p:cNvSpPr/>
          <p:nvPr/>
        </p:nvSpPr>
        <p:spPr>
          <a:xfrm>
            <a:off x="467544" y="6396335"/>
            <a:ext cx="8325156" cy="461665"/>
          </a:xfrm>
          <a:prstGeom prst="rect">
            <a:avLst/>
          </a:prstGeom>
        </p:spPr>
        <p:txBody>
          <a:bodyPr wrap="square">
            <a:spAutoFit/>
          </a:bodyPr>
          <a:lstStyle/>
          <a:p>
            <a:pPr algn="just"/>
            <a:r>
              <a:rPr lang="uk-UA" sz="1200" i="1" dirty="0" smtClean="0">
                <a:latin typeface="Times New Roman" panose="02020603050405020304" pitchFamily="18" charset="0"/>
                <a:cs typeface="Times New Roman" panose="02020603050405020304" pitchFamily="18" charset="0"/>
              </a:rPr>
              <a:t>*відповідно </a:t>
            </a:r>
            <a:r>
              <a:rPr lang="uk-UA" sz="1200" i="1" dirty="0">
                <a:latin typeface="Times New Roman" panose="02020603050405020304" pitchFamily="18" charset="0"/>
                <a:cs typeface="Times New Roman" panose="02020603050405020304" pitchFamily="18" charset="0"/>
              </a:rPr>
              <a:t>до пункту 1.7 Ліцензійних умов провадження господарської діяльності </a:t>
            </a:r>
            <a:r>
              <a:rPr lang="uk-UA" sz="1200" i="1" dirty="0" smtClean="0">
                <a:latin typeface="Times New Roman" panose="02020603050405020304" pitchFamily="18" charset="0"/>
                <a:cs typeface="Times New Roman" panose="02020603050405020304" pitchFamily="18" charset="0"/>
              </a:rPr>
              <a:t>з постачання теплової енергії,  </a:t>
            </a:r>
            <a:r>
              <a:rPr lang="uk-UA" sz="1200" i="1" dirty="0">
                <a:latin typeface="Times New Roman" panose="02020603050405020304" pitchFamily="18" charset="0"/>
                <a:cs typeface="Times New Roman" panose="02020603050405020304" pitchFamily="18" charset="0"/>
              </a:rPr>
              <a:t>затверджених постановою НКРЕКП від 22.03.2017 № </a:t>
            </a:r>
            <a:r>
              <a:rPr lang="uk-UA" sz="1200" i="1" dirty="0" smtClean="0">
                <a:latin typeface="Times New Roman" panose="02020603050405020304" pitchFamily="18" charset="0"/>
                <a:cs typeface="Times New Roman" panose="02020603050405020304" pitchFamily="18" charset="0"/>
              </a:rPr>
              <a:t>308.</a:t>
            </a:r>
            <a:endParaRPr lang="uk-UA" sz="1200" i="1"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1115616" y="255143"/>
            <a:ext cx="6919614" cy="1015663"/>
          </a:xfrm>
          <a:prstGeom prst="rect">
            <a:avLst/>
          </a:prstGeom>
        </p:spPr>
        <p:txBody>
          <a:bodyPr wrap="square">
            <a:spAutoFit/>
          </a:bodyPr>
          <a:lstStyle/>
          <a:p>
            <a:pPr algn="ctr"/>
            <a:r>
              <a:rPr lang="uk-UA" sz="2000" b="1" dirty="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Вичерпний перелік документів, що додаються до заяви про отримання ліцензії на </a:t>
            </a:r>
            <a:r>
              <a:rPr lang="ru-RU" sz="2000" b="1" dirty="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право </a:t>
            </a:r>
            <a:r>
              <a:rPr lang="uk-UA" sz="2000" b="1" dirty="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провадження господарської діяльності </a:t>
            </a:r>
            <a:r>
              <a:rPr lang="uk-UA" sz="2000" b="1" u="sng" dirty="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з </a:t>
            </a:r>
            <a:r>
              <a:rPr lang="uk-UA" sz="2000" b="1" u="sng" dirty="0" smtClean="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постачання теплової енергії </a:t>
            </a:r>
            <a:r>
              <a:rPr lang="uk-UA" sz="2000" b="1" dirty="0" smtClean="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a:t>
            </a:r>
            <a:endParaRPr lang="uk-UA" sz="2000" b="1" dirty="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650986" y="1600274"/>
            <a:ext cx="7848873" cy="1108645"/>
          </a:xfrm>
          <a:prstGeom prst="roundRect">
            <a:avLst/>
          </a:prstGeom>
          <a:gradFill>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a:solidFill>
              <a:schemeClr val="accent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uk-UA" sz="1450" b="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endParaRPr>
          </a:p>
          <a:p>
            <a:pPr marL="285750" indent="-285750" algn="just">
              <a:buFont typeface="Wingdings" panose="05000000000000000000" pitchFamily="2" charset="2"/>
              <a:buChar char="Ø"/>
            </a:pPr>
            <a:r>
              <a:rPr lang="uk-UA" b="1" u="sng"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відомості про засоби провадження</a:t>
            </a:r>
            <a:r>
              <a:rPr lang="uk-UA" b="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 господарської діяльності з постачання теплової енергії </a:t>
            </a:r>
            <a:r>
              <a:rPr lang="uk-UA" sz="1600" b="1" i="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(додаток 2 до Ліцензійних умов);</a:t>
            </a:r>
          </a:p>
          <a:p>
            <a:pPr algn="just"/>
            <a:endParaRPr lang="en-US" sz="1400" b="1" i="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6" name="Скругленный прямоугольник 25"/>
          <p:cNvSpPr/>
          <p:nvPr/>
        </p:nvSpPr>
        <p:spPr>
          <a:xfrm>
            <a:off x="642619" y="2982011"/>
            <a:ext cx="7857239" cy="1193751"/>
          </a:xfrm>
          <a:prstGeom prst="roundRect">
            <a:avLst/>
          </a:prstGeom>
          <a:gradFill>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a:solidFill>
              <a:schemeClr val="accent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uk-UA" sz="1450" b="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endParaRPr>
          </a:p>
          <a:p>
            <a:pPr marL="285750" indent="-285750" algn="just">
              <a:buFont typeface="Wingdings" panose="05000000000000000000" pitchFamily="2" charset="2"/>
              <a:buChar char="Ø"/>
            </a:pPr>
            <a:r>
              <a:rPr lang="uk-UA" b="1" u="sng"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відомості про місця провадження</a:t>
            </a:r>
            <a:r>
              <a:rPr lang="uk-UA" b="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 господарської діяльності з постачання теплової енергії </a:t>
            </a:r>
            <a:r>
              <a:rPr lang="uk-UA" sz="1600" b="1" i="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(додаток 3 до Ліцензійних умов);</a:t>
            </a:r>
          </a:p>
          <a:p>
            <a:pPr algn="just"/>
            <a:endParaRPr lang="en-US" sz="145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9" name="Скругленный прямоугольник 28"/>
          <p:cNvSpPr/>
          <p:nvPr/>
        </p:nvSpPr>
        <p:spPr>
          <a:xfrm>
            <a:off x="650987" y="4430728"/>
            <a:ext cx="7848871" cy="1302528"/>
          </a:xfrm>
          <a:prstGeom prst="roundRect">
            <a:avLst/>
          </a:prstGeom>
          <a:gradFill>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a:solidFill>
              <a:schemeClr val="accent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uk-UA" sz="1450" b="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endParaRPr>
          </a:p>
          <a:p>
            <a:pPr marL="285750" indent="-285750" algn="just">
              <a:buFont typeface="Wingdings" panose="05000000000000000000" pitchFamily="2" charset="2"/>
              <a:buChar char="Ø"/>
            </a:pPr>
            <a:r>
              <a:rPr lang="uk-UA" b="1" u="sng" dirty="0">
                <a:solidFill>
                  <a:schemeClr val="tx2">
                    <a:lumMod val="75000"/>
                  </a:schemeClr>
                </a:solidFill>
                <a:latin typeface="Times New Roman" panose="02020603050405020304" pitchFamily="18" charset="0"/>
                <a:cs typeface="Times New Roman" panose="02020603050405020304" pitchFamily="18" charset="0"/>
              </a:rPr>
              <a:t>копія паспорта керівника</a:t>
            </a:r>
            <a:r>
              <a:rPr lang="uk-UA" b="1" dirty="0">
                <a:solidFill>
                  <a:schemeClr val="tx2">
                    <a:lumMod val="75000"/>
                  </a:schemeClr>
                </a:solidFill>
                <a:latin typeface="Times New Roman" panose="02020603050405020304" pitchFamily="18" charset="0"/>
                <a:cs typeface="Times New Roman" panose="02020603050405020304" pitchFamily="18" charset="0"/>
              </a:rPr>
              <a:t> здобувача ліцензії </a:t>
            </a:r>
            <a:r>
              <a:rPr lang="uk-UA" b="1" u="sng" dirty="0">
                <a:solidFill>
                  <a:schemeClr val="tx2">
                    <a:lumMod val="75000"/>
                  </a:schemeClr>
                </a:solidFill>
                <a:latin typeface="Times New Roman" panose="02020603050405020304" pitchFamily="18" charset="0"/>
                <a:cs typeface="Times New Roman" panose="02020603050405020304" pitchFamily="18" charset="0"/>
              </a:rPr>
              <a:t>із відміткою органу ДПС </a:t>
            </a:r>
            <a:r>
              <a:rPr lang="uk-UA" b="1" dirty="0">
                <a:solidFill>
                  <a:schemeClr val="tx2">
                    <a:lumMod val="75000"/>
                  </a:schemeClr>
                </a:solidFill>
                <a:latin typeface="Times New Roman" panose="02020603050405020304" pitchFamily="18" charset="0"/>
                <a:cs typeface="Times New Roman" panose="02020603050405020304" pitchFamily="18" charset="0"/>
              </a:rPr>
              <a:t>про повідомлення про відмову через свої релігійні переконання від прийняття реєстраційного номера облікової картки платника податків (</a:t>
            </a:r>
            <a:r>
              <a:rPr lang="uk-UA" b="1" u="sng" dirty="0">
                <a:solidFill>
                  <a:schemeClr val="tx2">
                    <a:lumMod val="75000"/>
                  </a:schemeClr>
                </a:solidFill>
                <a:latin typeface="Times New Roman" panose="02020603050405020304" pitchFamily="18" charset="0"/>
                <a:cs typeface="Times New Roman" panose="02020603050405020304" pitchFamily="18" charset="0"/>
              </a:rPr>
              <a:t>подається тільки ФОП</a:t>
            </a:r>
            <a:r>
              <a:rPr lang="uk-UA" b="1" dirty="0" smtClean="0">
                <a:solidFill>
                  <a:schemeClr val="tx2">
                    <a:lumMod val="75000"/>
                  </a:schemeClr>
                </a:solidFill>
                <a:latin typeface="Times New Roman" panose="02020603050405020304" pitchFamily="18" charset="0"/>
                <a:cs typeface="Times New Roman" panose="02020603050405020304" pitchFamily="18" charset="0"/>
              </a:rPr>
              <a:t>).</a:t>
            </a:r>
            <a:endParaRPr lang="uk-UA" b="1" dirty="0">
              <a:solidFill>
                <a:schemeClr val="tx2">
                  <a:lumMod val="75000"/>
                </a:schemeClr>
              </a:solidFill>
              <a:latin typeface="Times New Roman" panose="02020603050405020304" pitchFamily="18" charset="0"/>
              <a:cs typeface="Times New Roman" panose="02020603050405020304" pitchFamily="18" charset="0"/>
            </a:endParaRPr>
          </a:p>
          <a:p>
            <a:pPr algn="just"/>
            <a:endParaRPr lang="en-US" sz="1450"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6687833"/>
      </p:ext>
    </p:extLst>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Герб_g">
            <a:extLst>
              <a:ext uri="{FF2B5EF4-FFF2-40B4-BE49-F238E27FC236}">
                <a16:creationId xmlns:a16="http://schemas.microsoft.com/office/drawing/2014/main" id="{7B7E0A87-A235-449E-AA99-57707021C8C8}"/>
              </a:ext>
            </a:extLst>
          </p:cNvPr>
          <p:cNvPicPr>
            <a:picLocks noChangeAspect="1" noChangeArrowheads="1"/>
          </p:cNvPicPr>
          <p:nvPr/>
        </p:nvPicPr>
        <p:blipFill>
          <a:blip r:embed="rId2" cstate="print"/>
          <a:srcRect/>
          <a:stretch>
            <a:fillRect/>
          </a:stretch>
        </p:blipFill>
        <p:spPr bwMode="auto">
          <a:xfrm>
            <a:off x="151825" y="81483"/>
            <a:ext cx="1160463" cy="1285875"/>
          </a:xfrm>
          <a:prstGeom prst="rect">
            <a:avLst/>
          </a:prstGeom>
          <a:noFill/>
          <a:ln w="9525">
            <a:noFill/>
            <a:miter lim="800000"/>
            <a:headEnd/>
            <a:tailEnd/>
          </a:ln>
        </p:spPr>
      </p:pic>
      <p:pic>
        <p:nvPicPr>
          <p:cNvPr id="3" name="Picture 4" descr="Герб">
            <a:extLst>
              <a:ext uri="{FF2B5EF4-FFF2-40B4-BE49-F238E27FC236}">
                <a16:creationId xmlns:a16="http://schemas.microsoft.com/office/drawing/2014/main" id="{7DD69BC1-F4A2-47CF-BB6B-768CEA62E0C3}"/>
              </a:ext>
            </a:extLst>
          </p:cNvPr>
          <p:cNvPicPr>
            <a:picLocks noChangeAspect="1" noChangeArrowheads="1"/>
          </p:cNvPicPr>
          <p:nvPr/>
        </p:nvPicPr>
        <p:blipFill>
          <a:blip r:embed="rId3" cstate="print"/>
          <a:srcRect/>
          <a:stretch>
            <a:fillRect/>
          </a:stretch>
        </p:blipFill>
        <p:spPr bwMode="auto">
          <a:xfrm>
            <a:off x="8107238" y="188640"/>
            <a:ext cx="857250" cy="1071562"/>
          </a:xfrm>
          <a:prstGeom prst="rect">
            <a:avLst/>
          </a:prstGeom>
          <a:noFill/>
          <a:ln w="9525">
            <a:noFill/>
            <a:miter lim="800000"/>
            <a:headEnd/>
            <a:tailEnd/>
          </a:ln>
        </p:spPr>
      </p:pic>
      <p:sp>
        <p:nvSpPr>
          <p:cNvPr id="13" name="Прямоугольник 12"/>
          <p:cNvSpPr/>
          <p:nvPr/>
        </p:nvSpPr>
        <p:spPr>
          <a:xfrm>
            <a:off x="1115616" y="255143"/>
            <a:ext cx="6919614" cy="830997"/>
          </a:xfrm>
          <a:prstGeom prst="rect">
            <a:avLst/>
          </a:prstGeom>
        </p:spPr>
        <p:txBody>
          <a:bodyPr wrap="square">
            <a:spAutoFit/>
          </a:bodyPr>
          <a:lstStyle/>
          <a:p>
            <a:pPr algn="ctr"/>
            <a:r>
              <a:rPr lang="uk-UA" sz="2400" b="1" dirty="0">
                <a:solidFill>
                  <a:schemeClr val="tx2">
                    <a:lumMod val="75000"/>
                  </a:schemeClr>
                </a:solidFill>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Вимоги до ліцензіатів </a:t>
            </a:r>
          </a:p>
          <a:p>
            <a:pPr algn="ctr"/>
            <a:r>
              <a:rPr lang="uk-UA" sz="2400" b="1" dirty="0">
                <a:solidFill>
                  <a:schemeClr val="tx2">
                    <a:lumMod val="75000"/>
                  </a:schemeClr>
                </a:solidFill>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при провадженні господарської діяльності*:</a:t>
            </a:r>
          </a:p>
        </p:txBody>
      </p:sp>
      <p:graphicFrame>
        <p:nvGraphicFramePr>
          <p:cNvPr id="4" name="Схема 3"/>
          <p:cNvGraphicFramePr/>
          <p:nvPr>
            <p:extLst>
              <p:ext uri="{D42A27DB-BD31-4B8C-83A1-F6EECF244321}">
                <p14:modId xmlns:p14="http://schemas.microsoft.com/office/powerpoint/2010/main" val="3355901776"/>
              </p:ext>
            </p:extLst>
          </p:nvPr>
        </p:nvGraphicFramePr>
        <p:xfrm>
          <a:off x="323528" y="1260202"/>
          <a:ext cx="8640960"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Прямоугольник 8"/>
          <p:cNvSpPr/>
          <p:nvPr/>
        </p:nvSpPr>
        <p:spPr>
          <a:xfrm>
            <a:off x="121179" y="6453336"/>
            <a:ext cx="9133131" cy="307777"/>
          </a:xfrm>
          <a:prstGeom prst="rect">
            <a:avLst/>
          </a:prstGeom>
        </p:spPr>
        <p:txBody>
          <a:bodyPr wrap="square">
            <a:spAutoFit/>
          </a:bodyPr>
          <a:lstStyle/>
          <a:p>
            <a:r>
              <a:rPr lang="uk-UA" sz="1200" i="1" dirty="0">
                <a:latin typeface="Times New Roman" panose="02020603050405020304" pitchFamily="18" charset="0"/>
                <a:cs typeface="Times New Roman" panose="02020603050405020304" pitchFamily="18" charset="0"/>
              </a:rPr>
              <a:t>* Відповідно до п. </a:t>
            </a:r>
            <a:r>
              <a:rPr lang="uk-UA" sz="1200" i="1" dirty="0" smtClean="0">
                <a:latin typeface="Times New Roman" panose="02020603050405020304" pitchFamily="18" charset="0"/>
                <a:cs typeface="Times New Roman" panose="02020603050405020304" pitchFamily="18" charset="0"/>
              </a:rPr>
              <a:t>3 </a:t>
            </a:r>
            <a:r>
              <a:rPr lang="uk-UA" sz="1200" i="1" dirty="0">
                <a:latin typeface="Times New Roman" panose="02020603050405020304" pitchFamily="18" charset="0"/>
                <a:cs typeface="Times New Roman" panose="02020603050405020304" pitchFamily="18" charset="0"/>
              </a:rPr>
              <a:t>ст. </a:t>
            </a:r>
            <a:r>
              <a:rPr lang="uk-UA" sz="1200" i="1" dirty="0" smtClean="0">
                <a:latin typeface="Times New Roman" panose="02020603050405020304" pitchFamily="18" charset="0"/>
                <a:cs typeface="Times New Roman" panose="02020603050405020304" pitchFamily="18" charset="0"/>
              </a:rPr>
              <a:t>13 Закону України </a:t>
            </a:r>
            <a:r>
              <a:rPr lang="uk-UA" sz="1200" i="1" dirty="0">
                <a:latin typeface="Times New Roman" panose="02020603050405020304" pitchFamily="18" charset="0"/>
                <a:cs typeface="Times New Roman" panose="02020603050405020304" pitchFamily="18" charset="0"/>
              </a:rPr>
              <a:t>«Про ліцензування видів господарської діяльності</a:t>
            </a:r>
            <a:r>
              <a:rPr lang="uk-UA" sz="1200" i="1" dirty="0" smtClean="0">
                <a:latin typeface="Times New Roman" panose="02020603050405020304" pitchFamily="18" charset="0"/>
                <a:cs typeface="Times New Roman" panose="02020603050405020304" pitchFamily="18" charset="0"/>
              </a:rPr>
              <a:t>» встановлюються ліцензійними умовами</a:t>
            </a:r>
            <a:r>
              <a:rPr lang="uk-UA" sz="1400" i="1" dirty="0" smtClean="0">
                <a:latin typeface="Times New Roman" panose="02020603050405020304" pitchFamily="18" charset="0"/>
                <a:cs typeface="Times New Roman" panose="02020603050405020304" pitchFamily="18" charset="0"/>
              </a:rPr>
              <a:t>.</a:t>
            </a:r>
            <a:endParaRPr lang="uk-UA"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4072649"/>
      </p:ext>
    </p:extLst>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Герб_g">
            <a:extLst>
              <a:ext uri="{FF2B5EF4-FFF2-40B4-BE49-F238E27FC236}">
                <a16:creationId xmlns:a16="http://schemas.microsoft.com/office/drawing/2014/main" id="{7B7E0A87-A235-449E-AA99-57707021C8C8}"/>
              </a:ext>
            </a:extLst>
          </p:cNvPr>
          <p:cNvPicPr>
            <a:picLocks noChangeAspect="1" noChangeArrowheads="1"/>
          </p:cNvPicPr>
          <p:nvPr/>
        </p:nvPicPr>
        <p:blipFill>
          <a:blip r:embed="rId2" cstate="print"/>
          <a:srcRect/>
          <a:stretch>
            <a:fillRect/>
          </a:stretch>
        </p:blipFill>
        <p:spPr bwMode="auto">
          <a:xfrm>
            <a:off x="151825" y="81483"/>
            <a:ext cx="1160463" cy="1285875"/>
          </a:xfrm>
          <a:prstGeom prst="rect">
            <a:avLst/>
          </a:prstGeom>
          <a:noFill/>
          <a:ln w="9525">
            <a:noFill/>
            <a:miter lim="800000"/>
            <a:headEnd/>
            <a:tailEnd/>
          </a:ln>
        </p:spPr>
      </p:pic>
      <p:pic>
        <p:nvPicPr>
          <p:cNvPr id="3" name="Picture 4" descr="Герб">
            <a:extLst>
              <a:ext uri="{FF2B5EF4-FFF2-40B4-BE49-F238E27FC236}">
                <a16:creationId xmlns:a16="http://schemas.microsoft.com/office/drawing/2014/main" id="{7DD69BC1-F4A2-47CF-BB6B-768CEA62E0C3}"/>
              </a:ext>
            </a:extLst>
          </p:cNvPr>
          <p:cNvPicPr>
            <a:picLocks noChangeAspect="1" noChangeArrowheads="1"/>
          </p:cNvPicPr>
          <p:nvPr/>
        </p:nvPicPr>
        <p:blipFill>
          <a:blip r:embed="rId3" cstate="print"/>
          <a:srcRect/>
          <a:stretch>
            <a:fillRect/>
          </a:stretch>
        </p:blipFill>
        <p:spPr bwMode="auto">
          <a:xfrm>
            <a:off x="8107238" y="188640"/>
            <a:ext cx="857250" cy="1071562"/>
          </a:xfrm>
          <a:prstGeom prst="rect">
            <a:avLst/>
          </a:prstGeom>
          <a:noFill/>
          <a:ln w="9525">
            <a:noFill/>
            <a:miter lim="800000"/>
            <a:headEnd/>
            <a:tailEnd/>
          </a:ln>
        </p:spPr>
      </p:pic>
      <p:sp>
        <p:nvSpPr>
          <p:cNvPr id="13" name="Прямоугольник 12"/>
          <p:cNvSpPr/>
          <p:nvPr/>
        </p:nvSpPr>
        <p:spPr>
          <a:xfrm>
            <a:off x="1227937" y="172223"/>
            <a:ext cx="6919614" cy="830997"/>
          </a:xfrm>
          <a:prstGeom prst="rect">
            <a:avLst/>
          </a:prstGeom>
        </p:spPr>
        <p:txBody>
          <a:bodyPr wrap="square">
            <a:spAutoFit/>
          </a:bodyPr>
          <a:lstStyle/>
          <a:p>
            <a:pPr algn="ctr"/>
            <a:r>
              <a:rPr lang="uk-UA" sz="2400" b="1" dirty="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Контроль за додержанням ліцензіатами </a:t>
            </a:r>
          </a:p>
          <a:p>
            <a:pPr algn="ctr"/>
            <a:r>
              <a:rPr lang="uk-UA" sz="2400" b="1" dirty="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вимог Ліцензійних умов:</a:t>
            </a:r>
          </a:p>
        </p:txBody>
      </p:sp>
      <p:sp>
        <p:nvSpPr>
          <p:cNvPr id="9" name="Прямоугольник 8"/>
          <p:cNvSpPr/>
          <p:nvPr/>
        </p:nvSpPr>
        <p:spPr>
          <a:xfrm>
            <a:off x="121179" y="6453336"/>
            <a:ext cx="9133131" cy="307777"/>
          </a:xfrm>
          <a:prstGeom prst="rect">
            <a:avLst/>
          </a:prstGeom>
        </p:spPr>
        <p:txBody>
          <a:bodyPr wrap="square">
            <a:spAutoFit/>
          </a:bodyPr>
          <a:lstStyle/>
          <a:p>
            <a:r>
              <a:rPr lang="uk-UA" sz="1200" i="1" dirty="0">
                <a:latin typeface="Times New Roman" panose="02020603050405020304" pitchFamily="18" charset="0"/>
                <a:cs typeface="Times New Roman" panose="02020603050405020304" pitchFamily="18" charset="0"/>
              </a:rPr>
              <a:t>* Відповідно до </a:t>
            </a:r>
            <a:r>
              <a:rPr lang="uk-UA" sz="1200" i="1" dirty="0" smtClean="0">
                <a:latin typeface="Times New Roman" panose="02020603050405020304" pitchFamily="18" charset="0"/>
                <a:cs typeface="Times New Roman" panose="02020603050405020304" pitchFamily="18" charset="0"/>
              </a:rPr>
              <a:t>ч. 8 </a:t>
            </a:r>
            <a:r>
              <a:rPr lang="uk-UA" sz="1200" i="1" dirty="0">
                <a:latin typeface="Times New Roman" panose="02020603050405020304" pitchFamily="18" charset="0"/>
                <a:cs typeface="Times New Roman" panose="02020603050405020304" pitchFamily="18" charset="0"/>
              </a:rPr>
              <a:t>ст. </a:t>
            </a:r>
            <a:r>
              <a:rPr lang="uk-UA" sz="1200" i="1" dirty="0" smtClean="0">
                <a:latin typeface="Times New Roman" panose="02020603050405020304" pitchFamily="18" charset="0"/>
                <a:cs typeface="Times New Roman" panose="02020603050405020304" pitchFamily="18" charset="0"/>
              </a:rPr>
              <a:t>9 Закону України </a:t>
            </a:r>
            <a:r>
              <a:rPr lang="uk-UA" sz="1200" i="1" dirty="0">
                <a:latin typeface="Times New Roman" panose="02020603050405020304" pitchFamily="18" charset="0"/>
                <a:cs typeface="Times New Roman" panose="02020603050405020304" pitchFamily="18" charset="0"/>
              </a:rPr>
              <a:t>«Про ліцензування видів господарської діяльності</a:t>
            </a:r>
            <a:r>
              <a:rPr lang="uk-UA" sz="1200" i="1" dirty="0" smtClean="0">
                <a:latin typeface="Times New Roman" panose="02020603050405020304" pitchFamily="18" charset="0"/>
                <a:cs typeface="Times New Roman" panose="02020603050405020304" pitchFamily="18" charset="0"/>
              </a:rPr>
              <a:t>» встановлюються ліцензійними умовами</a:t>
            </a:r>
            <a:r>
              <a:rPr lang="uk-UA" sz="1400" i="1" dirty="0" smtClean="0">
                <a:latin typeface="Times New Roman" panose="02020603050405020304" pitchFamily="18" charset="0"/>
                <a:cs typeface="Times New Roman" panose="02020603050405020304" pitchFamily="18" charset="0"/>
              </a:rPr>
              <a:t>.</a:t>
            </a:r>
            <a:endParaRPr lang="uk-UA" sz="1400" i="1" dirty="0">
              <a:latin typeface="Times New Roman" panose="02020603050405020304" pitchFamily="18" charset="0"/>
              <a:cs typeface="Times New Roman" panose="02020603050405020304" pitchFamily="18" charset="0"/>
            </a:endParaRPr>
          </a:p>
        </p:txBody>
      </p:sp>
      <p:pic>
        <p:nvPicPr>
          <p:cNvPr id="7" name="Picture 5" descr="http://cs584.vkontakte.ru/u8521017/a_0d5d3dca.jpg"/>
          <p:cNvPicPr>
            <a:picLocks noChangeAspect="1" noChangeArrowheads="1"/>
          </p:cNvPicPr>
          <p:nvPr/>
        </p:nvPicPr>
        <p:blipFill>
          <a:blip r:embed="rId4" cstate="print"/>
          <a:srcRect/>
          <a:stretch>
            <a:fillRect/>
          </a:stretch>
        </p:blipFill>
        <p:spPr bwMode="auto">
          <a:xfrm>
            <a:off x="7647431" y="4807730"/>
            <a:ext cx="1317057" cy="1317057"/>
          </a:xfrm>
          <a:prstGeom prst="rect">
            <a:avLst/>
          </a:prstGeom>
          <a:noFill/>
          <a:ln>
            <a:solidFill>
              <a:schemeClr val="lt1">
                <a:hueOff val="0"/>
                <a:satOff val="0"/>
                <a:lumOff val="0"/>
                <a:alpha val="0"/>
              </a:schemeClr>
            </a:solidFill>
          </a:ln>
          <a:effectLst>
            <a:glow>
              <a:schemeClr val="accent1">
                <a:alpha val="0"/>
              </a:schemeClr>
            </a:glow>
            <a:outerShdw blurRad="381000" dist="50800" dir="5400000" algn="ctr" rotWithShape="0">
              <a:srgbClr val="000000">
                <a:alpha val="85000"/>
              </a:srgbClr>
            </a:outerShdw>
            <a:softEdge rad="63500"/>
          </a:effectLst>
        </p:spPr>
      </p:pic>
      <p:sp>
        <p:nvSpPr>
          <p:cNvPr id="11" name="Скругленный прямоугольник 10"/>
          <p:cNvSpPr/>
          <p:nvPr/>
        </p:nvSpPr>
        <p:spPr>
          <a:xfrm>
            <a:off x="457086" y="1448127"/>
            <a:ext cx="7848873" cy="1108645"/>
          </a:xfrm>
          <a:prstGeom prst="roundRect">
            <a:avLst/>
          </a:prstGeom>
          <a:gradFill>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a:solidFill>
              <a:schemeClr val="accent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uk-UA" sz="1450" b="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endParaRPr>
          </a:p>
          <a:p>
            <a:pPr algn="just"/>
            <a:r>
              <a:rPr lang="uk-UA" b="1" u="sng" dirty="0" smtClean="0">
                <a:solidFill>
                  <a:schemeClr val="tx2">
                    <a:lumMod val="75000"/>
                  </a:schemeClr>
                </a:solidFill>
                <a:latin typeface="Times New Roman" panose="02020603050405020304" pitchFamily="18" charset="0"/>
                <a:cs typeface="Times New Roman" panose="02020603050405020304" pitchFamily="18" charset="0"/>
              </a:rPr>
              <a:t>Контроль </a:t>
            </a:r>
            <a:r>
              <a:rPr lang="uk-UA" b="1" dirty="0">
                <a:solidFill>
                  <a:schemeClr val="tx2">
                    <a:lumMod val="75000"/>
                  </a:schemeClr>
                </a:solidFill>
                <a:latin typeface="Times New Roman" panose="02020603050405020304" pitchFamily="18" charset="0"/>
                <a:cs typeface="Times New Roman" panose="02020603050405020304" pitchFamily="18" charset="0"/>
              </a:rPr>
              <a:t>у межах своїх повноважень здійснюють </a:t>
            </a:r>
            <a:r>
              <a:rPr lang="uk-UA" b="1" u="sng" dirty="0">
                <a:solidFill>
                  <a:schemeClr val="tx2">
                    <a:lumMod val="75000"/>
                  </a:schemeClr>
                </a:solidFill>
                <a:latin typeface="Times New Roman" panose="02020603050405020304" pitchFamily="18" charset="0"/>
                <a:cs typeface="Times New Roman" panose="02020603050405020304" pitchFamily="18" charset="0"/>
              </a:rPr>
              <a:t>органи ліцензування шляхом проведення планових і позапланових перевірок </a:t>
            </a:r>
            <a:r>
              <a:rPr lang="uk-UA" b="1" dirty="0">
                <a:solidFill>
                  <a:schemeClr val="tx2">
                    <a:lumMod val="75000"/>
                  </a:schemeClr>
                </a:solidFill>
                <a:latin typeface="Times New Roman" panose="02020603050405020304" pitchFamily="18" charset="0"/>
                <a:cs typeface="Times New Roman" panose="02020603050405020304" pitchFamily="18" charset="0"/>
              </a:rPr>
              <a:t>відповідно до Закону України «Про основні засади державного нагляду (контролю) у сфері господарської </a:t>
            </a:r>
            <a:r>
              <a:rPr lang="uk-UA" b="1" dirty="0" smtClean="0">
                <a:solidFill>
                  <a:schemeClr val="tx2">
                    <a:lumMod val="75000"/>
                  </a:schemeClr>
                </a:solidFill>
                <a:latin typeface="Times New Roman" panose="02020603050405020304" pitchFamily="18" charset="0"/>
                <a:cs typeface="Times New Roman" panose="02020603050405020304" pitchFamily="18" charset="0"/>
              </a:rPr>
              <a:t>діяльності»</a:t>
            </a:r>
            <a:r>
              <a:rPr lang="uk-UA" b="1" dirty="0" smtClean="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a:t>
            </a:r>
          </a:p>
          <a:p>
            <a:pPr algn="just"/>
            <a:endParaRPr lang="en-US" sz="16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457086" y="2669164"/>
            <a:ext cx="7848873" cy="1635689"/>
          </a:xfrm>
          <a:prstGeom prst="roundRect">
            <a:avLst/>
          </a:prstGeom>
          <a:gradFill>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a:solidFill>
              <a:schemeClr val="accent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uk-UA" sz="1450" b="1" dirty="0" smtClean="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endParaRPr>
          </a:p>
          <a:p>
            <a:pPr algn="just"/>
            <a:r>
              <a:rPr lang="ru-RU" b="1" dirty="0" smtClean="0">
                <a:solidFill>
                  <a:schemeClr val="tx2">
                    <a:lumMod val="75000"/>
                  </a:schemeClr>
                </a:solidFill>
                <a:latin typeface="Times New Roman" panose="02020603050405020304" pitchFamily="18" charset="0"/>
                <a:cs typeface="Times New Roman" panose="02020603050405020304" pitchFamily="18" charset="0"/>
              </a:rPr>
              <a:t>На </a:t>
            </a:r>
            <a:r>
              <a:rPr lang="uk-UA" b="1" dirty="0">
                <a:solidFill>
                  <a:schemeClr val="tx2">
                    <a:lumMod val="75000"/>
                  </a:schemeClr>
                </a:solidFill>
                <a:latin typeface="Times New Roman" panose="02020603050405020304" pitchFamily="18" charset="0"/>
                <a:cs typeface="Times New Roman" panose="02020603050405020304" pitchFamily="18" charset="0"/>
              </a:rPr>
              <a:t>сьогодні </a:t>
            </a:r>
            <a:r>
              <a:rPr lang="uk-UA" b="1" u="sng" dirty="0">
                <a:solidFill>
                  <a:schemeClr val="tx2">
                    <a:lumMod val="75000"/>
                  </a:schemeClr>
                </a:solidFill>
                <a:latin typeface="Times New Roman" panose="02020603050405020304" pitchFamily="18" charset="0"/>
                <a:cs typeface="Times New Roman" panose="02020603050405020304" pitchFamily="18" charset="0"/>
              </a:rPr>
              <a:t>перевірки не проводяться </a:t>
            </a:r>
            <a:r>
              <a:rPr lang="uk-UA" b="1" dirty="0">
                <a:solidFill>
                  <a:schemeClr val="tx2">
                    <a:lumMod val="75000"/>
                  </a:schemeClr>
                </a:solidFill>
                <a:latin typeface="Times New Roman" panose="02020603050405020304" pitchFamily="18" charset="0"/>
                <a:cs typeface="Times New Roman" panose="02020603050405020304" pitchFamily="18" charset="0"/>
              </a:rPr>
              <a:t>у зв’язку з тим, що Міністерством розвитку громад та територій України не затверджені уніфіковані форми актів перевірок, а також продовжується процес розробки критеріїв, за якими оцінюється ступінь ризику від провадження господарської діяльності та визначається періодичність проведення планових заходів державного нагляду </a:t>
            </a:r>
            <a:r>
              <a:rPr lang="ru-RU" b="1" dirty="0">
                <a:solidFill>
                  <a:schemeClr val="tx2">
                    <a:lumMod val="75000"/>
                  </a:schemeClr>
                </a:solidFill>
                <a:latin typeface="Times New Roman" panose="02020603050405020304" pitchFamily="18" charset="0"/>
                <a:cs typeface="Times New Roman" panose="02020603050405020304" pitchFamily="18" charset="0"/>
              </a:rPr>
              <a:t>(контролю).</a:t>
            </a:r>
          </a:p>
          <a:p>
            <a:pPr algn="just"/>
            <a:endParaRPr lang="en-US" sz="16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899592" y="4479181"/>
            <a:ext cx="6336704" cy="1692937"/>
          </a:xfrm>
          <a:prstGeom prst="roundRect">
            <a:avLst/>
          </a:prstGeom>
          <a:gradFill>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a:solidFill>
              <a:schemeClr val="accent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uk-UA" sz="1450" b="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endParaRPr>
          </a:p>
          <a:p>
            <a:pPr algn="ctr"/>
            <a:r>
              <a:rPr lang="uk-UA" b="1" dirty="0">
                <a:solidFill>
                  <a:schemeClr val="tx2">
                    <a:lumMod val="75000"/>
                  </a:schemeClr>
                </a:solidFill>
                <a:latin typeface="Times New Roman" panose="02020603050405020304" pitchFamily="18" charset="0"/>
                <a:cs typeface="Times New Roman" panose="02020603050405020304" pitchFamily="18" charset="0"/>
              </a:rPr>
              <a:t>Таким чином, після проведеної вищезазначеної роботи Міністерством розвитку громад та територій України, облдержадміністрацією будуть розроблені та затверджені графіки перевірок ліцензіатів, що дозволить здійснювати контроль за додержанням ліцензіатами Запорізької області вимог Ліцензійних умов.</a:t>
            </a:r>
          </a:p>
          <a:p>
            <a:pPr algn="just"/>
            <a:endParaRPr lang="en-US" sz="1600"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4344812"/>
      </p:ext>
    </p:extLst>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Герб_g">
            <a:extLst>
              <a:ext uri="{FF2B5EF4-FFF2-40B4-BE49-F238E27FC236}">
                <a16:creationId xmlns:a16="http://schemas.microsoft.com/office/drawing/2014/main" id="{7B7E0A87-A235-449E-AA99-57707021C8C8}"/>
              </a:ext>
            </a:extLst>
          </p:cNvPr>
          <p:cNvPicPr>
            <a:picLocks noChangeAspect="1" noChangeArrowheads="1"/>
          </p:cNvPicPr>
          <p:nvPr/>
        </p:nvPicPr>
        <p:blipFill>
          <a:blip r:embed="rId2" cstate="print"/>
          <a:srcRect/>
          <a:stretch>
            <a:fillRect/>
          </a:stretch>
        </p:blipFill>
        <p:spPr bwMode="auto">
          <a:xfrm>
            <a:off x="151825" y="81483"/>
            <a:ext cx="1160463" cy="1285875"/>
          </a:xfrm>
          <a:prstGeom prst="rect">
            <a:avLst/>
          </a:prstGeom>
          <a:noFill/>
          <a:ln w="9525">
            <a:noFill/>
            <a:miter lim="800000"/>
            <a:headEnd/>
            <a:tailEnd/>
          </a:ln>
        </p:spPr>
      </p:pic>
      <p:pic>
        <p:nvPicPr>
          <p:cNvPr id="3" name="Picture 4" descr="Герб">
            <a:extLst>
              <a:ext uri="{FF2B5EF4-FFF2-40B4-BE49-F238E27FC236}">
                <a16:creationId xmlns:a16="http://schemas.microsoft.com/office/drawing/2014/main" id="{7DD69BC1-F4A2-47CF-BB6B-768CEA62E0C3}"/>
              </a:ext>
            </a:extLst>
          </p:cNvPr>
          <p:cNvPicPr>
            <a:picLocks noChangeAspect="1" noChangeArrowheads="1"/>
          </p:cNvPicPr>
          <p:nvPr/>
        </p:nvPicPr>
        <p:blipFill>
          <a:blip r:embed="rId3" cstate="print"/>
          <a:srcRect/>
          <a:stretch>
            <a:fillRect/>
          </a:stretch>
        </p:blipFill>
        <p:spPr bwMode="auto">
          <a:xfrm>
            <a:off x="8107238" y="188640"/>
            <a:ext cx="857250" cy="1071562"/>
          </a:xfrm>
          <a:prstGeom prst="rect">
            <a:avLst/>
          </a:prstGeom>
          <a:noFill/>
          <a:ln w="9525">
            <a:noFill/>
            <a:miter lim="800000"/>
            <a:headEnd/>
            <a:tailEnd/>
          </a:ln>
        </p:spPr>
      </p:pic>
      <p:sp>
        <p:nvSpPr>
          <p:cNvPr id="13" name="Прямоугольник 12"/>
          <p:cNvSpPr/>
          <p:nvPr/>
        </p:nvSpPr>
        <p:spPr>
          <a:xfrm>
            <a:off x="1227937" y="172223"/>
            <a:ext cx="6919614" cy="830997"/>
          </a:xfrm>
          <a:prstGeom prst="rect">
            <a:avLst/>
          </a:prstGeom>
        </p:spPr>
        <p:txBody>
          <a:bodyPr wrap="square">
            <a:spAutoFit/>
          </a:bodyPr>
          <a:lstStyle/>
          <a:p>
            <a:pPr algn="ctr"/>
            <a:r>
              <a:rPr lang="uk-UA" sz="2400" b="1" dirty="0" smtClean="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Повноваження в галузі ЖКГ сільських, селищних, міських рад*</a:t>
            </a:r>
            <a:endParaRPr lang="uk-UA" sz="2400" b="1" dirty="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57086" y="6473776"/>
            <a:ext cx="7690465" cy="307777"/>
          </a:xfrm>
          <a:prstGeom prst="rect">
            <a:avLst/>
          </a:prstGeom>
        </p:spPr>
        <p:txBody>
          <a:bodyPr wrap="square">
            <a:spAutoFit/>
          </a:bodyPr>
          <a:lstStyle/>
          <a:p>
            <a:r>
              <a:rPr lang="uk-UA" sz="1200" i="1" dirty="0">
                <a:latin typeface="Times New Roman" panose="02020603050405020304" pitchFamily="18" charset="0"/>
                <a:cs typeface="Times New Roman" panose="02020603050405020304" pitchFamily="18" charset="0"/>
              </a:rPr>
              <a:t>* Відповідно </a:t>
            </a:r>
            <a:r>
              <a:rPr lang="uk-UA" sz="1200" i="1" dirty="0" smtClean="0">
                <a:latin typeface="Times New Roman" panose="02020603050405020304" pitchFamily="18" charset="0"/>
                <a:cs typeface="Times New Roman" panose="02020603050405020304" pitchFamily="18" charset="0"/>
              </a:rPr>
              <a:t>до ст</a:t>
            </a:r>
            <a:r>
              <a:rPr lang="uk-UA" sz="1200" i="1" dirty="0">
                <a:latin typeface="Times New Roman" panose="02020603050405020304" pitchFamily="18" charset="0"/>
                <a:cs typeface="Times New Roman" panose="02020603050405020304" pitchFamily="18" charset="0"/>
              </a:rPr>
              <a:t>. </a:t>
            </a:r>
            <a:r>
              <a:rPr lang="uk-UA" sz="1200" i="1" dirty="0" smtClean="0">
                <a:latin typeface="Times New Roman" panose="02020603050405020304" pitchFamily="18" charset="0"/>
                <a:cs typeface="Times New Roman" panose="02020603050405020304" pitchFamily="18" charset="0"/>
              </a:rPr>
              <a:t>30 глави 2 Закону України </a:t>
            </a:r>
            <a:r>
              <a:rPr lang="uk-UA" sz="1200" i="1" dirty="0">
                <a:latin typeface="Times New Roman" panose="02020603050405020304" pitchFamily="18" charset="0"/>
                <a:cs typeface="Times New Roman" panose="02020603050405020304" pitchFamily="18" charset="0"/>
              </a:rPr>
              <a:t>«Про </a:t>
            </a:r>
            <a:r>
              <a:rPr lang="uk-UA" sz="1200" i="1" dirty="0" smtClean="0">
                <a:latin typeface="Times New Roman" panose="02020603050405020304" pitchFamily="18" charset="0"/>
                <a:cs typeface="Times New Roman" panose="02020603050405020304" pitchFamily="18" charset="0"/>
              </a:rPr>
              <a:t>місцеве самоврядування в Україні»</a:t>
            </a:r>
            <a:r>
              <a:rPr lang="uk-UA" sz="1400" i="1" dirty="0" smtClean="0">
                <a:latin typeface="Times New Roman" panose="02020603050405020304" pitchFamily="18" charset="0"/>
                <a:cs typeface="Times New Roman" panose="02020603050405020304" pitchFamily="18" charset="0"/>
              </a:rPr>
              <a:t>.</a:t>
            </a:r>
            <a:endParaRPr lang="uk-UA" sz="1400" i="1" dirty="0">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471012" y="1448127"/>
            <a:ext cx="8219370" cy="1224078"/>
          </a:xfrm>
          <a:prstGeom prst="roundRect">
            <a:avLst/>
          </a:prstGeom>
          <a:gradFill>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a:solidFill>
              <a:schemeClr val="accent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uk-UA" sz="1600" b="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endParaRPr>
          </a:p>
          <a:p>
            <a:pPr marL="285750" indent="-285750" algn="just">
              <a:buFont typeface="Wingdings" panose="05000000000000000000" pitchFamily="2" charset="2"/>
              <a:buChar char="Ø"/>
            </a:pPr>
            <a:r>
              <a:rPr lang="az-Cyrl-AZ" b="1" u="sng" dirty="0">
                <a:solidFill>
                  <a:schemeClr val="tx2">
                    <a:lumMod val="75000"/>
                  </a:schemeClr>
                </a:solidFill>
                <a:latin typeface="Times New Roman" panose="02020603050405020304" pitchFamily="18" charset="0"/>
                <a:cs typeface="Times New Roman" panose="02020603050405020304" pitchFamily="18" charset="0"/>
              </a:rPr>
              <a:t>управління об'єктами житлово-комунального господарства</a:t>
            </a:r>
            <a:r>
              <a:rPr lang="az-Cyrl-AZ" b="1" dirty="0">
                <a:solidFill>
                  <a:schemeClr val="tx2">
                    <a:lumMod val="75000"/>
                  </a:schemeClr>
                </a:solidFill>
                <a:latin typeface="Times New Roman" panose="02020603050405020304" pitchFamily="18" charset="0"/>
                <a:cs typeface="Times New Roman" panose="02020603050405020304" pitchFamily="18" charset="0"/>
              </a:rPr>
              <a:t>, </a:t>
            </a:r>
            <a:r>
              <a:rPr lang="az-Cyrl-AZ" b="1" dirty="0" smtClean="0">
                <a:solidFill>
                  <a:schemeClr val="tx2">
                    <a:lumMod val="75000"/>
                  </a:schemeClr>
                </a:solidFill>
                <a:latin typeface="Times New Roman" panose="02020603050405020304" pitchFamily="18" charset="0"/>
                <a:cs typeface="Times New Roman" panose="02020603050405020304" pitchFamily="18" charset="0"/>
              </a:rPr>
              <a:t>що </a:t>
            </a:r>
            <a:r>
              <a:rPr lang="az-Cyrl-AZ" b="1" dirty="0">
                <a:solidFill>
                  <a:schemeClr val="tx2">
                    <a:lumMod val="75000"/>
                  </a:schemeClr>
                </a:solidFill>
                <a:latin typeface="Times New Roman" panose="02020603050405020304" pitchFamily="18" charset="0"/>
                <a:cs typeface="Times New Roman" panose="02020603050405020304" pitchFamily="18" charset="0"/>
              </a:rPr>
              <a:t>перебувають у комунальній власності відповідних територіальних громад, забезпечення їх належного утримання та ефективної експлуатації, необхідного рівня та якості послуг населенню</a:t>
            </a:r>
            <a:r>
              <a:rPr lang="az-Cyrl-AZ" b="1" dirty="0" smtClean="0">
                <a:solidFill>
                  <a:schemeClr val="tx2">
                    <a:lumMod val="75000"/>
                  </a:schemeClr>
                </a:solidFill>
                <a:latin typeface="Times New Roman" panose="02020603050405020304" pitchFamily="18" charset="0"/>
                <a:cs typeface="Times New Roman" panose="02020603050405020304" pitchFamily="18" charset="0"/>
              </a:rPr>
              <a:t>;</a:t>
            </a:r>
            <a:endParaRPr lang="uk-UA" b="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endParaRPr>
          </a:p>
          <a:p>
            <a:pPr algn="just"/>
            <a:endParaRPr lang="en-US" sz="16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471012" y="2852936"/>
            <a:ext cx="8219370" cy="1203399"/>
          </a:xfrm>
          <a:prstGeom prst="roundRect">
            <a:avLst/>
          </a:prstGeom>
          <a:gradFill>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a:solidFill>
              <a:schemeClr val="accent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Ø"/>
            </a:pPr>
            <a:r>
              <a:rPr lang="az-Cyrl-AZ" b="1" dirty="0" smtClean="0">
                <a:solidFill>
                  <a:schemeClr val="tx2">
                    <a:lumMod val="75000"/>
                  </a:schemeClr>
                </a:solidFill>
                <a:latin typeface="Times New Roman" panose="02020603050405020304" pitchFamily="18" charset="0"/>
                <a:cs typeface="Times New Roman" panose="02020603050405020304" pitchFamily="18" charset="0"/>
              </a:rPr>
              <a:t>забезпечення населення </a:t>
            </a:r>
            <a:r>
              <a:rPr lang="az-Cyrl-AZ" b="1" dirty="0">
                <a:solidFill>
                  <a:schemeClr val="tx2">
                    <a:lumMod val="75000"/>
                  </a:schemeClr>
                </a:solidFill>
                <a:latin typeface="Times New Roman" panose="02020603050405020304" pitchFamily="18" charset="0"/>
                <a:cs typeface="Times New Roman" panose="02020603050405020304" pitchFamily="18" charset="0"/>
              </a:rPr>
              <a:t>паливом, електроенергією, газом та іншими енергоносіями; </a:t>
            </a:r>
            <a:r>
              <a:rPr lang="az-Cyrl-AZ" b="1" u="sng" dirty="0">
                <a:solidFill>
                  <a:schemeClr val="tx2">
                    <a:lumMod val="75000"/>
                  </a:schemeClr>
                </a:solidFill>
                <a:latin typeface="Times New Roman" panose="02020603050405020304" pitchFamily="18" charset="0"/>
                <a:cs typeface="Times New Roman" panose="02020603050405020304" pitchFamily="18" charset="0"/>
              </a:rPr>
              <a:t>вирішення питань водопостачання, відведення </a:t>
            </a:r>
            <a:r>
              <a:rPr lang="az-Cyrl-AZ" b="1" dirty="0">
                <a:solidFill>
                  <a:schemeClr val="tx2">
                    <a:lumMod val="75000"/>
                  </a:schemeClr>
                </a:solidFill>
                <a:latin typeface="Times New Roman" panose="02020603050405020304" pitchFamily="18" charset="0"/>
                <a:cs typeface="Times New Roman" panose="02020603050405020304" pitchFamily="18" charset="0"/>
              </a:rPr>
              <a:t>та очищення стічних вод; </a:t>
            </a:r>
            <a:r>
              <a:rPr lang="az-Cyrl-AZ" b="1" u="sng" dirty="0">
                <a:solidFill>
                  <a:schemeClr val="tx2">
                    <a:lumMod val="75000"/>
                  </a:schemeClr>
                </a:solidFill>
                <a:latin typeface="Times New Roman" panose="02020603050405020304" pitchFamily="18" charset="0"/>
                <a:cs typeface="Times New Roman" panose="02020603050405020304" pitchFamily="18" charset="0"/>
              </a:rPr>
              <a:t>здійснення контролю за якістю питної води</a:t>
            </a:r>
            <a:r>
              <a:rPr lang="az-Cyrl-AZ" b="1" dirty="0">
                <a:solidFill>
                  <a:schemeClr val="tx2">
                    <a:lumMod val="75000"/>
                  </a:schemeClr>
                </a:solidFill>
                <a:latin typeface="Times New Roman" panose="02020603050405020304" pitchFamily="18" charset="0"/>
                <a:cs typeface="Times New Roman" panose="02020603050405020304" pitchFamily="18" charset="0"/>
              </a:rPr>
              <a:t>;</a:t>
            </a:r>
            <a:endParaRPr lang="en-US"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457086" y="4237066"/>
            <a:ext cx="8280920" cy="1872208"/>
          </a:xfrm>
          <a:prstGeom prst="roundRect">
            <a:avLst/>
          </a:prstGeom>
          <a:gradFill>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gradFill>
          <a:ln>
            <a:solidFill>
              <a:schemeClr val="accent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Ø"/>
            </a:pPr>
            <a:r>
              <a:rPr lang="uk-UA" b="1" u="sng" dirty="0" smtClean="0">
                <a:solidFill>
                  <a:schemeClr val="tx2">
                    <a:lumMod val="75000"/>
                  </a:schemeClr>
                </a:solidFill>
                <a:latin typeface="Times New Roman" panose="02020603050405020304" pitchFamily="18" charset="0"/>
                <a:cs typeface="Times New Roman" panose="02020603050405020304" pitchFamily="18" charset="0"/>
              </a:rPr>
              <a:t>здійснення</a:t>
            </a:r>
            <a:r>
              <a:rPr lang="uk-UA" b="1" dirty="0" smtClean="0">
                <a:solidFill>
                  <a:schemeClr val="tx2">
                    <a:lumMod val="75000"/>
                  </a:schemeClr>
                </a:solidFill>
                <a:latin typeface="Times New Roman" panose="02020603050405020304" pitchFamily="18" charset="0"/>
                <a:cs typeface="Times New Roman" panose="02020603050405020304" pitchFamily="18" charset="0"/>
              </a:rPr>
              <a:t> відповідно до законодавства </a:t>
            </a:r>
            <a:r>
              <a:rPr lang="uk-UA" b="1" u="sng" dirty="0">
                <a:solidFill>
                  <a:schemeClr val="tx2">
                    <a:lumMod val="75000"/>
                  </a:schemeClr>
                </a:solidFill>
                <a:latin typeface="Times New Roman" panose="02020603050405020304" pitchFamily="18" charset="0"/>
                <a:cs typeface="Times New Roman" panose="02020603050405020304" pitchFamily="18" charset="0"/>
              </a:rPr>
              <a:t>контролю</a:t>
            </a:r>
            <a:r>
              <a:rPr lang="uk-UA" b="1" dirty="0" smtClean="0">
                <a:solidFill>
                  <a:schemeClr val="tx2">
                    <a:lumMod val="75000"/>
                  </a:schemeClr>
                </a:solidFill>
                <a:latin typeface="Times New Roman" panose="02020603050405020304" pitchFamily="18" charset="0"/>
                <a:cs typeface="Times New Roman" panose="02020603050405020304" pitchFamily="18" charset="0"/>
              </a:rPr>
              <a:t> </a:t>
            </a:r>
            <a:r>
              <a:rPr lang="uk-UA" b="1" u="sng" dirty="0">
                <a:solidFill>
                  <a:schemeClr val="tx2">
                    <a:lumMod val="75000"/>
                  </a:schemeClr>
                </a:solidFill>
                <a:latin typeface="Times New Roman" panose="02020603050405020304" pitchFamily="18" charset="0"/>
                <a:cs typeface="Times New Roman" panose="02020603050405020304" pitchFamily="18" charset="0"/>
              </a:rPr>
              <a:t>за належною експлуатацією </a:t>
            </a:r>
            <a:r>
              <a:rPr lang="uk-UA" b="1" dirty="0" smtClean="0">
                <a:solidFill>
                  <a:schemeClr val="tx2">
                    <a:lumMod val="75000"/>
                  </a:schemeClr>
                </a:solidFill>
                <a:latin typeface="Times New Roman" panose="02020603050405020304" pitchFamily="18" charset="0"/>
                <a:cs typeface="Times New Roman" panose="02020603050405020304" pitchFamily="18" charset="0"/>
              </a:rPr>
              <a:t>та організацією обслуговування населення </a:t>
            </a:r>
            <a:r>
              <a:rPr lang="uk-UA" b="1" u="sng" dirty="0">
                <a:solidFill>
                  <a:schemeClr val="tx2">
                    <a:lumMod val="75000"/>
                  </a:schemeClr>
                </a:solidFill>
                <a:latin typeface="Times New Roman" panose="02020603050405020304" pitchFamily="18" charset="0"/>
                <a:cs typeface="Times New Roman" panose="02020603050405020304" pitchFamily="18" charset="0"/>
              </a:rPr>
              <a:t>підприємствами житлово-комунального </a:t>
            </a:r>
            <a:r>
              <a:rPr lang="uk-UA" b="1" u="sng" dirty="0" smtClean="0">
                <a:solidFill>
                  <a:schemeClr val="tx2">
                    <a:lumMod val="75000"/>
                  </a:schemeClr>
                </a:solidFill>
                <a:latin typeface="Times New Roman" panose="02020603050405020304" pitchFamily="18" charset="0"/>
                <a:cs typeface="Times New Roman" panose="02020603050405020304" pitchFamily="18" charset="0"/>
              </a:rPr>
              <a:t>господарства</a:t>
            </a:r>
            <a:r>
              <a:rPr lang="uk-UA" b="1" dirty="0" smtClean="0">
                <a:solidFill>
                  <a:schemeClr val="tx2">
                    <a:lumMod val="75000"/>
                  </a:schemeClr>
                </a:solidFill>
                <a:latin typeface="Times New Roman" panose="02020603050405020304" pitchFamily="18" charset="0"/>
                <a:cs typeface="Times New Roman" panose="02020603050405020304" pitchFamily="18" charset="0"/>
              </a:rPr>
              <a:t>; прийняття рішень про скасування даного ними дозволу на експлуатацію об'єктів у разі порушення нормативно-правових актів з охорони праці, екологічних, санітарних правил, інших вимог законодавства.</a:t>
            </a:r>
            <a:endParaRPr lang="uk-UA"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691158"/>
      </p:ext>
    </p:extLst>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12" descr="Герб_g"/>
          <p:cNvPicPr>
            <a:picLocks noChangeAspect="1" noChangeArrowheads="1"/>
          </p:cNvPicPr>
          <p:nvPr/>
        </p:nvPicPr>
        <p:blipFill>
          <a:blip r:embed="rId3" cstate="print"/>
          <a:srcRect/>
          <a:stretch>
            <a:fillRect/>
          </a:stretch>
        </p:blipFill>
        <p:spPr bwMode="auto">
          <a:xfrm>
            <a:off x="66310" y="313"/>
            <a:ext cx="1160463" cy="1285875"/>
          </a:xfrm>
          <a:prstGeom prst="rect">
            <a:avLst/>
          </a:prstGeom>
          <a:noFill/>
          <a:ln w="9525">
            <a:noFill/>
            <a:miter lim="800000"/>
            <a:headEnd/>
            <a:tailEnd/>
          </a:ln>
        </p:spPr>
      </p:pic>
      <p:pic>
        <p:nvPicPr>
          <p:cNvPr id="90" name="Picture 4" descr="Герб"/>
          <p:cNvPicPr>
            <a:picLocks noChangeAspect="1" noChangeArrowheads="1"/>
          </p:cNvPicPr>
          <p:nvPr/>
        </p:nvPicPr>
        <p:blipFill>
          <a:blip r:embed="rId4" cstate="print"/>
          <a:srcRect/>
          <a:stretch>
            <a:fillRect/>
          </a:stretch>
        </p:blipFill>
        <p:spPr bwMode="auto">
          <a:xfrm>
            <a:off x="8220440" y="26802"/>
            <a:ext cx="857250" cy="1071562"/>
          </a:xfrm>
          <a:prstGeom prst="rect">
            <a:avLst/>
          </a:prstGeom>
          <a:noFill/>
          <a:ln w="9525">
            <a:noFill/>
            <a:miter lim="800000"/>
            <a:headEnd/>
            <a:tailEnd/>
          </a:ln>
        </p:spPr>
      </p:pic>
      <p:graphicFrame>
        <p:nvGraphicFramePr>
          <p:cNvPr id="4" name="Диаграмма 3"/>
          <p:cNvGraphicFramePr>
            <a:graphicFrameLocks noChangeAspect="1"/>
          </p:cNvGraphicFramePr>
          <p:nvPr>
            <p:extLst>
              <p:ext uri="{D42A27DB-BD31-4B8C-83A1-F6EECF244321}">
                <p14:modId xmlns:p14="http://schemas.microsoft.com/office/powerpoint/2010/main" val="482535592"/>
              </p:ext>
            </p:extLst>
          </p:nvPr>
        </p:nvGraphicFramePr>
        <p:xfrm>
          <a:off x="0" y="1412776"/>
          <a:ext cx="4824536" cy="49964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Диаграмма 5"/>
          <p:cNvGraphicFramePr>
            <a:graphicFrameLocks noChangeAspect="1"/>
          </p:cNvGraphicFramePr>
          <p:nvPr>
            <p:extLst/>
          </p:nvPr>
        </p:nvGraphicFramePr>
        <p:xfrm>
          <a:off x="4355976" y="1270798"/>
          <a:ext cx="4721714" cy="5447425"/>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1"/>
          <p:cNvSpPr txBox="1"/>
          <p:nvPr/>
        </p:nvSpPr>
        <p:spPr>
          <a:xfrm>
            <a:off x="1619672" y="204009"/>
            <a:ext cx="6048671" cy="64807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uk-UA" sz="2600" b="1" dirty="0">
                <a:solidFill>
                  <a:schemeClr val="bg1"/>
                </a:solidFill>
                <a:latin typeface="Arial" panose="020B0604020202020204" pitchFamily="34" charset="0"/>
                <a:cs typeface="Arial" panose="020B0604020202020204" pitchFamily="34" charset="0"/>
              </a:rPr>
              <a:t>Ліцензування</a:t>
            </a:r>
            <a:r>
              <a:rPr lang="uk-UA" sz="2600" b="1" dirty="0">
                <a:solidFill>
                  <a:schemeClr val="bg1"/>
                </a:solidFill>
                <a:effectLst>
                  <a:outerShdw blurRad="38100" dist="38100" dir="2700000" algn="tl">
                    <a:srgbClr val="000000">
                      <a:alpha val="40000"/>
                    </a:srgbClr>
                  </a:outerShdw>
                </a:effectLst>
                <a:latin typeface="Arial" panose="020B0604020202020204" pitchFamily="34" charset="0"/>
                <a:cs typeface="Arial" panose="020B0604020202020204" pitchFamily="34" charset="0"/>
              </a:rPr>
              <a:t> </a:t>
            </a:r>
            <a:r>
              <a:rPr lang="uk-UA" sz="2600" b="1" dirty="0">
                <a:solidFill>
                  <a:schemeClr val="bg1"/>
                </a:solidFill>
                <a:latin typeface="Arial" panose="020B0604020202020204" pitchFamily="34" charset="0"/>
                <a:cs typeface="Arial" panose="020B0604020202020204" pitchFamily="34" charset="0"/>
              </a:rPr>
              <a:t>господарської діяльності</a:t>
            </a:r>
          </a:p>
          <a:p>
            <a:pPr algn="ctr"/>
            <a:r>
              <a:rPr lang="uk-UA" sz="1800" b="1" dirty="0">
                <a:solidFill>
                  <a:schemeClr val="bg1"/>
                </a:solidFill>
                <a:latin typeface="Arial" panose="020B0604020202020204" pitchFamily="34" charset="0"/>
                <a:cs typeface="Arial" panose="020B0604020202020204" pitchFamily="34" charset="0"/>
              </a:rPr>
              <a:t>(станом на </a:t>
            </a:r>
            <a:r>
              <a:rPr lang="uk-UA" sz="1800" b="1" dirty="0" smtClean="0">
                <a:solidFill>
                  <a:schemeClr val="bg1"/>
                </a:solidFill>
                <a:latin typeface="Arial" panose="020B0604020202020204" pitchFamily="34" charset="0"/>
                <a:cs typeface="Arial" panose="020B0604020202020204" pitchFamily="34" charset="0"/>
              </a:rPr>
              <a:t>01.01.2021)</a:t>
            </a:r>
            <a:endParaRPr lang="ru-RU" sz="18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5470276" y="2420888"/>
            <a:ext cx="2745985" cy="369332"/>
          </a:xfrm>
          <a:prstGeom prst="rect">
            <a:avLst/>
          </a:prstGeom>
          <a:noFill/>
        </p:spPr>
        <p:txBody>
          <a:bodyPr wrap="square" rtlCol="0">
            <a:spAutoFit/>
          </a:bodyPr>
          <a:lstStyle/>
          <a:p>
            <a:r>
              <a:rPr lang="uk-UA" b="1" dirty="0">
                <a:solidFill>
                  <a:schemeClr val="tx2">
                    <a:lumMod val="75000"/>
                  </a:schemeClr>
                </a:solidFill>
                <a:latin typeface="Times New Roman" panose="02020603050405020304" pitchFamily="18" charset="0"/>
                <a:cs typeface="Times New Roman" panose="02020603050405020304" pitchFamily="18" charset="0"/>
              </a:rPr>
              <a:t>Загальна кількість - </a:t>
            </a:r>
            <a:r>
              <a:rPr lang="uk-UA" b="1" dirty="0" smtClean="0">
                <a:solidFill>
                  <a:schemeClr val="tx2">
                    <a:lumMod val="75000"/>
                  </a:schemeClr>
                </a:solidFill>
                <a:latin typeface="Times New Roman" panose="02020603050405020304" pitchFamily="18" charset="0"/>
                <a:cs typeface="Times New Roman" panose="02020603050405020304" pitchFamily="18" charset="0"/>
              </a:rPr>
              <a:t>215</a:t>
            </a:r>
            <a:endParaRPr lang="en-US"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449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1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Герб_g">
            <a:extLst>
              <a:ext uri="{FF2B5EF4-FFF2-40B4-BE49-F238E27FC236}">
                <a16:creationId xmlns:a16="http://schemas.microsoft.com/office/drawing/2014/main" id="{7B7E0A87-A235-449E-AA99-57707021C8C8}"/>
              </a:ext>
            </a:extLst>
          </p:cNvPr>
          <p:cNvPicPr>
            <a:picLocks noChangeAspect="1" noChangeArrowheads="1"/>
          </p:cNvPicPr>
          <p:nvPr/>
        </p:nvPicPr>
        <p:blipFill>
          <a:blip r:embed="rId3" cstate="print"/>
          <a:srcRect/>
          <a:stretch>
            <a:fillRect/>
          </a:stretch>
        </p:blipFill>
        <p:spPr bwMode="auto">
          <a:xfrm>
            <a:off x="151825" y="81483"/>
            <a:ext cx="1160463" cy="1285875"/>
          </a:xfrm>
          <a:prstGeom prst="rect">
            <a:avLst/>
          </a:prstGeom>
          <a:noFill/>
          <a:ln w="9525">
            <a:noFill/>
            <a:miter lim="800000"/>
            <a:headEnd/>
            <a:tailEnd/>
          </a:ln>
        </p:spPr>
      </p:pic>
      <p:pic>
        <p:nvPicPr>
          <p:cNvPr id="3" name="Picture 4" descr="Герб">
            <a:extLst>
              <a:ext uri="{FF2B5EF4-FFF2-40B4-BE49-F238E27FC236}">
                <a16:creationId xmlns:a16="http://schemas.microsoft.com/office/drawing/2014/main" id="{7DD69BC1-F4A2-47CF-BB6B-768CEA62E0C3}"/>
              </a:ext>
            </a:extLst>
          </p:cNvPr>
          <p:cNvPicPr>
            <a:picLocks noChangeAspect="1" noChangeArrowheads="1"/>
          </p:cNvPicPr>
          <p:nvPr/>
        </p:nvPicPr>
        <p:blipFill>
          <a:blip r:embed="rId4" cstate="print"/>
          <a:srcRect/>
          <a:stretch>
            <a:fillRect/>
          </a:stretch>
        </p:blipFill>
        <p:spPr bwMode="auto">
          <a:xfrm>
            <a:off x="8107238" y="188640"/>
            <a:ext cx="857250" cy="1071562"/>
          </a:xfrm>
          <a:prstGeom prst="rect">
            <a:avLst/>
          </a:prstGeom>
          <a:noFill/>
          <a:ln w="9525">
            <a:noFill/>
            <a:miter lim="800000"/>
            <a:headEnd/>
            <a:tailEnd/>
          </a:ln>
        </p:spPr>
      </p:pic>
      <p:sp>
        <p:nvSpPr>
          <p:cNvPr id="4" name="Прямоугольник 3"/>
          <p:cNvSpPr/>
          <p:nvPr/>
        </p:nvSpPr>
        <p:spPr>
          <a:xfrm>
            <a:off x="1440864" y="188640"/>
            <a:ext cx="6699732" cy="830997"/>
          </a:xfrm>
          <a:prstGeom prst="rect">
            <a:avLst/>
          </a:prstGeom>
        </p:spPr>
        <p:txBody>
          <a:bodyPr wrap="square">
            <a:spAutoFit/>
          </a:bodyPr>
          <a:lstStyle/>
          <a:p>
            <a:pPr algn="ctr"/>
            <a:r>
              <a:rPr lang="uk-UA" sz="2400" b="1" dirty="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Підстави для залишення заяви про отримання ліцензії </a:t>
            </a:r>
            <a:r>
              <a:rPr lang="uk-UA" sz="2400" b="1" dirty="0" smtClean="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без розгляду</a:t>
            </a:r>
            <a:r>
              <a:rPr lang="ru-RU" sz="2400" b="1" dirty="0" smtClean="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05079" y="6453336"/>
            <a:ext cx="8224786" cy="307777"/>
          </a:xfrm>
          <a:prstGeom prst="rect">
            <a:avLst/>
          </a:prstGeom>
        </p:spPr>
        <p:txBody>
          <a:bodyPr wrap="square">
            <a:spAutoFit/>
          </a:bodyPr>
          <a:lstStyle/>
          <a:p>
            <a:r>
              <a:rPr lang="uk-UA" sz="1400" i="1" dirty="0">
                <a:latin typeface="Times New Roman" panose="02020603050405020304" pitchFamily="18" charset="0"/>
                <a:cs typeface="Times New Roman" panose="02020603050405020304" pitchFamily="18" charset="0"/>
              </a:rPr>
              <a:t>* Відповідно до п. 2 ст. 12 </a:t>
            </a:r>
            <a:r>
              <a:rPr lang="uk-UA" sz="1400" i="1" dirty="0" smtClean="0">
                <a:latin typeface="Times New Roman" panose="02020603050405020304" pitchFamily="18" charset="0"/>
                <a:cs typeface="Times New Roman" panose="02020603050405020304" pitchFamily="18" charset="0"/>
              </a:rPr>
              <a:t>Закону України </a:t>
            </a:r>
            <a:r>
              <a:rPr lang="uk-UA" sz="1400" i="1" dirty="0">
                <a:latin typeface="Times New Roman" panose="02020603050405020304" pitchFamily="18" charset="0"/>
                <a:cs typeface="Times New Roman" panose="02020603050405020304" pitchFamily="18" charset="0"/>
              </a:rPr>
              <a:t>«Про ліцензування видів господарської діяльності».</a:t>
            </a:r>
          </a:p>
        </p:txBody>
      </p:sp>
      <p:sp>
        <p:nvSpPr>
          <p:cNvPr id="18" name="Скругленный прямоугольник 17"/>
          <p:cNvSpPr/>
          <p:nvPr/>
        </p:nvSpPr>
        <p:spPr>
          <a:xfrm>
            <a:off x="834906" y="5476505"/>
            <a:ext cx="7638872" cy="976831"/>
          </a:xfrm>
          <a:prstGeom prst="roundRect">
            <a:avLst/>
          </a:prstGeom>
          <a:gradFill flip="none" rotWithShape="1">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tileRect/>
          </a:gradFill>
          <a:ln>
            <a:solidFill>
              <a:schemeClr val="tx2">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uk-UA" sz="1200" b="1" i="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endParaRPr>
          </a:p>
          <a:p>
            <a:pPr lvl="0">
              <a:defRPr/>
            </a:pPr>
            <a:r>
              <a:rPr lang="ru-RU" sz="1600" b="1" dirty="0">
                <a:solidFill>
                  <a:schemeClr val="tx2">
                    <a:lumMod val="75000"/>
                  </a:schemeClr>
                </a:solidFill>
                <a:latin typeface="Times New Roman" panose="02020603050405020304" pitchFamily="18" charset="0"/>
                <a:cs typeface="Times New Roman" panose="02020603050405020304" pitchFamily="18" charset="0"/>
              </a:rPr>
              <a:t>5</a:t>
            </a:r>
            <a:r>
              <a:rPr lang="ru-RU" b="1" dirty="0">
                <a:solidFill>
                  <a:schemeClr val="tx2">
                    <a:lumMod val="75000"/>
                  </a:schemeClr>
                </a:solidFill>
                <a:latin typeface="Times New Roman" panose="02020603050405020304" pitchFamily="18" charset="0"/>
                <a:cs typeface="Times New Roman" panose="02020603050405020304" pitchFamily="18" charset="0"/>
              </a:rPr>
              <a:t>. </a:t>
            </a:r>
            <a:r>
              <a:rPr lang="uk-UA" b="1" u="sng" dirty="0">
                <a:solidFill>
                  <a:schemeClr val="tx2">
                    <a:lumMod val="75000"/>
                  </a:schemeClr>
                </a:solidFill>
                <a:latin typeface="Times New Roman" panose="02020603050405020304" pitchFamily="18" charset="0"/>
                <a:cs typeface="Times New Roman" panose="02020603050405020304" pitchFamily="18" charset="0"/>
              </a:rPr>
              <a:t>Наявність інформації про контроль</a:t>
            </a:r>
            <a:r>
              <a:rPr lang="uk-UA" b="1" dirty="0">
                <a:solidFill>
                  <a:schemeClr val="tx2">
                    <a:lumMod val="75000"/>
                  </a:schemeClr>
                </a:solidFill>
                <a:latin typeface="Times New Roman" panose="02020603050405020304" pitchFamily="18" charset="0"/>
                <a:cs typeface="Times New Roman" panose="02020603050405020304" pitchFamily="18" charset="0"/>
              </a:rPr>
              <a:t> за діяльністю суб’єкта господарювання </a:t>
            </a:r>
            <a:r>
              <a:rPr lang="uk-UA" b="1" u="sng" dirty="0">
                <a:solidFill>
                  <a:schemeClr val="tx2">
                    <a:lumMod val="75000"/>
                  </a:schemeClr>
                </a:solidFill>
                <a:latin typeface="Times New Roman" panose="02020603050405020304" pitchFamily="18" charset="0"/>
                <a:cs typeface="Times New Roman" panose="02020603050405020304" pitchFamily="18" charset="0"/>
              </a:rPr>
              <a:t>резидентами </a:t>
            </a:r>
            <a:r>
              <a:rPr lang="uk-UA" b="1" dirty="0">
                <a:solidFill>
                  <a:schemeClr val="tx2">
                    <a:lumMod val="75000"/>
                  </a:schemeClr>
                </a:solidFill>
                <a:latin typeface="Times New Roman" panose="02020603050405020304" pitchFamily="18" charset="0"/>
                <a:cs typeface="Times New Roman" panose="02020603050405020304" pitchFamily="18" charset="0"/>
              </a:rPr>
              <a:t>держав, </a:t>
            </a:r>
            <a:r>
              <a:rPr lang="uk-UA" b="1" u="sng" dirty="0">
                <a:solidFill>
                  <a:schemeClr val="tx2">
                    <a:lumMod val="75000"/>
                  </a:schemeClr>
                </a:solidFill>
                <a:latin typeface="Times New Roman" panose="02020603050405020304" pitchFamily="18" charset="0"/>
                <a:cs typeface="Times New Roman" panose="02020603050405020304" pitchFamily="18" charset="0"/>
              </a:rPr>
              <a:t>що здійснюють збройну агресію</a:t>
            </a:r>
            <a:r>
              <a:rPr lang="uk-UA" b="1" dirty="0">
                <a:solidFill>
                  <a:schemeClr val="tx2">
                    <a:lumMod val="75000"/>
                  </a:schemeClr>
                </a:solidFill>
                <a:latin typeface="Times New Roman" panose="02020603050405020304" pitchFamily="18" charset="0"/>
                <a:cs typeface="Times New Roman" panose="02020603050405020304" pitchFamily="18" charset="0"/>
              </a:rPr>
              <a:t> проти України.</a:t>
            </a:r>
            <a:endParaRPr lang="uk-UA" dirty="0">
              <a:solidFill>
                <a:schemeClr val="tx2">
                  <a:lumMod val="75000"/>
                </a:schemeClr>
              </a:solidFill>
            </a:endParaRPr>
          </a:p>
          <a:p>
            <a:pPr algn="ctr"/>
            <a:endParaRPr lang="en-US" sz="1600" dirty="0">
              <a:solidFill>
                <a:schemeClr val="tx2">
                  <a:lumMod val="75000"/>
                </a:schemeClr>
              </a:solidFill>
            </a:endParaRPr>
          </a:p>
        </p:txBody>
      </p:sp>
      <p:sp>
        <p:nvSpPr>
          <p:cNvPr id="30" name="Скругленный прямоугольник 29"/>
          <p:cNvSpPr/>
          <p:nvPr/>
        </p:nvSpPr>
        <p:spPr>
          <a:xfrm>
            <a:off x="842898" y="1407659"/>
            <a:ext cx="5475396" cy="772877"/>
          </a:xfrm>
          <a:prstGeom prst="roundRect">
            <a:avLst/>
          </a:prstGeom>
          <a:gradFill flip="none" rotWithShape="1">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tileRect/>
          </a:gradFill>
          <a:ln>
            <a:solidFill>
              <a:schemeClr val="tx2">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uk-UA" b="1" dirty="0">
                <a:solidFill>
                  <a:schemeClr val="tx2">
                    <a:lumMod val="75000"/>
                  </a:schemeClr>
                </a:solidFill>
                <a:latin typeface="Times New Roman" panose="02020603050405020304" pitchFamily="18" charset="0"/>
                <a:cs typeface="Times New Roman" panose="02020603050405020304" pitchFamily="18" charset="0"/>
              </a:rPr>
              <a:t>Подання документів не в повному обсязі.</a:t>
            </a:r>
            <a:endParaRPr lang="en-US"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1" name="Скругленный прямоугольник 30"/>
          <p:cNvSpPr/>
          <p:nvPr/>
        </p:nvSpPr>
        <p:spPr>
          <a:xfrm>
            <a:off x="810849" y="2267573"/>
            <a:ext cx="7660247" cy="1521161"/>
          </a:xfrm>
          <a:prstGeom prst="roundRect">
            <a:avLst/>
          </a:prstGeom>
          <a:gradFill flip="none" rotWithShape="1">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tileRect/>
          </a:gradFill>
          <a:ln>
            <a:solidFill>
              <a:schemeClr val="tx2">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uk-UA" sz="1200" b="1" i="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endParaRPr>
          </a:p>
          <a:p>
            <a:pPr lvl="0"/>
            <a:r>
              <a:rPr lang="uk-UA" sz="2000" b="1" dirty="0" smtClean="0">
                <a:solidFill>
                  <a:schemeClr val="tx2">
                    <a:lumMod val="75000"/>
                  </a:schemeClr>
                </a:solidFill>
                <a:latin typeface="Times New Roman" panose="02020603050405020304" pitchFamily="18" charset="0"/>
                <a:cs typeface="Times New Roman" panose="02020603050405020304" pitchFamily="18" charset="0"/>
              </a:rPr>
              <a:t>2. Заява </a:t>
            </a:r>
            <a:r>
              <a:rPr lang="uk-UA" sz="2000" b="1" dirty="0">
                <a:solidFill>
                  <a:schemeClr val="tx2">
                    <a:lumMod val="75000"/>
                  </a:schemeClr>
                </a:solidFill>
                <a:latin typeface="Times New Roman" panose="02020603050405020304" pitchFamily="18" charset="0"/>
                <a:cs typeface="Times New Roman" panose="02020603050405020304" pitchFamily="18" charset="0"/>
              </a:rPr>
              <a:t>або хоча б один з документів</a:t>
            </a:r>
            <a:r>
              <a:rPr lang="uk-UA" sz="2000" b="1" dirty="0" smtClean="0">
                <a:solidFill>
                  <a:schemeClr val="tx2">
                    <a:lumMod val="75000"/>
                  </a:schemeClr>
                </a:solidFill>
                <a:latin typeface="Times New Roman" panose="02020603050405020304" pitchFamily="18" charset="0"/>
                <a:cs typeface="Times New Roman" panose="02020603050405020304" pitchFamily="18" charset="0"/>
              </a:rPr>
              <a:t>, що </a:t>
            </a:r>
            <a:r>
              <a:rPr lang="uk-UA" sz="2000" b="1" dirty="0">
                <a:solidFill>
                  <a:schemeClr val="tx2">
                    <a:lumMod val="75000"/>
                  </a:schemeClr>
                </a:solidFill>
                <a:latin typeface="Times New Roman" panose="02020603050405020304" pitchFamily="18" charset="0"/>
                <a:cs typeface="Times New Roman" panose="02020603050405020304" pitchFamily="18" charset="0"/>
              </a:rPr>
              <a:t>додається до неї</a:t>
            </a:r>
            <a:r>
              <a:rPr lang="uk-UA" sz="2000" b="1" dirty="0" smtClean="0">
                <a:solidFill>
                  <a:schemeClr val="tx2">
                    <a:lumMod val="75000"/>
                  </a:schemeClr>
                </a:solidFill>
                <a:latin typeface="Times New Roman" panose="02020603050405020304" pitchFamily="18" charset="0"/>
                <a:cs typeface="Times New Roman" panose="02020603050405020304" pitchFamily="18" charset="0"/>
              </a:rPr>
              <a:t>:</a:t>
            </a:r>
          </a:p>
          <a:p>
            <a:pPr lvl="0"/>
            <a:r>
              <a:rPr lang="uk-UA" b="1" dirty="0" smtClean="0">
                <a:solidFill>
                  <a:schemeClr val="tx2">
                    <a:lumMod val="75000"/>
                  </a:schemeClr>
                </a:solidFill>
                <a:latin typeface="Times New Roman" panose="02020603050405020304" pitchFamily="18" charset="0"/>
                <a:cs typeface="Times New Roman" panose="02020603050405020304" pitchFamily="18" charset="0"/>
              </a:rPr>
              <a:t>2.1 </a:t>
            </a:r>
            <a:r>
              <a:rPr lang="uk-UA" b="1" dirty="0">
                <a:solidFill>
                  <a:schemeClr val="tx2">
                    <a:lumMod val="75000"/>
                  </a:schemeClr>
                </a:solidFill>
                <a:latin typeface="Times New Roman" panose="02020603050405020304" pitchFamily="18" charset="0"/>
                <a:cs typeface="Times New Roman" panose="02020603050405020304" pitchFamily="18" charset="0"/>
              </a:rPr>
              <a:t>підписані особою, що </a:t>
            </a:r>
            <a:r>
              <a:rPr lang="uk-UA" b="1" u="sng" dirty="0">
                <a:solidFill>
                  <a:schemeClr val="tx2">
                    <a:lumMod val="75000"/>
                  </a:schemeClr>
                </a:solidFill>
                <a:latin typeface="Times New Roman" panose="02020603050405020304" pitchFamily="18" charset="0"/>
                <a:cs typeface="Times New Roman" panose="02020603050405020304" pitchFamily="18" charset="0"/>
              </a:rPr>
              <a:t>не має на це повноважень</a:t>
            </a:r>
            <a:r>
              <a:rPr lang="uk-UA" b="1" dirty="0">
                <a:solidFill>
                  <a:schemeClr val="tx2">
                    <a:lumMod val="75000"/>
                  </a:schemeClr>
                </a:solidFill>
                <a:latin typeface="Times New Roman" panose="02020603050405020304" pitchFamily="18" charset="0"/>
                <a:cs typeface="Times New Roman" panose="02020603050405020304" pitchFamily="18" charset="0"/>
              </a:rPr>
              <a:t>;</a:t>
            </a:r>
            <a:endParaRPr lang="uk-UA" dirty="0">
              <a:solidFill>
                <a:schemeClr val="tx2">
                  <a:lumMod val="75000"/>
                </a:schemeClr>
              </a:solidFill>
            </a:endParaRPr>
          </a:p>
          <a:p>
            <a:pPr lvl="0"/>
            <a:r>
              <a:rPr lang="uk-UA" b="1" dirty="0">
                <a:solidFill>
                  <a:schemeClr val="tx2">
                    <a:lumMod val="75000"/>
                  </a:schemeClr>
                </a:solidFill>
                <a:latin typeface="Times New Roman" panose="02020603050405020304" pitchFamily="18" charset="0"/>
                <a:cs typeface="Times New Roman" panose="02020603050405020304" pitchFamily="18" charset="0"/>
              </a:rPr>
              <a:t>2.2 оформлений з порушеннями вимог Закону*, </a:t>
            </a:r>
            <a:r>
              <a:rPr lang="uk-UA" b="1" u="sng" dirty="0">
                <a:solidFill>
                  <a:schemeClr val="tx2">
                    <a:lumMod val="75000"/>
                  </a:schemeClr>
                </a:solidFill>
                <a:latin typeface="Times New Roman" panose="02020603050405020304" pitchFamily="18" charset="0"/>
                <a:cs typeface="Times New Roman" panose="02020603050405020304" pitchFamily="18" charset="0"/>
              </a:rPr>
              <a:t>складений не за встановленою </a:t>
            </a:r>
            <a:r>
              <a:rPr lang="uk-UA" b="1" u="sng" dirty="0" smtClean="0">
                <a:solidFill>
                  <a:schemeClr val="tx2">
                    <a:lumMod val="75000"/>
                  </a:schemeClr>
                </a:solidFill>
                <a:latin typeface="Times New Roman" panose="02020603050405020304" pitchFamily="18" charset="0"/>
                <a:cs typeface="Times New Roman" panose="02020603050405020304" pitchFamily="18" charset="0"/>
              </a:rPr>
              <a:t>ліцензійними умовами формою</a:t>
            </a:r>
            <a:r>
              <a:rPr lang="uk-UA" b="1" dirty="0">
                <a:solidFill>
                  <a:schemeClr val="tx2">
                    <a:lumMod val="75000"/>
                  </a:schemeClr>
                </a:solidFill>
                <a:latin typeface="Times New Roman" panose="02020603050405020304" pitchFamily="18" charset="0"/>
                <a:cs typeface="Times New Roman" panose="02020603050405020304" pitchFamily="18" charset="0"/>
              </a:rPr>
              <a:t>, що або </a:t>
            </a:r>
            <a:r>
              <a:rPr lang="uk-UA" b="1" u="sng" dirty="0">
                <a:solidFill>
                  <a:schemeClr val="tx2">
                    <a:lumMod val="75000"/>
                  </a:schemeClr>
                </a:solidFill>
                <a:latin typeface="Times New Roman" panose="02020603050405020304" pitchFamily="18" charset="0"/>
                <a:cs typeface="Times New Roman" panose="02020603050405020304" pitchFamily="18" charset="0"/>
              </a:rPr>
              <a:t>не містить  обов’язкових даних</a:t>
            </a:r>
            <a:r>
              <a:rPr lang="uk-UA" b="1" dirty="0">
                <a:solidFill>
                  <a:schemeClr val="tx2">
                    <a:lumMod val="75000"/>
                  </a:schemeClr>
                </a:solidFill>
                <a:latin typeface="Times New Roman" panose="02020603050405020304" pitchFamily="18" charset="0"/>
                <a:cs typeface="Times New Roman" panose="02020603050405020304" pitchFamily="18" charset="0"/>
              </a:rPr>
              <a:t>.</a:t>
            </a:r>
          </a:p>
          <a:p>
            <a:pPr algn="ctr"/>
            <a:endParaRPr lang="en-US" sz="1600" dirty="0">
              <a:solidFill>
                <a:schemeClr val="tx2">
                  <a:lumMod val="75000"/>
                </a:schemeClr>
              </a:solidFill>
            </a:endParaRPr>
          </a:p>
        </p:txBody>
      </p:sp>
      <p:sp>
        <p:nvSpPr>
          <p:cNvPr id="32" name="Скругленный прямоугольник 31"/>
          <p:cNvSpPr/>
          <p:nvPr/>
        </p:nvSpPr>
        <p:spPr>
          <a:xfrm>
            <a:off x="810849" y="3873318"/>
            <a:ext cx="7662929" cy="707166"/>
          </a:xfrm>
          <a:prstGeom prst="roundRect">
            <a:avLst/>
          </a:prstGeom>
          <a:gradFill flip="none" rotWithShape="1">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tileRect/>
          </a:gradFill>
          <a:ln>
            <a:solidFill>
              <a:schemeClr val="tx2">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uk-UA" sz="1200" b="1" i="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endParaRPr>
          </a:p>
          <a:p>
            <a:pPr lvl="0">
              <a:defRPr/>
            </a:pPr>
            <a:r>
              <a:rPr lang="ru-RU" sz="1600" b="1" dirty="0">
                <a:solidFill>
                  <a:schemeClr val="tx2">
                    <a:lumMod val="75000"/>
                  </a:schemeClr>
                </a:solidFill>
                <a:latin typeface="Times New Roman" panose="02020603050405020304" pitchFamily="18" charset="0"/>
                <a:cs typeface="Times New Roman" panose="02020603050405020304" pitchFamily="18" charset="0"/>
              </a:rPr>
              <a:t>3</a:t>
            </a:r>
            <a:r>
              <a:rPr lang="uk-UA" sz="1600" b="1" dirty="0">
                <a:solidFill>
                  <a:schemeClr val="tx2">
                    <a:lumMod val="75000"/>
                  </a:schemeClr>
                </a:solidFill>
                <a:latin typeface="Times New Roman" panose="02020603050405020304" pitchFamily="18" charset="0"/>
                <a:cs typeface="Times New Roman" panose="02020603050405020304" pitchFamily="18" charset="0"/>
              </a:rPr>
              <a:t>. </a:t>
            </a:r>
            <a:r>
              <a:rPr lang="uk-UA" b="1" dirty="0">
                <a:solidFill>
                  <a:schemeClr val="tx2">
                    <a:lumMod val="75000"/>
                  </a:schemeClr>
                </a:solidFill>
                <a:latin typeface="Times New Roman" panose="02020603050405020304" pitchFamily="18" charset="0"/>
                <a:cs typeface="Times New Roman" panose="02020603050405020304" pitchFamily="18" charset="0"/>
              </a:rPr>
              <a:t>Подання </a:t>
            </a:r>
            <a:r>
              <a:rPr lang="uk-UA" b="1" dirty="0" smtClean="0">
                <a:solidFill>
                  <a:schemeClr val="tx2">
                    <a:lumMod val="75000"/>
                  </a:schemeClr>
                </a:solidFill>
                <a:latin typeface="Times New Roman" panose="02020603050405020304" pitchFamily="18" charset="0"/>
                <a:cs typeface="Times New Roman" panose="02020603050405020304" pitchFamily="18" charset="0"/>
              </a:rPr>
              <a:t>заяви </a:t>
            </a:r>
            <a:r>
              <a:rPr lang="uk-UA" b="1" u="sng" dirty="0">
                <a:solidFill>
                  <a:schemeClr val="tx2">
                    <a:lumMod val="75000"/>
                  </a:schemeClr>
                </a:solidFill>
                <a:latin typeface="Times New Roman" panose="02020603050405020304" pitchFamily="18" charset="0"/>
                <a:cs typeface="Times New Roman" panose="02020603050405020304" pitchFamily="18" charset="0"/>
              </a:rPr>
              <a:t>з порушенням строків</a:t>
            </a:r>
            <a:r>
              <a:rPr lang="uk-UA" b="1" dirty="0">
                <a:solidFill>
                  <a:schemeClr val="tx2">
                    <a:lumMod val="75000"/>
                  </a:schemeClr>
                </a:solidFill>
                <a:latin typeface="Times New Roman" panose="02020603050405020304" pitchFamily="18" charset="0"/>
                <a:cs typeface="Times New Roman" panose="02020603050405020304" pitchFamily="18" charset="0"/>
              </a:rPr>
              <a:t>, передбачених Законом</a:t>
            </a:r>
            <a:r>
              <a:rPr lang="uk-UA" sz="1600" b="1" dirty="0">
                <a:solidFill>
                  <a:schemeClr val="tx2">
                    <a:lumMod val="75000"/>
                  </a:schemeClr>
                </a:solidFill>
                <a:latin typeface="Times New Roman" panose="02020603050405020304" pitchFamily="18" charset="0"/>
                <a:cs typeface="Times New Roman" panose="02020603050405020304" pitchFamily="18" charset="0"/>
              </a:rPr>
              <a:t>*.</a:t>
            </a:r>
            <a:endParaRPr lang="uk-UA" sz="1600" dirty="0">
              <a:solidFill>
                <a:schemeClr val="tx2">
                  <a:lumMod val="75000"/>
                </a:schemeClr>
              </a:solidFill>
            </a:endParaRPr>
          </a:p>
          <a:p>
            <a:pPr algn="ctr"/>
            <a:endParaRPr lang="en-US" sz="1600" dirty="0">
              <a:solidFill>
                <a:schemeClr val="tx2">
                  <a:lumMod val="75000"/>
                </a:schemeClr>
              </a:solidFill>
            </a:endParaRPr>
          </a:p>
        </p:txBody>
      </p:sp>
      <p:sp>
        <p:nvSpPr>
          <p:cNvPr id="33" name="Скругленный прямоугольник 32"/>
          <p:cNvSpPr/>
          <p:nvPr/>
        </p:nvSpPr>
        <p:spPr>
          <a:xfrm>
            <a:off x="810850" y="4693596"/>
            <a:ext cx="7662928" cy="707545"/>
          </a:xfrm>
          <a:prstGeom prst="roundRect">
            <a:avLst/>
          </a:prstGeom>
          <a:gradFill flip="none" rotWithShape="1">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tileRect/>
          </a:gradFill>
          <a:ln>
            <a:solidFill>
              <a:schemeClr val="tx2">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uk-UA" sz="1200" b="1" i="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endParaRPr>
          </a:p>
          <a:p>
            <a:pPr lvl="0"/>
            <a:endParaRPr lang="ru-RU" sz="1600" b="1" dirty="0" smtClean="0">
              <a:solidFill>
                <a:schemeClr val="tx2">
                  <a:lumMod val="75000"/>
                </a:schemeClr>
              </a:solidFill>
              <a:latin typeface="Times New Roman" panose="02020603050405020304" pitchFamily="18" charset="0"/>
              <a:cs typeface="Times New Roman" panose="02020603050405020304" pitchFamily="18" charset="0"/>
            </a:endParaRPr>
          </a:p>
          <a:p>
            <a:pPr lvl="0"/>
            <a:r>
              <a:rPr lang="ru-RU" sz="1600" b="1" dirty="0" smtClean="0">
                <a:solidFill>
                  <a:schemeClr val="tx2">
                    <a:lumMod val="75000"/>
                  </a:schemeClr>
                </a:solidFill>
                <a:latin typeface="Times New Roman" panose="02020603050405020304" pitchFamily="18" charset="0"/>
                <a:cs typeface="Times New Roman" panose="02020603050405020304" pitchFamily="18" charset="0"/>
              </a:rPr>
              <a:t>4</a:t>
            </a:r>
            <a:r>
              <a:rPr lang="ru-RU" sz="1600" b="1" dirty="0">
                <a:solidFill>
                  <a:schemeClr val="tx2">
                    <a:lumMod val="75000"/>
                  </a:schemeClr>
                </a:solidFill>
                <a:latin typeface="Times New Roman" panose="02020603050405020304" pitchFamily="18" charset="0"/>
                <a:cs typeface="Times New Roman" panose="02020603050405020304" pitchFamily="18" charset="0"/>
              </a:rPr>
              <a:t>. </a:t>
            </a:r>
            <a:r>
              <a:rPr lang="uk-UA" b="1" u="sng" dirty="0" smtClean="0">
                <a:solidFill>
                  <a:schemeClr val="tx2">
                    <a:lumMod val="75000"/>
                  </a:schemeClr>
                </a:solidFill>
                <a:latin typeface="Times New Roman" panose="02020603050405020304" pitchFamily="18" charset="0"/>
                <a:cs typeface="Times New Roman" panose="02020603050405020304" pitchFamily="18" charset="0"/>
              </a:rPr>
              <a:t>Відсутність </a:t>
            </a:r>
            <a:r>
              <a:rPr lang="uk-UA" b="1" u="sng" dirty="0">
                <a:solidFill>
                  <a:schemeClr val="tx2">
                    <a:lumMod val="75000"/>
                  </a:schemeClr>
                </a:solidFill>
                <a:latin typeface="Times New Roman" panose="02020603050405020304" pitchFamily="18" charset="0"/>
                <a:cs typeface="Times New Roman" panose="02020603050405020304" pitchFamily="18" charset="0"/>
              </a:rPr>
              <a:t>в ЄДРПОУ відомостей про здобувача </a:t>
            </a:r>
            <a:r>
              <a:rPr lang="uk-UA" b="1" dirty="0">
                <a:solidFill>
                  <a:schemeClr val="tx2">
                    <a:lumMod val="75000"/>
                  </a:schemeClr>
                </a:solidFill>
                <a:latin typeface="Times New Roman" panose="02020603050405020304" pitchFamily="18" charset="0"/>
                <a:cs typeface="Times New Roman" panose="02020603050405020304" pitchFamily="18" charset="0"/>
              </a:rPr>
              <a:t>ліцензії, або відомості про держреєстрацію його припинення</a:t>
            </a:r>
            <a:r>
              <a:rPr lang="uk-UA" sz="1200" b="1" dirty="0">
                <a:solidFill>
                  <a:schemeClr val="tx2">
                    <a:lumMod val="75000"/>
                  </a:schemeClr>
                </a:solidFill>
                <a:latin typeface="Times New Roman" panose="02020603050405020304" pitchFamily="18" charset="0"/>
                <a:cs typeface="Times New Roman" panose="02020603050405020304" pitchFamily="18" charset="0"/>
              </a:rPr>
              <a:t>.</a:t>
            </a:r>
          </a:p>
          <a:p>
            <a:pPr lvl="0"/>
            <a:endParaRPr lang="uk-UA" sz="1050" dirty="0">
              <a:solidFill>
                <a:schemeClr val="tx2">
                  <a:lumMod val="75000"/>
                </a:schemeClr>
              </a:solidFill>
            </a:endParaRPr>
          </a:p>
          <a:p>
            <a:pPr algn="ctr"/>
            <a:endParaRPr lang="en-US" sz="1600" dirty="0">
              <a:solidFill>
                <a:schemeClr val="tx2">
                  <a:lumMod val="75000"/>
                </a:schemeClr>
              </a:solidFill>
            </a:endParaRPr>
          </a:p>
        </p:txBody>
      </p:sp>
    </p:spTree>
    <p:extLst>
      <p:ext uri="{BB962C8B-B14F-4D97-AF65-F5344CB8AC3E}">
        <p14:creationId xmlns:p14="http://schemas.microsoft.com/office/powerpoint/2010/main" val="1437453955"/>
      </p:ext>
    </p:extLst>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Герб_g">
            <a:extLst>
              <a:ext uri="{FF2B5EF4-FFF2-40B4-BE49-F238E27FC236}">
                <a16:creationId xmlns:a16="http://schemas.microsoft.com/office/drawing/2014/main" id="{7B7E0A87-A235-449E-AA99-57707021C8C8}"/>
              </a:ext>
            </a:extLst>
          </p:cNvPr>
          <p:cNvPicPr>
            <a:picLocks noChangeAspect="1" noChangeArrowheads="1"/>
          </p:cNvPicPr>
          <p:nvPr/>
        </p:nvPicPr>
        <p:blipFill>
          <a:blip r:embed="rId3" cstate="print"/>
          <a:srcRect/>
          <a:stretch>
            <a:fillRect/>
          </a:stretch>
        </p:blipFill>
        <p:spPr bwMode="auto">
          <a:xfrm>
            <a:off x="151825" y="81483"/>
            <a:ext cx="1160463" cy="1285875"/>
          </a:xfrm>
          <a:prstGeom prst="rect">
            <a:avLst/>
          </a:prstGeom>
          <a:noFill/>
          <a:ln w="9525">
            <a:noFill/>
            <a:miter lim="800000"/>
            <a:headEnd/>
            <a:tailEnd/>
          </a:ln>
        </p:spPr>
      </p:pic>
      <p:pic>
        <p:nvPicPr>
          <p:cNvPr id="3" name="Picture 4" descr="Герб">
            <a:extLst>
              <a:ext uri="{FF2B5EF4-FFF2-40B4-BE49-F238E27FC236}">
                <a16:creationId xmlns:a16="http://schemas.microsoft.com/office/drawing/2014/main" id="{7DD69BC1-F4A2-47CF-BB6B-768CEA62E0C3}"/>
              </a:ext>
            </a:extLst>
          </p:cNvPr>
          <p:cNvPicPr>
            <a:picLocks noChangeAspect="1" noChangeArrowheads="1"/>
          </p:cNvPicPr>
          <p:nvPr/>
        </p:nvPicPr>
        <p:blipFill>
          <a:blip r:embed="rId4" cstate="print"/>
          <a:srcRect/>
          <a:stretch>
            <a:fillRect/>
          </a:stretch>
        </p:blipFill>
        <p:spPr bwMode="auto">
          <a:xfrm>
            <a:off x="8107238" y="188640"/>
            <a:ext cx="857250" cy="1071562"/>
          </a:xfrm>
          <a:prstGeom prst="rect">
            <a:avLst/>
          </a:prstGeom>
          <a:noFill/>
          <a:ln w="9525">
            <a:noFill/>
            <a:miter lim="800000"/>
            <a:headEnd/>
            <a:tailEnd/>
          </a:ln>
        </p:spPr>
      </p:pic>
      <p:sp>
        <p:nvSpPr>
          <p:cNvPr id="4" name="Прямоугольник 3"/>
          <p:cNvSpPr/>
          <p:nvPr/>
        </p:nvSpPr>
        <p:spPr>
          <a:xfrm>
            <a:off x="1267606" y="201200"/>
            <a:ext cx="6699732" cy="523220"/>
          </a:xfrm>
          <a:prstGeom prst="rect">
            <a:avLst/>
          </a:prstGeom>
        </p:spPr>
        <p:txBody>
          <a:bodyPr wrap="square">
            <a:spAutoFit/>
          </a:bodyPr>
          <a:lstStyle/>
          <a:p>
            <a:pPr algn="ctr"/>
            <a:r>
              <a:rPr lang="uk-UA" sz="2800" b="1" dirty="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Підстави для </a:t>
            </a:r>
            <a:r>
              <a:rPr lang="uk-UA" sz="2800" b="1" dirty="0" smtClean="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відмови у видачі ліцензії</a:t>
            </a:r>
            <a:r>
              <a:rPr lang="ru-RU" sz="2800" b="1" dirty="0" smtClean="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a:t>
            </a:r>
            <a:endParaRPr lang="uk-UA" sz="28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05079" y="6453336"/>
            <a:ext cx="8224786" cy="307777"/>
          </a:xfrm>
          <a:prstGeom prst="rect">
            <a:avLst/>
          </a:prstGeom>
        </p:spPr>
        <p:txBody>
          <a:bodyPr wrap="square">
            <a:spAutoFit/>
          </a:bodyPr>
          <a:lstStyle/>
          <a:p>
            <a:r>
              <a:rPr lang="uk-UA" sz="1400" i="1" dirty="0">
                <a:latin typeface="Times New Roman" panose="02020603050405020304" pitchFamily="18" charset="0"/>
                <a:cs typeface="Times New Roman" panose="02020603050405020304" pitchFamily="18" charset="0"/>
              </a:rPr>
              <a:t>* Відповідно до п. 2 ст. 12 </a:t>
            </a:r>
            <a:r>
              <a:rPr lang="uk-UA" sz="1400" i="1" dirty="0" smtClean="0">
                <a:latin typeface="Times New Roman" panose="02020603050405020304" pitchFamily="18" charset="0"/>
                <a:cs typeface="Times New Roman" panose="02020603050405020304" pitchFamily="18" charset="0"/>
              </a:rPr>
              <a:t>Закону України </a:t>
            </a:r>
            <a:r>
              <a:rPr lang="uk-UA" sz="1400" i="1" dirty="0">
                <a:latin typeface="Times New Roman" panose="02020603050405020304" pitchFamily="18" charset="0"/>
                <a:cs typeface="Times New Roman" panose="02020603050405020304" pitchFamily="18" charset="0"/>
              </a:rPr>
              <a:t>«Про ліцензування видів господарської діяльності».</a:t>
            </a:r>
          </a:p>
        </p:txBody>
      </p:sp>
      <p:sp>
        <p:nvSpPr>
          <p:cNvPr id="7" name="Скругленный прямоугольник 6"/>
          <p:cNvSpPr/>
          <p:nvPr/>
        </p:nvSpPr>
        <p:spPr>
          <a:xfrm>
            <a:off x="953248" y="1540665"/>
            <a:ext cx="7128793" cy="1090045"/>
          </a:xfrm>
          <a:prstGeom prst="roundRect">
            <a:avLst/>
          </a:prstGeom>
          <a:gradFill flip="none" rotWithShape="1">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tileRect/>
          </a:gradFill>
          <a:ln>
            <a:solidFill>
              <a:schemeClr val="tx2">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chemeClr val="tx2">
                    <a:lumMod val="75000"/>
                  </a:schemeClr>
                </a:solidFill>
                <a:latin typeface="Times New Roman" panose="02020603050405020304" pitchFamily="18" charset="0"/>
                <a:cs typeface="Times New Roman" panose="02020603050405020304" pitchFamily="18" charset="0"/>
              </a:rPr>
              <a:t>1. Встановлення </a:t>
            </a:r>
            <a:r>
              <a:rPr lang="uk-UA" sz="2000" b="1" dirty="0">
                <a:solidFill>
                  <a:schemeClr val="tx2">
                    <a:lumMod val="75000"/>
                  </a:schemeClr>
                </a:solidFill>
                <a:latin typeface="Times New Roman" panose="02020603050405020304" pitchFamily="18" charset="0"/>
                <a:cs typeface="Times New Roman" panose="02020603050405020304" pitchFamily="18" charset="0"/>
              </a:rPr>
              <a:t>невідповідності здобувача ліцензії ліцензійним умовам</a:t>
            </a:r>
            <a:r>
              <a:rPr lang="ru-RU" sz="2000" b="1" dirty="0">
                <a:solidFill>
                  <a:schemeClr val="tx2">
                    <a:lumMod val="75000"/>
                  </a:schemeClr>
                </a:solidFill>
                <a:latin typeface="Times New Roman" panose="02020603050405020304" pitchFamily="18" charset="0"/>
                <a:cs typeface="Times New Roman" panose="02020603050405020304" pitchFamily="18" charset="0"/>
              </a:rPr>
              <a:t>.</a:t>
            </a:r>
          </a:p>
        </p:txBody>
      </p:sp>
      <p:sp>
        <p:nvSpPr>
          <p:cNvPr id="14" name="Скругленный прямоугольник 13"/>
          <p:cNvSpPr/>
          <p:nvPr/>
        </p:nvSpPr>
        <p:spPr>
          <a:xfrm>
            <a:off x="953248" y="2899834"/>
            <a:ext cx="7200799" cy="1627667"/>
          </a:xfrm>
          <a:prstGeom prst="roundRect">
            <a:avLst/>
          </a:prstGeom>
          <a:gradFill flip="none" rotWithShape="1">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tileRect/>
          </a:gradFill>
          <a:ln>
            <a:solidFill>
              <a:schemeClr val="tx2">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uk-UA" sz="2000" b="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endParaRPr>
          </a:p>
          <a:p>
            <a:pPr algn="ctr"/>
            <a:r>
              <a:rPr lang="uk-UA" sz="2000" b="1" dirty="0">
                <a:solidFill>
                  <a:schemeClr val="tx2">
                    <a:lumMod val="75000"/>
                  </a:schemeClr>
                </a:solidFill>
                <a:latin typeface="Times New Roman" panose="02020603050405020304" pitchFamily="18" charset="0"/>
                <a:cs typeface="Times New Roman" panose="02020603050405020304" pitchFamily="18" charset="0"/>
              </a:rPr>
              <a:t>2. Виявлення недостовірності даних у підтвердних документах - встановлення наявності розбіжності між даними у підтвердних документах та фактичним станом цього суб’єкта господарювання на момент подання документів. </a:t>
            </a:r>
          </a:p>
          <a:p>
            <a:endParaRPr lang="en-US" b="1" dirty="0">
              <a:solidFill>
                <a:schemeClr val="tx2">
                  <a:lumMod val="75000"/>
                </a:schemeClr>
              </a:solidFill>
              <a:latin typeface="Times New Roman" panose="02020603050405020304" pitchFamily="18" charset="0"/>
              <a:cs typeface="Times New Roman" panose="02020603050405020304" pitchFamily="18" charset="0"/>
            </a:endParaRPr>
          </a:p>
        </p:txBody>
      </p:sp>
      <p:grpSp>
        <p:nvGrpSpPr>
          <p:cNvPr id="19" name="Группа 18"/>
          <p:cNvGrpSpPr/>
          <p:nvPr/>
        </p:nvGrpSpPr>
        <p:grpSpPr>
          <a:xfrm>
            <a:off x="8082041" y="5157192"/>
            <a:ext cx="952506" cy="1122837"/>
            <a:chOff x="4311650" y="1503363"/>
            <a:chExt cx="595313" cy="703262"/>
          </a:xfrm>
        </p:grpSpPr>
        <p:grpSp>
          <p:nvGrpSpPr>
            <p:cNvPr id="20" name="Группа 68"/>
            <p:cNvGrpSpPr>
              <a:grpSpLocks/>
            </p:cNvGrpSpPr>
            <p:nvPr/>
          </p:nvGrpSpPr>
          <p:grpSpPr bwMode="auto">
            <a:xfrm>
              <a:off x="4540250" y="1573213"/>
              <a:ext cx="366713" cy="463550"/>
              <a:chOff x="7276290" y="1536971"/>
              <a:chExt cx="453895" cy="573930"/>
            </a:xfrm>
          </p:grpSpPr>
          <p:sp>
            <p:nvSpPr>
              <p:cNvPr id="22" name="Прямоугольник 69"/>
              <p:cNvSpPr>
                <a:spLocks noChangeArrowheads="1"/>
              </p:cNvSpPr>
              <p:nvPr/>
            </p:nvSpPr>
            <p:spPr bwMode="auto">
              <a:xfrm>
                <a:off x="7276290" y="1536971"/>
                <a:ext cx="449965" cy="573930"/>
              </a:xfrm>
              <a:prstGeom prst="rect">
                <a:avLst/>
              </a:prstGeom>
              <a:gradFill rotWithShape="0">
                <a:gsLst>
                  <a:gs pos="0">
                    <a:srgbClr val="F2F2F2"/>
                  </a:gs>
                  <a:gs pos="100000">
                    <a:srgbClr val="BFBFBF"/>
                  </a:gs>
                </a:gsLst>
                <a:lin ang="5400000"/>
              </a:gradFill>
              <a:ln w="9525" algn="ctr">
                <a:solidFill>
                  <a:srgbClr val="BFBFBF"/>
                </a:solidFill>
                <a:round/>
                <a:headEnd/>
                <a:tailEnd/>
              </a:ln>
            </p:spPr>
            <p:txBody>
              <a:bodyPr lIns="89611" tIns="44806" rIns="89611" bIns="44806"/>
              <a:lstStyle/>
              <a:p>
                <a:pPr defTabSz="895350">
                  <a:defRPr/>
                </a:pPr>
                <a:endParaRPr lang="ru-RU" sz="900" baseline="-25000">
                  <a:solidFill>
                    <a:srgbClr val="000000"/>
                  </a:solidFill>
                  <a:latin typeface="+mn-lt"/>
                </a:endParaRPr>
              </a:p>
            </p:txBody>
          </p:sp>
          <p:cxnSp>
            <p:nvCxnSpPr>
              <p:cNvPr id="23" name="Прямая соединительная линия 22"/>
              <p:cNvCxnSpPr/>
              <p:nvPr/>
            </p:nvCxnSpPr>
            <p:spPr bwMode="auto">
              <a:xfrm>
                <a:off x="7319518" y="1625418"/>
                <a:ext cx="357614" cy="1966"/>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24" name="Прямая соединительная линия 23"/>
              <p:cNvCxnSpPr/>
              <p:nvPr/>
            </p:nvCxnSpPr>
            <p:spPr bwMode="auto">
              <a:xfrm>
                <a:off x="7317554" y="1702074"/>
                <a:ext cx="357614" cy="1965"/>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25" name="Прямая соединительная линия 24"/>
              <p:cNvCxnSpPr/>
              <p:nvPr/>
            </p:nvCxnSpPr>
            <p:spPr bwMode="auto">
              <a:xfrm>
                <a:off x="7319518" y="1776764"/>
                <a:ext cx="357614" cy="1965"/>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26" name="Прямая соединительная линия 25"/>
              <p:cNvCxnSpPr/>
              <p:nvPr/>
            </p:nvCxnSpPr>
            <p:spPr bwMode="auto">
              <a:xfrm>
                <a:off x="7319518" y="1847522"/>
                <a:ext cx="359579" cy="1965"/>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27" name="Прямая соединительная линия 26"/>
              <p:cNvCxnSpPr/>
              <p:nvPr/>
            </p:nvCxnSpPr>
            <p:spPr bwMode="auto">
              <a:xfrm>
                <a:off x="7319518" y="1924177"/>
                <a:ext cx="357614" cy="1966"/>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sp>
            <p:nvSpPr>
              <p:cNvPr id="28" name="Полилиния 75"/>
              <p:cNvSpPr>
                <a:spLocks noChangeArrowheads="1"/>
              </p:cNvSpPr>
              <p:nvPr/>
            </p:nvSpPr>
            <p:spPr bwMode="auto">
              <a:xfrm>
                <a:off x="7517975" y="1947763"/>
                <a:ext cx="212210" cy="115966"/>
              </a:xfrm>
              <a:custGeom>
                <a:avLst/>
                <a:gdLst>
                  <a:gd name="T0" fmla="*/ 0 w 1080831"/>
                  <a:gd name="T1" fmla="*/ 0 h 582506"/>
                  <a:gd name="T2" fmla="*/ 0 w 1080831"/>
                  <a:gd name="T3" fmla="*/ 0 h 582506"/>
                  <a:gd name="T4" fmla="*/ 0 w 1080831"/>
                  <a:gd name="T5" fmla="*/ 0 h 582506"/>
                  <a:gd name="T6" fmla="*/ 0 w 1080831"/>
                  <a:gd name="T7" fmla="*/ 0 h 582506"/>
                  <a:gd name="T8" fmla="*/ 0 w 1080831"/>
                  <a:gd name="T9" fmla="*/ 0 h 582506"/>
                  <a:gd name="T10" fmla="*/ 0 w 1080831"/>
                  <a:gd name="T11" fmla="*/ 0 h 582506"/>
                  <a:gd name="T12" fmla="*/ 0 w 1080831"/>
                  <a:gd name="T13" fmla="*/ 0 h 582506"/>
                  <a:gd name="T14" fmla="*/ 0 w 1080831"/>
                  <a:gd name="T15" fmla="*/ 0 h 582506"/>
                  <a:gd name="T16" fmla="*/ 0 w 1080831"/>
                  <a:gd name="T17" fmla="*/ 0 h 582506"/>
                  <a:gd name="T18" fmla="*/ 0 w 1080831"/>
                  <a:gd name="T19" fmla="*/ 0 h 582506"/>
                  <a:gd name="T20" fmla="*/ 0 w 1080831"/>
                  <a:gd name="T21" fmla="*/ 0 h 582506"/>
                  <a:gd name="T22" fmla="*/ 0 w 1080831"/>
                  <a:gd name="T23" fmla="*/ 0 h 582506"/>
                  <a:gd name="T24" fmla="*/ 0 w 1080831"/>
                  <a:gd name="T25" fmla="*/ 0 h 582506"/>
                  <a:gd name="T26" fmla="*/ 0 w 1080831"/>
                  <a:gd name="T27" fmla="*/ 0 h 5825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80831"/>
                  <a:gd name="T43" fmla="*/ 0 h 582506"/>
                  <a:gd name="T44" fmla="*/ 1080831 w 1080831"/>
                  <a:gd name="T45" fmla="*/ 582506 h 5825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80831" h="582506">
                    <a:moveTo>
                      <a:pt x="569928" y="128209"/>
                    </a:moveTo>
                    <a:cubicBezTo>
                      <a:pt x="590490" y="64588"/>
                      <a:pt x="611052" y="968"/>
                      <a:pt x="601860" y="484"/>
                    </a:cubicBezTo>
                    <a:cubicBezTo>
                      <a:pt x="592668" y="0"/>
                      <a:pt x="567993" y="43060"/>
                      <a:pt x="514774" y="125307"/>
                    </a:cubicBezTo>
                    <a:cubicBezTo>
                      <a:pt x="461555" y="207554"/>
                      <a:pt x="358019" y="431558"/>
                      <a:pt x="282545" y="493969"/>
                    </a:cubicBezTo>
                    <a:cubicBezTo>
                      <a:pt x="207071" y="556380"/>
                      <a:pt x="98214" y="539447"/>
                      <a:pt x="61928" y="499775"/>
                    </a:cubicBezTo>
                    <a:cubicBezTo>
                      <a:pt x="25642" y="460103"/>
                      <a:pt x="0" y="265611"/>
                      <a:pt x="64831" y="255935"/>
                    </a:cubicBezTo>
                    <a:cubicBezTo>
                      <a:pt x="129662" y="246259"/>
                      <a:pt x="359955" y="397208"/>
                      <a:pt x="450911" y="441718"/>
                    </a:cubicBezTo>
                    <a:cubicBezTo>
                      <a:pt x="541867" y="486229"/>
                      <a:pt x="591216" y="548156"/>
                      <a:pt x="610568" y="522998"/>
                    </a:cubicBezTo>
                    <a:cubicBezTo>
                      <a:pt x="629920" y="497840"/>
                      <a:pt x="585894" y="293672"/>
                      <a:pt x="567025" y="290769"/>
                    </a:cubicBezTo>
                    <a:cubicBezTo>
                      <a:pt x="548156" y="287866"/>
                      <a:pt x="532191" y="461071"/>
                      <a:pt x="497357" y="505581"/>
                    </a:cubicBezTo>
                    <a:cubicBezTo>
                      <a:pt x="462523" y="550092"/>
                      <a:pt x="361407" y="582506"/>
                      <a:pt x="358020" y="557832"/>
                    </a:cubicBezTo>
                    <a:cubicBezTo>
                      <a:pt x="354633" y="533158"/>
                      <a:pt x="356569" y="425752"/>
                      <a:pt x="477037" y="357535"/>
                    </a:cubicBezTo>
                    <a:cubicBezTo>
                      <a:pt x="597505" y="289318"/>
                      <a:pt x="1080831" y="148529"/>
                      <a:pt x="1080831" y="148529"/>
                    </a:cubicBezTo>
                  </a:path>
                </a:pathLst>
              </a:custGeom>
              <a:noFill/>
              <a:ln w="9525" algn="ctr">
                <a:solidFill>
                  <a:srgbClr val="909090"/>
                </a:solidFill>
                <a:round/>
                <a:headEnd/>
                <a:tailEnd/>
              </a:ln>
              <a:extLst>
                <a:ext uri="{909E8E84-426E-40DD-AFC4-6F175D3DCCD1}">
                  <a14:hiddenFill xmlns:a14="http://schemas.microsoft.com/office/drawing/2010/main">
                    <a:solidFill>
                      <a:srgbClr val="FFFFFF"/>
                    </a:solidFill>
                  </a14:hiddenFill>
                </a:ext>
              </a:extLst>
            </p:spPr>
            <p:txBody>
              <a:bodyPr lIns="89611" tIns="44806" rIns="89611" bIns="44806"/>
              <a:lstStyle/>
              <a:p>
                <a:pPr>
                  <a:defRPr/>
                </a:pPr>
                <a:endParaRPr lang="ru-RU" sz="700">
                  <a:solidFill>
                    <a:srgbClr val="000000"/>
                  </a:solidFill>
                  <a:latin typeface="+mn-lt"/>
                </a:endParaRPr>
              </a:p>
            </p:txBody>
          </p:sp>
          <p:sp>
            <p:nvSpPr>
              <p:cNvPr id="29" name="Овал 76"/>
              <p:cNvSpPr>
                <a:spLocks noChangeArrowheads="1"/>
              </p:cNvSpPr>
              <p:nvPr/>
            </p:nvSpPr>
            <p:spPr bwMode="auto">
              <a:xfrm>
                <a:off x="7472781" y="1961522"/>
                <a:ext cx="117895" cy="119896"/>
              </a:xfrm>
              <a:prstGeom prst="ellipse">
                <a:avLst/>
              </a:prstGeom>
              <a:solidFill>
                <a:srgbClr val="0070C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89611" tIns="44806" rIns="89611" bIns="44806"/>
              <a:lstStyle/>
              <a:p>
                <a:pPr defTabSz="895350">
                  <a:defRPr/>
                </a:pPr>
                <a:endParaRPr lang="ru-RU" sz="900">
                  <a:solidFill>
                    <a:srgbClr val="000000"/>
                  </a:solidFill>
                  <a:latin typeface="+mn-lt"/>
                </a:endParaRPr>
              </a:p>
            </p:txBody>
          </p:sp>
        </p:grpSp>
        <p:pic>
          <p:nvPicPr>
            <p:cNvPr id="21" name="Picture 2" descr="C:\Documents and Settings\Lera.HOME\Desktop\ДТЭК\New Folder\icons4.jpg"/>
            <p:cNvPicPr>
              <a:picLocks noChangeAspect="1" noChangeArrowheads="1"/>
            </p:cNvPicPr>
            <p:nvPr/>
          </p:nvPicPr>
          <p:blipFill>
            <a:blip r:embed="rId5" cstate="print">
              <a:clrChange>
                <a:clrFrom>
                  <a:srgbClr val="FFFFFF"/>
                </a:clrFrom>
                <a:clrTo>
                  <a:srgbClr val="FFFFFF">
                    <a:alpha val="0"/>
                  </a:srgbClr>
                </a:clrTo>
              </a:clrChange>
              <a:lum bright="10000" contrast="-30000"/>
            </a:blip>
            <a:srcRect r="75827" b="53133"/>
            <a:stretch>
              <a:fillRect/>
            </a:stretch>
          </p:blipFill>
          <p:spPr bwMode="auto">
            <a:xfrm>
              <a:off x="4311650" y="1503363"/>
              <a:ext cx="430213" cy="703262"/>
            </a:xfrm>
            <a:prstGeom prst="rect">
              <a:avLst/>
            </a:prstGeom>
            <a:noFill/>
            <a:ln w="9525">
              <a:noFill/>
              <a:miter lim="800000"/>
              <a:headEnd/>
              <a:tailEnd/>
            </a:ln>
          </p:spPr>
        </p:pic>
      </p:grpSp>
      <p:sp>
        <p:nvSpPr>
          <p:cNvPr id="30" name="Скругленный прямоугольник 29"/>
          <p:cNvSpPr/>
          <p:nvPr/>
        </p:nvSpPr>
        <p:spPr>
          <a:xfrm>
            <a:off x="953248" y="4720351"/>
            <a:ext cx="7240959" cy="1512307"/>
          </a:xfrm>
          <a:prstGeom prst="roundRect">
            <a:avLst/>
          </a:prstGeom>
          <a:gradFill flip="none" rotWithShape="1">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tileRect/>
          </a:gradFill>
          <a:ln>
            <a:solidFill>
              <a:schemeClr val="tx2">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uk-UA" b="1"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endParaRPr>
          </a:p>
          <a:p>
            <a:pPr lvl="0" algn="ctr"/>
            <a:r>
              <a:rPr lang="ru-RU" b="1" dirty="0">
                <a:solidFill>
                  <a:schemeClr val="tx2">
                    <a:lumMod val="75000"/>
                  </a:schemeClr>
                </a:solidFill>
                <a:latin typeface="Times New Roman" panose="02020603050405020304" pitchFamily="18" charset="0"/>
                <a:cs typeface="Times New Roman" panose="02020603050405020304" pitchFamily="18" charset="0"/>
              </a:rPr>
              <a:t>3</a:t>
            </a:r>
            <a:r>
              <a:rPr lang="uk-UA" sz="1600" b="1" dirty="0">
                <a:solidFill>
                  <a:schemeClr val="tx2">
                    <a:lumMod val="75000"/>
                  </a:schemeClr>
                </a:solidFill>
                <a:latin typeface="Times New Roman" panose="02020603050405020304" pitchFamily="18" charset="0"/>
                <a:cs typeface="Times New Roman" panose="02020603050405020304" pitchFamily="18" charset="0"/>
              </a:rPr>
              <a:t>. </a:t>
            </a:r>
            <a:r>
              <a:rPr lang="uk-UA" b="1" u="sng" dirty="0">
                <a:solidFill>
                  <a:schemeClr val="tx2">
                    <a:lumMod val="75000"/>
                  </a:schemeClr>
                </a:solidFill>
                <a:latin typeface="Times New Roman" panose="02020603050405020304" pitchFamily="18" charset="0"/>
                <a:cs typeface="Times New Roman" panose="02020603050405020304" pitchFamily="18" charset="0"/>
              </a:rPr>
              <a:t>Наявність в органу ліцензування інформації про рішення суду (яке набрало законної сили) </a:t>
            </a:r>
            <a:r>
              <a:rPr lang="uk-UA" b="1" dirty="0">
                <a:solidFill>
                  <a:schemeClr val="tx2">
                    <a:lumMod val="75000"/>
                  </a:schemeClr>
                </a:solidFill>
                <a:latin typeface="Times New Roman" panose="02020603050405020304" pitchFamily="18" charset="0"/>
                <a:cs typeface="Times New Roman" panose="02020603050405020304" pitchFamily="18" charset="0"/>
              </a:rPr>
              <a:t>щодо здобувача ліцензії, що забороняє йому провадити окремий вид господарської діяльності, що підлягає ліцензуванню.</a:t>
            </a:r>
            <a:endParaRPr lang="ru-RU" b="1" dirty="0">
              <a:solidFill>
                <a:schemeClr val="tx2">
                  <a:lumMod val="75000"/>
                </a:schemeClr>
              </a:solidFill>
              <a:latin typeface="Times New Roman" panose="02020603050405020304" pitchFamily="18" charset="0"/>
              <a:cs typeface="Times New Roman" panose="02020603050405020304" pitchFamily="18" charset="0"/>
            </a:endParaRPr>
          </a:p>
          <a:p>
            <a:endParaRPr lang="en-US"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1344638"/>
      </p:ext>
    </p:extLst>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114300"/>
            <a:ext cx="9144000" cy="7086600"/>
          </a:xfrm>
          <a:prstGeom prst="rect">
            <a:avLst/>
          </a:prstGeom>
        </p:spPr>
      </p:pic>
      <p:grpSp>
        <p:nvGrpSpPr>
          <p:cNvPr id="5" name="Группа 4"/>
          <p:cNvGrpSpPr/>
          <p:nvPr/>
        </p:nvGrpSpPr>
        <p:grpSpPr>
          <a:xfrm>
            <a:off x="7956376" y="4725144"/>
            <a:ext cx="1008112" cy="720080"/>
            <a:chOff x="4903183" y="961982"/>
            <a:chExt cx="1441705" cy="1029070"/>
          </a:xfrm>
        </p:grpSpPr>
        <p:pic>
          <p:nvPicPr>
            <p:cNvPr id="6" name="Рисунок 79" descr="5.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 contrast="-12000"/>
                      </a14:imgEffect>
                    </a14:imgLayer>
                  </a14:imgProps>
                </a:ext>
              </a:extLst>
            </a:blip>
            <a:srcRect/>
            <a:stretch>
              <a:fillRect/>
            </a:stretch>
          </p:blipFill>
          <p:spPr bwMode="auto">
            <a:xfrm>
              <a:off x="4903183" y="961982"/>
              <a:ext cx="1230173" cy="1029070"/>
            </a:xfrm>
            <a:prstGeom prst="rect">
              <a:avLst/>
            </a:prstGeom>
            <a:noFill/>
            <a:ln w="9525">
              <a:noFill/>
              <a:miter lim="800000"/>
              <a:headEnd/>
              <a:tailEnd/>
            </a:ln>
          </p:spPr>
        </p:pic>
        <p:pic>
          <p:nvPicPr>
            <p:cNvPr id="7" name="Picture 2" descr="C:\Documents and Settings\Lera.HOME\Desktop\ДТЭК\New Folder\icons4.jpg"/>
            <p:cNvPicPr>
              <a:picLocks noChangeAspect="1" noChangeArrowheads="1"/>
            </p:cNvPicPr>
            <p:nvPr/>
          </p:nvPicPr>
          <p:blipFill>
            <a:blip r:embed="rId5" cstate="print">
              <a:clrChange>
                <a:clrFrom>
                  <a:srgbClr val="FFFFFF"/>
                </a:clrFrom>
                <a:clrTo>
                  <a:srgbClr val="FFFFFF">
                    <a:alpha val="0"/>
                  </a:srgbClr>
                </a:clrTo>
              </a:clrChange>
              <a:lum bright="10000" contrast="-30000"/>
            </a:blip>
            <a:srcRect r="75827" b="53133"/>
            <a:stretch>
              <a:fillRect/>
            </a:stretch>
          </p:blipFill>
          <p:spPr bwMode="auto">
            <a:xfrm>
              <a:off x="5751779" y="1017915"/>
              <a:ext cx="593109" cy="973137"/>
            </a:xfrm>
            <a:prstGeom prst="rect">
              <a:avLst/>
            </a:prstGeom>
            <a:noFill/>
            <a:ln w="9525">
              <a:noFill/>
              <a:miter lim="800000"/>
              <a:headEnd/>
              <a:tailEnd/>
            </a:ln>
          </p:spPr>
        </p:pic>
      </p:grpSp>
      <p:grpSp>
        <p:nvGrpSpPr>
          <p:cNvPr id="8" name="Группа 7"/>
          <p:cNvGrpSpPr/>
          <p:nvPr/>
        </p:nvGrpSpPr>
        <p:grpSpPr>
          <a:xfrm>
            <a:off x="7972175" y="4725144"/>
            <a:ext cx="1008112" cy="720080"/>
            <a:chOff x="4903183" y="961982"/>
            <a:chExt cx="1441705" cy="1029070"/>
          </a:xfrm>
        </p:grpSpPr>
        <p:pic>
          <p:nvPicPr>
            <p:cNvPr id="9" name="Рисунок 79" descr="5.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 contrast="-12000"/>
                      </a14:imgEffect>
                    </a14:imgLayer>
                  </a14:imgProps>
                </a:ext>
              </a:extLst>
            </a:blip>
            <a:srcRect/>
            <a:stretch>
              <a:fillRect/>
            </a:stretch>
          </p:blipFill>
          <p:spPr bwMode="auto">
            <a:xfrm>
              <a:off x="4903183" y="961982"/>
              <a:ext cx="1230173" cy="1029070"/>
            </a:xfrm>
            <a:prstGeom prst="rect">
              <a:avLst/>
            </a:prstGeom>
            <a:noFill/>
            <a:ln w="9525">
              <a:noFill/>
              <a:miter lim="800000"/>
              <a:headEnd/>
              <a:tailEnd/>
            </a:ln>
          </p:spPr>
        </p:pic>
        <p:pic>
          <p:nvPicPr>
            <p:cNvPr id="10" name="Picture 2" descr="C:\Documents and Settings\Lera.HOME\Desktop\ДТЭК\New Folder\icons4.jpg"/>
            <p:cNvPicPr>
              <a:picLocks noChangeAspect="1" noChangeArrowheads="1"/>
            </p:cNvPicPr>
            <p:nvPr/>
          </p:nvPicPr>
          <p:blipFill>
            <a:blip r:embed="rId5" cstate="print">
              <a:clrChange>
                <a:clrFrom>
                  <a:srgbClr val="FFFFFF"/>
                </a:clrFrom>
                <a:clrTo>
                  <a:srgbClr val="FFFFFF">
                    <a:alpha val="0"/>
                  </a:srgbClr>
                </a:clrTo>
              </a:clrChange>
              <a:lum bright="10000" contrast="-30000"/>
            </a:blip>
            <a:srcRect r="75827" b="53133"/>
            <a:stretch>
              <a:fillRect/>
            </a:stretch>
          </p:blipFill>
          <p:spPr bwMode="auto">
            <a:xfrm>
              <a:off x="5751779" y="1017915"/>
              <a:ext cx="593109" cy="973137"/>
            </a:xfrm>
            <a:prstGeom prst="rect">
              <a:avLst/>
            </a:prstGeom>
            <a:noFill/>
            <a:ln w="9525">
              <a:noFill/>
              <a:miter lim="800000"/>
              <a:headEnd/>
              <a:tailEnd/>
            </a:ln>
          </p:spPr>
        </p:pic>
      </p:grpSp>
    </p:spTree>
    <p:extLst>
      <p:ext uri="{BB962C8B-B14F-4D97-AF65-F5344CB8AC3E}">
        <p14:creationId xmlns:p14="http://schemas.microsoft.com/office/powerpoint/2010/main" val="2777831498"/>
      </p:ext>
    </p:extLst>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7956376" y="4725144"/>
            <a:ext cx="1008112" cy="720080"/>
            <a:chOff x="4903183" y="961982"/>
            <a:chExt cx="1441705" cy="1029070"/>
          </a:xfrm>
        </p:grpSpPr>
        <p:pic>
          <p:nvPicPr>
            <p:cNvPr id="6" name="Рисунок 79" descr="5.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 contrast="-12000"/>
                      </a14:imgEffect>
                    </a14:imgLayer>
                  </a14:imgProps>
                </a:ext>
              </a:extLst>
            </a:blip>
            <a:srcRect/>
            <a:stretch>
              <a:fillRect/>
            </a:stretch>
          </p:blipFill>
          <p:spPr bwMode="auto">
            <a:xfrm>
              <a:off x="4903183" y="961982"/>
              <a:ext cx="1230173" cy="1029070"/>
            </a:xfrm>
            <a:prstGeom prst="rect">
              <a:avLst/>
            </a:prstGeom>
            <a:noFill/>
            <a:ln w="9525">
              <a:noFill/>
              <a:miter lim="800000"/>
              <a:headEnd/>
              <a:tailEnd/>
            </a:ln>
          </p:spPr>
        </p:pic>
        <p:pic>
          <p:nvPicPr>
            <p:cNvPr id="7" name="Picture 2" descr="C:\Documents and Settings\Lera.HOME\Desktop\ДТЭК\New Folder\icons4.jpg"/>
            <p:cNvPicPr>
              <a:picLocks noChangeAspect="1" noChangeArrowheads="1"/>
            </p:cNvPicPr>
            <p:nvPr/>
          </p:nvPicPr>
          <p:blipFill>
            <a:blip r:embed="rId4" cstate="print">
              <a:clrChange>
                <a:clrFrom>
                  <a:srgbClr val="FFFFFF"/>
                </a:clrFrom>
                <a:clrTo>
                  <a:srgbClr val="FFFFFF">
                    <a:alpha val="0"/>
                  </a:srgbClr>
                </a:clrTo>
              </a:clrChange>
              <a:lum bright="10000" contrast="-30000"/>
            </a:blip>
            <a:srcRect r="75827" b="53133"/>
            <a:stretch>
              <a:fillRect/>
            </a:stretch>
          </p:blipFill>
          <p:spPr bwMode="auto">
            <a:xfrm>
              <a:off x="5751779" y="1017915"/>
              <a:ext cx="593109" cy="973137"/>
            </a:xfrm>
            <a:prstGeom prst="rect">
              <a:avLst/>
            </a:prstGeom>
            <a:noFill/>
            <a:ln w="9525">
              <a:noFill/>
              <a:miter lim="800000"/>
              <a:headEnd/>
              <a:tailEnd/>
            </a:ln>
          </p:spPr>
        </p:pic>
      </p:grpSp>
      <p:grpSp>
        <p:nvGrpSpPr>
          <p:cNvPr id="8" name="Группа 7"/>
          <p:cNvGrpSpPr/>
          <p:nvPr/>
        </p:nvGrpSpPr>
        <p:grpSpPr>
          <a:xfrm>
            <a:off x="7972175" y="4725144"/>
            <a:ext cx="1008112" cy="720080"/>
            <a:chOff x="4903183" y="961982"/>
            <a:chExt cx="1441705" cy="1029070"/>
          </a:xfrm>
        </p:grpSpPr>
        <p:pic>
          <p:nvPicPr>
            <p:cNvPr id="9" name="Рисунок 79" descr="5.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 contrast="-12000"/>
                      </a14:imgEffect>
                    </a14:imgLayer>
                  </a14:imgProps>
                </a:ext>
              </a:extLst>
            </a:blip>
            <a:srcRect/>
            <a:stretch>
              <a:fillRect/>
            </a:stretch>
          </p:blipFill>
          <p:spPr bwMode="auto">
            <a:xfrm>
              <a:off x="4903183" y="961982"/>
              <a:ext cx="1230173" cy="1029070"/>
            </a:xfrm>
            <a:prstGeom prst="rect">
              <a:avLst/>
            </a:prstGeom>
            <a:noFill/>
            <a:ln w="9525">
              <a:noFill/>
              <a:miter lim="800000"/>
              <a:headEnd/>
              <a:tailEnd/>
            </a:ln>
          </p:spPr>
        </p:pic>
        <p:pic>
          <p:nvPicPr>
            <p:cNvPr id="10" name="Picture 2" descr="C:\Documents and Settings\Lera.HOME\Desktop\ДТЭК\New Folder\icons4.jpg"/>
            <p:cNvPicPr>
              <a:picLocks noChangeAspect="1" noChangeArrowheads="1"/>
            </p:cNvPicPr>
            <p:nvPr/>
          </p:nvPicPr>
          <p:blipFill>
            <a:blip r:embed="rId4" cstate="print">
              <a:clrChange>
                <a:clrFrom>
                  <a:srgbClr val="FFFFFF"/>
                </a:clrFrom>
                <a:clrTo>
                  <a:srgbClr val="FFFFFF">
                    <a:alpha val="0"/>
                  </a:srgbClr>
                </a:clrTo>
              </a:clrChange>
              <a:lum bright="10000" contrast="-30000"/>
            </a:blip>
            <a:srcRect r="75827" b="53133"/>
            <a:stretch>
              <a:fillRect/>
            </a:stretch>
          </p:blipFill>
          <p:spPr bwMode="auto">
            <a:xfrm>
              <a:off x="5751779" y="1017915"/>
              <a:ext cx="593109" cy="973137"/>
            </a:xfrm>
            <a:prstGeom prst="rect">
              <a:avLst/>
            </a:prstGeom>
            <a:noFill/>
            <a:ln w="9525">
              <a:noFill/>
              <a:miter lim="800000"/>
              <a:headEnd/>
              <a:tailEnd/>
            </a:ln>
          </p:spPr>
        </p:pic>
      </p:grpSp>
      <p:pic>
        <p:nvPicPr>
          <p:cNvPr id="3" name="Рисунок 2"/>
          <p:cNvPicPr>
            <a:picLocks noChangeAspect="1"/>
          </p:cNvPicPr>
          <p:nvPr/>
        </p:nvPicPr>
        <p:blipFill>
          <a:blip r:embed="rId5"/>
          <a:stretch>
            <a:fillRect/>
          </a:stretch>
        </p:blipFill>
        <p:spPr>
          <a:xfrm>
            <a:off x="0" y="-119063"/>
            <a:ext cx="9144000" cy="7096125"/>
          </a:xfrm>
          <a:prstGeom prst="rect">
            <a:avLst/>
          </a:prstGeom>
        </p:spPr>
      </p:pic>
      <p:grpSp>
        <p:nvGrpSpPr>
          <p:cNvPr id="14" name="Группа 13"/>
          <p:cNvGrpSpPr/>
          <p:nvPr/>
        </p:nvGrpSpPr>
        <p:grpSpPr>
          <a:xfrm>
            <a:off x="7946032" y="4653136"/>
            <a:ext cx="1008112" cy="720080"/>
            <a:chOff x="4903183" y="961982"/>
            <a:chExt cx="1441705" cy="1029070"/>
          </a:xfrm>
        </p:grpSpPr>
        <p:pic>
          <p:nvPicPr>
            <p:cNvPr id="15" name="Рисунок 79" descr="5.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 contrast="-12000"/>
                      </a14:imgEffect>
                    </a14:imgLayer>
                  </a14:imgProps>
                </a:ext>
              </a:extLst>
            </a:blip>
            <a:srcRect/>
            <a:stretch>
              <a:fillRect/>
            </a:stretch>
          </p:blipFill>
          <p:spPr bwMode="auto">
            <a:xfrm>
              <a:off x="4903183" y="961982"/>
              <a:ext cx="1230173" cy="1029070"/>
            </a:xfrm>
            <a:prstGeom prst="rect">
              <a:avLst/>
            </a:prstGeom>
            <a:noFill/>
            <a:ln w="9525">
              <a:noFill/>
              <a:miter lim="800000"/>
              <a:headEnd/>
              <a:tailEnd/>
            </a:ln>
          </p:spPr>
        </p:pic>
        <p:pic>
          <p:nvPicPr>
            <p:cNvPr id="16" name="Picture 2" descr="C:\Documents and Settings\Lera.HOME\Desktop\ДТЭК\New Folder\icons4.jpg"/>
            <p:cNvPicPr>
              <a:picLocks noChangeAspect="1" noChangeArrowheads="1"/>
            </p:cNvPicPr>
            <p:nvPr/>
          </p:nvPicPr>
          <p:blipFill>
            <a:blip r:embed="rId4" cstate="print">
              <a:clrChange>
                <a:clrFrom>
                  <a:srgbClr val="FFFFFF"/>
                </a:clrFrom>
                <a:clrTo>
                  <a:srgbClr val="FFFFFF">
                    <a:alpha val="0"/>
                  </a:srgbClr>
                </a:clrTo>
              </a:clrChange>
              <a:lum bright="10000" contrast="-30000"/>
            </a:blip>
            <a:srcRect r="75827" b="53133"/>
            <a:stretch>
              <a:fillRect/>
            </a:stretch>
          </p:blipFill>
          <p:spPr bwMode="auto">
            <a:xfrm>
              <a:off x="5751779" y="1017915"/>
              <a:ext cx="593109" cy="973137"/>
            </a:xfrm>
            <a:prstGeom prst="rect">
              <a:avLst/>
            </a:prstGeom>
            <a:noFill/>
            <a:ln w="9525">
              <a:noFill/>
              <a:miter lim="800000"/>
              <a:headEnd/>
              <a:tailEnd/>
            </a:ln>
          </p:spPr>
        </p:pic>
      </p:grpSp>
    </p:spTree>
    <p:extLst>
      <p:ext uri="{BB962C8B-B14F-4D97-AF65-F5344CB8AC3E}">
        <p14:creationId xmlns:p14="http://schemas.microsoft.com/office/powerpoint/2010/main" val="773076876"/>
      </p:ext>
    </p:extLst>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Герб_g">
            <a:extLst>
              <a:ext uri="{FF2B5EF4-FFF2-40B4-BE49-F238E27FC236}">
                <a16:creationId xmlns:a16="http://schemas.microsoft.com/office/drawing/2014/main" id="{7B7E0A87-A235-449E-AA99-57707021C8C8}"/>
              </a:ext>
            </a:extLst>
          </p:cNvPr>
          <p:cNvPicPr>
            <a:picLocks noChangeAspect="1" noChangeArrowheads="1"/>
          </p:cNvPicPr>
          <p:nvPr/>
        </p:nvPicPr>
        <p:blipFill>
          <a:blip r:embed="rId2" cstate="print"/>
          <a:srcRect/>
          <a:stretch>
            <a:fillRect/>
          </a:stretch>
        </p:blipFill>
        <p:spPr bwMode="auto">
          <a:xfrm>
            <a:off x="151825" y="81483"/>
            <a:ext cx="1160463" cy="1285875"/>
          </a:xfrm>
          <a:prstGeom prst="rect">
            <a:avLst/>
          </a:prstGeom>
          <a:noFill/>
          <a:ln w="9525">
            <a:noFill/>
            <a:miter lim="800000"/>
            <a:headEnd/>
            <a:tailEnd/>
          </a:ln>
        </p:spPr>
      </p:pic>
      <p:pic>
        <p:nvPicPr>
          <p:cNvPr id="3" name="Picture 4" descr="Герб">
            <a:extLst>
              <a:ext uri="{FF2B5EF4-FFF2-40B4-BE49-F238E27FC236}">
                <a16:creationId xmlns:a16="http://schemas.microsoft.com/office/drawing/2014/main" id="{7DD69BC1-F4A2-47CF-BB6B-768CEA62E0C3}"/>
              </a:ext>
            </a:extLst>
          </p:cNvPr>
          <p:cNvPicPr>
            <a:picLocks noChangeAspect="1" noChangeArrowheads="1"/>
          </p:cNvPicPr>
          <p:nvPr/>
        </p:nvPicPr>
        <p:blipFill>
          <a:blip r:embed="rId3" cstate="print"/>
          <a:srcRect/>
          <a:stretch>
            <a:fillRect/>
          </a:stretch>
        </p:blipFill>
        <p:spPr bwMode="auto">
          <a:xfrm>
            <a:off x="8107238" y="188640"/>
            <a:ext cx="857250" cy="1071562"/>
          </a:xfrm>
          <a:prstGeom prst="rect">
            <a:avLst/>
          </a:prstGeom>
          <a:noFill/>
          <a:ln w="9525">
            <a:noFill/>
            <a:miter lim="800000"/>
            <a:headEnd/>
            <a:tailEnd/>
          </a:ln>
        </p:spPr>
      </p:pic>
      <p:sp>
        <p:nvSpPr>
          <p:cNvPr id="8" name="Прямоугольник 7"/>
          <p:cNvSpPr/>
          <p:nvPr/>
        </p:nvSpPr>
        <p:spPr>
          <a:xfrm>
            <a:off x="147010" y="6473872"/>
            <a:ext cx="8784976" cy="430887"/>
          </a:xfrm>
          <a:prstGeom prst="rect">
            <a:avLst/>
          </a:prstGeom>
        </p:spPr>
        <p:txBody>
          <a:bodyPr wrap="square">
            <a:spAutoFit/>
          </a:bodyPr>
          <a:lstStyle/>
          <a:p>
            <a:pPr algn="just"/>
            <a:r>
              <a:rPr lang="uk-UA" sz="1100" i="1" dirty="0" smtClean="0">
                <a:latin typeface="Times New Roman" panose="02020603050405020304" pitchFamily="18" charset="0"/>
                <a:cs typeface="Times New Roman" panose="02020603050405020304" pitchFamily="18" charset="0"/>
              </a:rPr>
              <a:t>*відповідно </a:t>
            </a:r>
            <a:r>
              <a:rPr lang="uk-UA" sz="1100" i="1" dirty="0">
                <a:latin typeface="Times New Roman" panose="02020603050405020304" pitchFamily="18" charset="0"/>
                <a:cs typeface="Times New Roman" panose="02020603050405020304" pitchFamily="18" charset="0"/>
              </a:rPr>
              <a:t>до пункту 1.7 Ліцензійних умов провадження господарської діяльності </a:t>
            </a:r>
            <a:r>
              <a:rPr lang="uk-UA" sz="1100" i="1" dirty="0" smtClean="0">
                <a:latin typeface="Times New Roman" panose="02020603050405020304" pitchFamily="18" charset="0"/>
                <a:cs typeface="Times New Roman" panose="02020603050405020304" pitchFamily="18" charset="0"/>
              </a:rPr>
              <a:t>з централізованого водопостачання та водовідведення, </a:t>
            </a:r>
            <a:r>
              <a:rPr lang="uk-UA" sz="1100" i="1" dirty="0">
                <a:latin typeface="Times New Roman" panose="02020603050405020304" pitchFamily="18" charset="0"/>
                <a:cs typeface="Times New Roman" panose="02020603050405020304" pitchFamily="18" charset="0"/>
              </a:rPr>
              <a:t>затверджених постановою НКРЕКП від 22.03.2017 № </a:t>
            </a:r>
            <a:r>
              <a:rPr lang="uk-UA" sz="1100" i="1" dirty="0" smtClean="0">
                <a:latin typeface="Times New Roman" panose="02020603050405020304" pitchFamily="18" charset="0"/>
                <a:cs typeface="Times New Roman" panose="02020603050405020304" pitchFamily="18" charset="0"/>
              </a:rPr>
              <a:t>307.</a:t>
            </a:r>
            <a:endParaRPr lang="uk-UA" sz="1100" i="1"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1300955" y="174501"/>
            <a:ext cx="6912768" cy="1261884"/>
          </a:xfrm>
          <a:prstGeom prst="rect">
            <a:avLst/>
          </a:prstGeom>
        </p:spPr>
        <p:txBody>
          <a:bodyPr wrap="square">
            <a:spAutoFit/>
          </a:bodyPr>
          <a:lstStyle/>
          <a:p>
            <a:pPr algn="ctr"/>
            <a:r>
              <a:rPr lang="uk-UA" sz="1900" b="1" dirty="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Вичерпний перелік документів, що додаються до заяви про отримання ліцензії на </a:t>
            </a:r>
            <a:r>
              <a:rPr lang="ru-RU" sz="1900" b="1" dirty="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право </a:t>
            </a:r>
            <a:r>
              <a:rPr lang="uk-UA" sz="1900" b="1" dirty="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провадження господарської діяльності з централізованого водопостачання та/або централізованого водовідведення*:</a:t>
            </a:r>
          </a:p>
        </p:txBody>
      </p:sp>
      <p:sp>
        <p:nvSpPr>
          <p:cNvPr id="6" name="Скругленный прямоугольник 5"/>
          <p:cNvSpPr/>
          <p:nvPr/>
        </p:nvSpPr>
        <p:spPr>
          <a:xfrm>
            <a:off x="251520" y="1392420"/>
            <a:ext cx="8712968" cy="442323"/>
          </a:xfrm>
          <a:prstGeom prst="roundRect">
            <a:avLst/>
          </a:prstGeom>
          <a:gradFill flip="none" rotWithShape="1">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tileRect/>
          </a:gradFill>
          <a:ln>
            <a:solidFill>
              <a:schemeClr val="tx2">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uk-UA" b="1" dirty="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Wingdings" panose="05000000000000000000" pitchFamily="2" charset="2"/>
              <a:buChar char="Ø"/>
            </a:pPr>
            <a:r>
              <a:rPr lang="uk-UA" sz="1400" b="1" dirty="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rPr>
              <a:t>відомості про засоби провадження господарської діяльності з ЦВВ </a:t>
            </a:r>
            <a:r>
              <a:rPr lang="uk-UA" sz="1400" b="1" i="1" dirty="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rPr>
              <a:t>(додаток 2 до Ліцензійних умов)</a:t>
            </a:r>
            <a:r>
              <a:rPr lang="uk-UA" sz="1400" b="1" dirty="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rPr>
              <a:t>;</a:t>
            </a:r>
          </a:p>
          <a:p>
            <a:pPr marL="342900" indent="-342900">
              <a:buFont typeface="+mj-lt"/>
              <a:buAutoNum type="arabicPeriod"/>
            </a:pPr>
            <a:endParaRPr lang="en-US"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6" name="Скругленный прямоугольник 25"/>
          <p:cNvSpPr/>
          <p:nvPr/>
        </p:nvSpPr>
        <p:spPr>
          <a:xfrm>
            <a:off x="251520" y="1906965"/>
            <a:ext cx="8712968" cy="467027"/>
          </a:xfrm>
          <a:prstGeom prst="roundRect">
            <a:avLst/>
          </a:prstGeom>
          <a:gradFill flip="none" rotWithShape="1">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tileRect/>
          </a:gradFill>
          <a:ln>
            <a:solidFill>
              <a:schemeClr val="tx2">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b="1" dirty="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Wingdings" panose="05000000000000000000" pitchFamily="2" charset="2"/>
              <a:buChar char="Ø"/>
            </a:pPr>
            <a:r>
              <a:rPr lang="uk-UA" sz="1400" b="1" dirty="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rPr>
              <a:t>відомості про місця провадження господарської діяльності з ЦЦВ (додаток 3 до Ліцензійних умов)</a:t>
            </a:r>
            <a:r>
              <a:rPr lang="uk-UA" sz="1700" b="1" dirty="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rPr>
              <a:t>;</a:t>
            </a:r>
          </a:p>
          <a:p>
            <a:pPr marL="342900" indent="-342900">
              <a:buFont typeface="+mj-lt"/>
              <a:buAutoNum type="arabicPeriod"/>
            </a:pPr>
            <a:endParaRPr lang="en-US"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7" name="Скругленный прямоугольник 26"/>
          <p:cNvSpPr/>
          <p:nvPr/>
        </p:nvSpPr>
        <p:spPr>
          <a:xfrm>
            <a:off x="251520" y="2446214"/>
            <a:ext cx="8712968" cy="722157"/>
          </a:xfrm>
          <a:prstGeom prst="roundRect">
            <a:avLst/>
          </a:prstGeom>
          <a:gradFill flip="none" rotWithShape="1">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tileRect/>
          </a:gradFill>
          <a:ln>
            <a:solidFill>
              <a:schemeClr val="tx2">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b="1" dirty="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Wingdings" panose="05000000000000000000" pitchFamily="2" charset="2"/>
              <a:buChar char="Ø"/>
            </a:pPr>
            <a:r>
              <a:rPr lang="az-Cyrl-AZ" sz="1400" b="1" dirty="0">
                <a:solidFill>
                  <a:schemeClr val="tx2">
                    <a:lumMod val="50000"/>
                  </a:schemeClr>
                </a:solidFill>
                <a:latin typeface="Times New Roman" panose="02020603050405020304" pitchFamily="18" charset="0"/>
                <a:cs typeface="Times New Roman" panose="02020603050405020304" pitchFamily="18" charset="0"/>
              </a:rPr>
              <a:t>інформація про підтвердження відсутності здійснення контролю за діяльністю суб’єкта господарювання резидентами держав, що здійснюють збройну агресію проти України </a:t>
            </a:r>
            <a:r>
              <a:rPr lang="az-Cyrl-AZ" sz="1400" b="1" i="1" dirty="0">
                <a:solidFill>
                  <a:schemeClr val="tx2">
                    <a:lumMod val="50000"/>
                  </a:schemeClr>
                </a:solidFill>
                <a:latin typeface="Times New Roman" panose="02020603050405020304" pitchFamily="18" charset="0"/>
                <a:cs typeface="Times New Roman" panose="02020603050405020304" pitchFamily="18" charset="0"/>
              </a:rPr>
              <a:t>(</a:t>
            </a:r>
            <a:r>
              <a:rPr lang="uk-UA" sz="1400" b="1" i="1" dirty="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rPr>
              <a:t>додаток 4 до Ліцензійних умов</a:t>
            </a:r>
            <a:r>
              <a:rPr lang="az-Cyrl-AZ" sz="1400" b="1" i="1" dirty="0">
                <a:solidFill>
                  <a:schemeClr val="tx2">
                    <a:lumMod val="50000"/>
                  </a:schemeClr>
                </a:solidFill>
                <a:latin typeface="Times New Roman" panose="02020603050405020304" pitchFamily="18" charset="0"/>
                <a:cs typeface="Times New Roman" panose="02020603050405020304" pitchFamily="18" charset="0"/>
              </a:rPr>
              <a:t>)</a:t>
            </a:r>
            <a:r>
              <a:rPr lang="az-Cyrl-AZ" b="1" dirty="0">
                <a:solidFill>
                  <a:schemeClr val="tx2">
                    <a:lumMod val="50000"/>
                  </a:schemeClr>
                </a:solidFill>
                <a:latin typeface="Times New Roman" panose="02020603050405020304" pitchFamily="18" charset="0"/>
                <a:cs typeface="Times New Roman" panose="02020603050405020304" pitchFamily="18" charset="0"/>
              </a:rPr>
              <a:t>;</a:t>
            </a:r>
          </a:p>
          <a:p>
            <a:pPr marL="342900" indent="-342900">
              <a:buFont typeface="+mj-lt"/>
              <a:buAutoNum type="arabicPeriod"/>
            </a:pPr>
            <a:endParaRPr lang="en-US"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8" name="Скругленный прямоугольник 27"/>
          <p:cNvSpPr/>
          <p:nvPr/>
        </p:nvSpPr>
        <p:spPr>
          <a:xfrm>
            <a:off x="251520" y="3227253"/>
            <a:ext cx="8712968" cy="945099"/>
          </a:xfrm>
          <a:prstGeom prst="roundRect">
            <a:avLst/>
          </a:prstGeom>
          <a:gradFill flip="none" rotWithShape="1">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tileRect/>
          </a:gradFill>
          <a:ln>
            <a:solidFill>
              <a:schemeClr val="tx2">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uk-UA" b="1" dirty="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Wingdings" panose="05000000000000000000" pitchFamily="2" charset="2"/>
              <a:buChar char="Ø"/>
            </a:pPr>
            <a:r>
              <a:rPr lang="az-Cyrl-AZ" sz="1400" b="1" dirty="0">
                <a:solidFill>
                  <a:schemeClr val="tx2">
                    <a:lumMod val="50000"/>
                  </a:schemeClr>
                </a:solidFill>
                <a:latin typeface="Times New Roman" panose="02020603050405020304" pitchFamily="18" charset="0"/>
                <a:cs typeface="Times New Roman" panose="02020603050405020304" pitchFamily="18" charset="0"/>
              </a:rPr>
              <a:t>відомості про доступність місць провадження господарської діяльності для маломобільних груп населення </a:t>
            </a:r>
            <a:r>
              <a:rPr lang="az-Cyrl-AZ" sz="1200" b="1" i="1" dirty="0">
                <a:solidFill>
                  <a:schemeClr val="tx2">
                    <a:lumMod val="50000"/>
                  </a:schemeClr>
                </a:solidFill>
                <a:latin typeface="Times New Roman" panose="02020603050405020304" pitchFamily="18" charset="0"/>
                <a:cs typeface="Times New Roman" panose="02020603050405020304" pitchFamily="18" charset="0"/>
              </a:rPr>
              <a:t>(</a:t>
            </a:r>
            <a:r>
              <a:rPr lang="uk-UA" sz="1200" b="1" i="1" dirty="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rPr>
              <a:t>додаток 5 до Ліцензійних умов</a:t>
            </a:r>
            <a:r>
              <a:rPr lang="az-Cyrl-AZ" sz="1200" b="1" i="1" dirty="0">
                <a:solidFill>
                  <a:schemeClr val="tx2">
                    <a:lumMod val="50000"/>
                  </a:schemeClr>
                </a:solidFill>
                <a:latin typeface="Times New Roman" panose="02020603050405020304" pitchFamily="18" charset="0"/>
                <a:cs typeface="Times New Roman" panose="02020603050405020304" pitchFamily="18" charset="0"/>
              </a:rPr>
              <a:t>) </a:t>
            </a:r>
            <a:r>
              <a:rPr lang="az-Cyrl-AZ" sz="1400" b="1" dirty="0">
                <a:solidFill>
                  <a:schemeClr val="tx2">
                    <a:lumMod val="50000"/>
                  </a:schemeClr>
                </a:solidFill>
                <a:latin typeface="Times New Roman" panose="02020603050405020304" pitchFamily="18" charset="0"/>
                <a:cs typeface="Times New Roman" panose="02020603050405020304" pitchFamily="18" charset="0"/>
              </a:rPr>
              <a:t>- лише при наявності споживачів (населення), які використовують питну воду, послуги з водовідведення для забезпечення фізіологічних, санітарно-гігієнічних та побутових потреб);</a:t>
            </a:r>
            <a:endParaRPr lang="uk-UA" sz="1400" b="1" dirty="0">
              <a:solidFill>
                <a:schemeClr val="tx2">
                  <a:lumMod val="50000"/>
                </a:schemeClr>
              </a:solidFill>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9" name="Скругленный прямоугольник 28"/>
          <p:cNvSpPr/>
          <p:nvPr/>
        </p:nvSpPr>
        <p:spPr>
          <a:xfrm>
            <a:off x="251520" y="4231234"/>
            <a:ext cx="8712968" cy="698492"/>
          </a:xfrm>
          <a:prstGeom prst="roundRect">
            <a:avLst/>
          </a:prstGeom>
          <a:gradFill flip="none" rotWithShape="1">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tileRect/>
          </a:gradFill>
          <a:ln>
            <a:solidFill>
              <a:schemeClr val="tx2">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endParaRPr lang="uk-UA" b="1" dirty="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Wingdings" panose="05000000000000000000" pitchFamily="2" charset="2"/>
              <a:buChar char="Ø"/>
            </a:pPr>
            <a:r>
              <a:rPr lang="uk-UA" sz="1400" b="1" dirty="0">
                <a:solidFill>
                  <a:schemeClr val="tx2">
                    <a:lumMod val="50000"/>
                  </a:schemeClr>
                </a:solidFill>
                <a:latin typeface="Times New Roman" panose="02020603050405020304" pitchFamily="18" charset="0"/>
                <a:cs typeface="Times New Roman" panose="02020603050405020304" pitchFamily="18" charset="0"/>
              </a:rPr>
              <a:t>копія паспорта керівника здобувача ліцензії із відміткою органу ДПС про повідомлення про відмову через свої релігійні переконання від прийняття реєстраційного номера облікової картки платника податків (подається тільки ФОП);</a:t>
            </a:r>
          </a:p>
          <a:p>
            <a:pPr marL="342900" indent="-342900">
              <a:buFont typeface="Wingdings" panose="05000000000000000000" pitchFamily="2" charset="2"/>
              <a:buChar char="Ø"/>
            </a:pPr>
            <a:endParaRPr lang="en-US"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0" name="Скругленный прямоугольник 29"/>
          <p:cNvSpPr/>
          <p:nvPr/>
        </p:nvSpPr>
        <p:spPr>
          <a:xfrm>
            <a:off x="248927" y="5000507"/>
            <a:ext cx="8712968" cy="719150"/>
          </a:xfrm>
          <a:prstGeom prst="roundRect">
            <a:avLst/>
          </a:prstGeom>
          <a:gradFill flip="none" rotWithShape="1">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tileRect/>
          </a:gradFill>
          <a:ln>
            <a:solidFill>
              <a:schemeClr val="tx2">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uk-UA" b="1" dirty="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Wingdings" panose="05000000000000000000" pitchFamily="2" charset="2"/>
              <a:buChar char="Ø"/>
            </a:pPr>
            <a:r>
              <a:rPr lang="uk-UA" sz="1400" b="1" dirty="0">
                <a:solidFill>
                  <a:schemeClr val="tx2">
                    <a:lumMod val="50000"/>
                  </a:schemeClr>
                </a:solidFill>
                <a:latin typeface="Times New Roman" panose="02020603050405020304" pitchFamily="18" charset="0"/>
                <a:cs typeface="Times New Roman" panose="02020603050405020304" pitchFamily="18" charset="0"/>
              </a:rPr>
              <a:t>копія документа, що підтверджує наявність лабораторії, яка має право здійснювати виробничий контроль, або копія договору на виконання таких робіт з відповідними лабораторіями інших організацій;</a:t>
            </a:r>
          </a:p>
          <a:p>
            <a:pPr marL="342900" indent="-342900">
              <a:buFont typeface="+mj-lt"/>
              <a:buAutoNum type="arabicPeriod"/>
            </a:pPr>
            <a:endParaRPr lang="en-US"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1" name="Скругленный прямоугольник 30"/>
          <p:cNvSpPr/>
          <p:nvPr/>
        </p:nvSpPr>
        <p:spPr>
          <a:xfrm>
            <a:off x="248927" y="5770280"/>
            <a:ext cx="8712968" cy="728468"/>
          </a:xfrm>
          <a:prstGeom prst="roundRect">
            <a:avLst/>
          </a:prstGeom>
          <a:gradFill flip="none" rotWithShape="1">
            <a:gsLst>
              <a:gs pos="0">
                <a:schemeClr val="accent1">
                  <a:lumMod val="5000"/>
                  <a:lumOff val="95000"/>
                </a:schemeClr>
              </a:gs>
              <a:gs pos="100000">
                <a:schemeClr val="accent1">
                  <a:lumMod val="45000"/>
                  <a:lumOff val="55000"/>
                </a:schemeClr>
              </a:gs>
              <a:gs pos="58000">
                <a:srgbClr val="DBF2FF"/>
              </a:gs>
              <a:gs pos="83000">
                <a:schemeClr val="accent1">
                  <a:lumMod val="45000"/>
                  <a:lumOff val="55000"/>
                </a:schemeClr>
              </a:gs>
              <a:gs pos="100000">
                <a:schemeClr val="accent1">
                  <a:lumMod val="30000"/>
                  <a:lumOff val="70000"/>
                </a:schemeClr>
              </a:gs>
            </a:gsLst>
            <a:lin ang="2700000" scaled="1"/>
            <a:tileRect/>
          </a:gradFill>
          <a:ln>
            <a:solidFill>
              <a:schemeClr val="tx2">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endParaRPr lang="uk-UA" b="1" dirty="0">
              <a:solidFill>
                <a:schemeClr val="tx2">
                  <a:lumMod val="50000"/>
                </a:schemeClr>
              </a:solidFill>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Wingdings" panose="05000000000000000000" pitchFamily="2" charset="2"/>
              <a:buChar char="Ø"/>
            </a:pPr>
            <a:r>
              <a:rPr lang="uk-UA" sz="1400" b="1" dirty="0">
                <a:solidFill>
                  <a:schemeClr val="tx2">
                    <a:lumMod val="50000"/>
                  </a:schemeClr>
                </a:solidFill>
                <a:latin typeface="Times New Roman" panose="02020603050405020304" pitchFamily="18" charset="0"/>
                <a:cs typeface="Times New Roman" panose="02020603050405020304" pitchFamily="18" charset="0"/>
              </a:rPr>
              <a:t>схема мереж, споруд та інших об’єктів, задіяних у провадженні діяльності з ЦВВ, затверджена керівником суб’єкта господарювання, із зазначенням точок розмежування (за наявності) з іншими суб’єктами господарювання у сфері ЦВВ та приладів обліку.</a:t>
            </a:r>
          </a:p>
          <a:p>
            <a:pPr marL="342900" indent="-342900">
              <a:buFont typeface="Wingdings" panose="05000000000000000000" pitchFamily="2" charset="2"/>
              <a:buChar char="Ø"/>
            </a:pPr>
            <a:endParaRPr lang="en-US" sz="1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83231"/>
      </p:ext>
    </p:extLst>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Герб_g">
            <a:extLst>
              <a:ext uri="{FF2B5EF4-FFF2-40B4-BE49-F238E27FC236}">
                <a16:creationId xmlns:a16="http://schemas.microsoft.com/office/drawing/2014/main" id="{7B7E0A87-A235-449E-AA99-57707021C8C8}"/>
              </a:ext>
            </a:extLst>
          </p:cNvPr>
          <p:cNvPicPr>
            <a:picLocks noChangeAspect="1" noChangeArrowheads="1"/>
          </p:cNvPicPr>
          <p:nvPr/>
        </p:nvPicPr>
        <p:blipFill>
          <a:blip r:embed="rId2" cstate="print"/>
          <a:srcRect/>
          <a:stretch>
            <a:fillRect/>
          </a:stretch>
        </p:blipFill>
        <p:spPr bwMode="auto">
          <a:xfrm>
            <a:off x="151825" y="81483"/>
            <a:ext cx="1160463" cy="1285875"/>
          </a:xfrm>
          <a:prstGeom prst="rect">
            <a:avLst/>
          </a:prstGeom>
          <a:noFill/>
          <a:ln w="9525">
            <a:noFill/>
            <a:miter lim="800000"/>
            <a:headEnd/>
            <a:tailEnd/>
          </a:ln>
        </p:spPr>
      </p:pic>
      <p:pic>
        <p:nvPicPr>
          <p:cNvPr id="3" name="Picture 4" descr="Герб">
            <a:extLst>
              <a:ext uri="{FF2B5EF4-FFF2-40B4-BE49-F238E27FC236}">
                <a16:creationId xmlns:a16="http://schemas.microsoft.com/office/drawing/2014/main" id="{7DD69BC1-F4A2-47CF-BB6B-768CEA62E0C3}"/>
              </a:ext>
            </a:extLst>
          </p:cNvPr>
          <p:cNvPicPr>
            <a:picLocks noChangeAspect="1" noChangeArrowheads="1"/>
          </p:cNvPicPr>
          <p:nvPr/>
        </p:nvPicPr>
        <p:blipFill>
          <a:blip r:embed="rId3" cstate="print"/>
          <a:srcRect/>
          <a:stretch>
            <a:fillRect/>
          </a:stretch>
        </p:blipFill>
        <p:spPr bwMode="auto">
          <a:xfrm>
            <a:off x="8107238" y="188640"/>
            <a:ext cx="857250" cy="1071562"/>
          </a:xfrm>
          <a:prstGeom prst="rect">
            <a:avLst/>
          </a:prstGeom>
          <a:noFill/>
          <a:ln w="9525">
            <a:noFill/>
            <a:miter lim="800000"/>
            <a:headEnd/>
            <a:tailEnd/>
          </a:ln>
        </p:spPr>
      </p:pic>
      <p:sp>
        <p:nvSpPr>
          <p:cNvPr id="4" name="Прямоугольник 3"/>
          <p:cNvSpPr/>
          <p:nvPr/>
        </p:nvSpPr>
        <p:spPr>
          <a:xfrm>
            <a:off x="1349394" y="151904"/>
            <a:ext cx="6688770" cy="830997"/>
          </a:xfrm>
          <a:prstGeom prst="rect">
            <a:avLst/>
          </a:prstGeom>
        </p:spPr>
        <p:txBody>
          <a:bodyPr wrap="square">
            <a:spAutoFit/>
          </a:bodyPr>
          <a:lstStyle/>
          <a:p>
            <a:pPr algn="ctr"/>
            <a:r>
              <a:rPr lang="uk-UA" sz="2400" b="1" dirty="0" smtClean="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Дозвіл </a:t>
            </a:r>
            <a:r>
              <a:rPr lang="uk-UA" sz="2400" b="1" dirty="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на спеціальне </a:t>
            </a:r>
            <a:r>
              <a:rPr lang="uk-UA" sz="2400" b="1" dirty="0" smtClean="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водовикористання</a:t>
            </a:r>
          </a:p>
          <a:p>
            <a:pPr algn="ctr"/>
            <a:r>
              <a:rPr lang="uk-UA" sz="2400" b="1" dirty="0" smtClean="0">
                <a:effectLst>
                  <a:outerShdw blurRad="38100" dist="38100" dir="2700000" algn="tl">
                    <a:srgbClr val="000000">
                      <a:alpha val="40000"/>
                    </a:srgbClr>
                  </a:outerShdw>
                </a:effectLst>
                <a:latin typeface="Times New Roman" panose="02020603050405020304" pitchFamily="18" charset="0"/>
                <a:cs typeface="Times New Roman" panose="02020603050405020304" pitchFamily="18" charset="0"/>
              </a:rPr>
              <a:t>Спеціальний дозвіл на користування надрами</a:t>
            </a:r>
            <a:endParaRPr lang="uk-UA" sz="2400" dirty="0">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151824" y="6085819"/>
            <a:ext cx="8784976" cy="769441"/>
          </a:xfrm>
          <a:prstGeom prst="rect">
            <a:avLst/>
          </a:prstGeom>
        </p:spPr>
        <p:txBody>
          <a:bodyPr wrap="square">
            <a:spAutoFit/>
          </a:bodyPr>
          <a:lstStyle/>
          <a:p>
            <a:pPr algn="just"/>
            <a:r>
              <a:rPr lang="uk-UA" sz="1100" i="1" dirty="0" smtClean="0">
                <a:latin typeface="Times New Roman" panose="02020603050405020304" pitchFamily="18" charset="0"/>
                <a:cs typeface="Times New Roman" panose="02020603050405020304" pitchFamily="18" charset="0"/>
              </a:rPr>
              <a:t>Водний кодекс України. Кодекс України про надра.</a:t>
            </a:r>
          </a:p>
          <a:p>
            <a:pPr algn="just"/>
            <a:r>
              <a:rPr lang="uk-UA" sz="1100" i="1" dirty="0" smtClean="0">
                <a:latin typeface="Times New Roman" panose="02020603050405020304" pitchFamily="18" charset="0"/>
                <a:cs typeface="Times New Roman" panose="02020603050405020304" pitchFamily="18" charset="0"/>
              </a:rPr>
              <a:t>Постанова КМУ від 13.03.2002 № 321 «Про затвердження Порядку видачі дозволів на спеціальне водокористування та внесення змін до Постанови КМУ від 10.08.1992 № 459». Постанова КМУ від 30.05.2011 № 615 «Порядок надання спецдозволів на користування надрами»</a:t>
            </a:r>
          </a:p>
          <a:p>
            <a:pPr algn="just"/>
            <a:r>
              <a:rPr lang="uk-UA" sz="1100" i="1" dirty="0" smtClean="0">
                <a:latin typeface="Times New Roman" panose="02020603050405020304" pitchFamily="18" charset="0"/>
                <a:cs typeface="Times New Roman" panose="02020603050405020304" pitchFamily="18" charset="0"/>
              </a:rPr>
              <a:t>Накази </a:t>
            </a:r>
            <a:r>
              <a:rPr lang="uk-UA" sz="1100" i="1" dirty="0" err="1" smtClean="0">
                <a:latin typeface="Times New Roman" panose="02020603050405020304" pitchFamily="18" charset="0"/>
                <a:cs typeface="Times New Roman" panose="02020603050405020304" pitchFamily="18" charset="0"/>
              </a:rPr>
              <a:t>Мінприроди</a:t>
            </a:r>
            <a:r>
              <a:rPr lang="uk-UA" sz="1100" i="1" dirty="0" smtClean="0">
                <a:latin typeface="Times New Roman" panose="02020603050405020304" pitchFamily="18" charset="0"/>
                <a:cs typeface="Times New Roman" panose="02020603050405020304" pitchFamily="18" charset="0"/>
              </a:rPr>
              <a:t> від 12.04.2018 № 116 та від 23.06.2017 № 234. </a:t>
            </a:r>
            <a:endParaRPr lang="uk-UA" sz="1100" i="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86766" y="1197213"/>
            <a:ext cx="8613273" cy="923330"/>
          </a:xfrm>
          <a:prstGeom prst="rect">
            <a:avLst/>
          </a:prstGeom>
        </p:spPr>
        <p:txBody>
          <a:bodyPr wrap="square">
            <a:spAutoFit/>
          </a:bodyPr>
          <a:lstStyle/>
          <a:p>
            <a:pPr lvl="0" algn="just"/>
            <a:r>
              <a:rPr lang="uk-UA" b="1" u="sng"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Дозвіл на </a:t>
            </a:r>
            <a:r>
              <a:rPr lang="uk-UA" b="1" u="sng" dirty="0" err="1">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спецводовикористання</a:t>
            </a:r>
            <a:r>
              <a:rPr lang="uk-UA" b="1" u="sng"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b="1" dirty="0">
                <a:solidFill>
                  <a:schemeClr val="tx2">
                    <a:lumMod val="50000"/>
                  </a:schemeClr>
                </a:solidFill>
                <a:latin typeface="Times New Roman" panose="02020603050405020304" pitchFamily="18" charset="0"/>
                <a:cs typeface="Times New Roman" panose="02020603050405020304" pitchFamily="18" charset="0"/>
              </a:rPr>
              <a:t>– встановлює ліміт забору води з водних об’єктів із застосуванням споруд або технічних </a:t>
            </a:r>
            <a:r>
              <a:rPr lang="uk-UA" b="1" dirty="0" err="1">
                <a:solidFill>
                  <a:schemeClr val="tx2">
                    <a:lumMod val="50000"/>
                  </a:schemeClr>
                </a:solidFill>
                <a:latin typeface="Times New Roman" panose="02020603050405020304" pitchFamily="18" charset="0"/>
                <a:cs typeface="Times New Roman" panose="02020603050405020304" pitchFamily="18" charset="0"/>
              </a:rPr>
              <a:t>пристоїв</a:t>
            </a:r>
            <a:r>
              <a:rPr lang="uk-UA" b="1" dirty="0">
                <a:solidFill>
                  <a:schemeClr val="tx2">
                    <a:lumMod val="50000"/>
                  </a:schemeClr>
                </a:solidFill>
                <a:latin typeface="Times New Roman" panose="02020603050405020304" pitchFamily="18" charset="0"/>
                <a:cs typeface="Times New Roman" panose="02020603050405020304" pitchFamily="18" charset="0"/>
              </a:rPr>
              <a:t>, використання води та скидання забруднювальних речовин у водні об’єкти.</a:t>
            </a:r>
          </a:p>
        </p:txBody>
      </p:sp>
      <p:sp>
        <p:nvSpPr>
          <p:cNvPr id="8" name="Прямоугольник 7"/>
          <p:cNvSpPr/>
          <p:nvPr/>
        </p:nvSpPr>
        <p:spPr>
          <a:xfrm>
            <a:off x="280885" y="2098631"/>
            <a:ext cx="8606889" cy="646331"/>
          </a:xfrm>
          <a:prstGeom prst="rect">
            <a:avLst/>
          </a:prstGeom>
        </p:spPr>
        <p:txBody>
          <a:bodyPr wrap="square">
            <a:spAutoFit/>
          </a:bodyPr>
          <a:lstStyle/>
          <a:p>
            <a:pPr lvl="0" algn="just"/>
            <a:r>
              <a:rPr lang="uk-UA" b="1" u="sng" dirty="0">
                <a:solidFill>
                  <a:schemeClr val="tx2">
                    <a:lumMod val="50000"/>
                  </a:schemeClr>
                </a:solidFill>
                <a:latin typeface="Times New Roman" panose="02020603050405020304" pitchFamily="18" charset="0"/>
                <a:cs typeface="Times New Roman" panose="02020603050405020304" pitchFamily="18" charset="0"/>
              </a:rPr>
              <a:t>Необхідно </a:t>
            </a:r>
            <a:r>
              <a:rPr lang="uk-UA" b="1" dirty="0">
                <a:solidFill>
                  <a:schemeClr val="tx2">
                    <a:lumMod val="50000"/>
                  </a:schemeClr>
                </a:solidFill>
                <a:latin typeface="Times New Roman" panose="02020603050405020304" pitchFamily="18" charset="0"/>
                <a:cs typeface="Times New Roman" panose="02020603050405020304" pitchFamily="18" charset="0"/>
              </a:rPr>
              <a:t>отримати </a:t>
            </a:r>
            <a:r>
              <a:rPr lang="uk-UA" b="1" u="sng" dirty="0">
                <a:solidFill>
                  <a:schemeClr val="tx2">
                    <a:lumMod val="50000"/>
                  </a:schemeClr>
                </a:solidFill>
                <a:latin typeface="Times New Roman" panose="02020603050405020304" pitchFamily="18" charset="0"/>
                <a:cs typeface="Times New Roman" panose="02020603050405020304" pitchFamily="18" charset="0"/>
              </a:rPr>
              <a:t>кожному суб’єкту у сфері водокористування</a:t>
            </a:r>
            <a:r>
              <a:rPr lang="uk-UA" b="1" dirty="0">
                <a:solidFill>
                  <a:schemeClr val="tx2">
                    <a:lumMod val="50000"/>
                  </a:schemeClr>
                </a:solidFill>
                <a:latin typeface="Times New Roman" panose="02020603050405020304" pitchFamily="18" charset="0"/>
                <a:cs typeface="Times New Roman" panose="02020603050405020304" pitchFamily="18" charset="0"/>
              </a:rPr>
              <a:t>, якщо </a:t>
            </a:r>
            <a:r>
              <a:rPr lang="uk-UA" b="1" u="sng" dirty="0">
                <a:solidFill>
                  <a:schemeClr val="tx2">
                    <a:lumMod val="50000"/>
                  </a:schemeClr>
                </a:solidFill>
                <a:latin typeface="Times New Roman" panose="02020603050405020304" pitchFamily="18" charset="0"/>
                <a:cs typeface="Times New Roman" panose="02020603050405020304" pitchFamily="18" charset="0"/>
              </a:rPr>
              <a:t>обсяг використання води </a:t>
            </a:r>
            <a:r>
              <a:rPr lang="uk-UA" b="1" dirty="0">
                <a:solidFill>
                  <a:schemeClr val="tx2">
                    <a:lumMod val="50000"/>
                  </a:schemeClr>
                </a:solidFill>
                <a:latin typeface="Times New Roman" panose="02020603050405020304" pitchFamily="18" charset="0"/>
                <a:cs typeface="Times New Roman" panose="02020603050405020304" pitchFamily="18" charset="0"/>
              </a:rPr>
              <a:t>складає </a:t>
            </a:r>
            <a:r>
              <a:rPr lang="uk-UA" b="1" u="sng" dirty="0">
                <a:solidFill>
                  <a:schemeClr val="tx2">
                    <a:lumMod val="50000"/>
                  </a:schemeClr>
                </a:solidFill>
                <a:latin typeface="Times New Roman" panose="02020603050405020304" pitchFamily="18" charset="0"/>
                <a:cs typeface="Times New Roman" panose="02020603050405020304" pitchFamily="18" charset="0"/>
              </a:rPr>
              <a:t>більше</a:t>
            </a:r>
            <a:r>
              <a:rPr lang="uk-UA" b="1" dirty="0">
                <a:solidFill>
                  <a:schemeClr val="tx2">
                    <a:lumMod val="50000"/>
                  </a:schemeClr>
                </a:solidFill>
                <a:latin typeface="Times New Roman" panose="02020603050405020304" pitchFamily="18" charset="0"/>
                <a:cs typeface="Times New Roman" panose="02020603050405020304" pitchFamily="18" charset="0"/>
              </a:rPr>
              <a:t> ніж </a:t>
            </a:r>
            <a:r>
              <a:rPr lang="uk-UA" b="1" u="sng" dirty="0">
                <a:solidFill>
                  <a:schemeClr val="tx2">
                    <a:lumMod val="50000"/>
                  </a:schemeClr>
                </a:solidFill>
                <a:latin typeface="Times New Roman" panose="02020603050405020304" pitchFamily="18" charset="0"/>
                <a:cs typeface="Times New Roman" panose="02020603050405020304" pitchFamily="18" charset="0"/>
              </a:rPr>
              <a:t>5 м куб./добу</a:t>
            </a:r>
            <a:r>
              <a:rPr lang="uk-UA" b="1" dirty="0">
                <a:solidFill>
                  <a:schemeClr val="tx2">
                    <a:lumMod val="50000"/>
                  </a:schemeClr>
                </a:solidFill>
                <a:latin typeface="Times New Roman" panose="02020603050405020304" pitchFamily="18" charset="0"/>
                <a:cs typeface="Times New Roman" panose="02020603050405020304" pitchFamily="18" charset="0"/>
              </a:rPr>
              <a:t>).</a:t>
            </a:r>
          </a:p>
        </p:txBody>
      </p:sp>
      <p:graphicFrame>
        <p:nvGraphicFramePr>
          <p:cNvPr id="10" name="Схема 9"/>
          <p:cNvGraphicFramePr/>
          <p:nvPr>
            <p:extLst>
              <p:ext uri="{D42A27DB-BD31-4B8C-83A1-F6EECF244321}">
                <p14:modId xmlns:p14="http://schemas.microsoft.com/office/powerpoint/2010/main" val="1334043770"/>
              </p:ext>
            </p:extLst>
          </p:nvPr>
        </p:nvGraphicFramePr>
        <p:xfrm>
          <a:off x="265287" y="2958972"/>
          <a:ext cx="8856984" cy="29051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Прямоугольник 16"/>
          <p:cNvSpPr/>
          <p:nvPr/>
        </p:nvSpPr>
        <p:spPr>
          <a:xfrm>
            <a:off x="277378" y="2741493"/>
            <a:ext cx="8533867" cy="954107"/>
          </a:xfrm>
          <a:prstGeom prst="rect">
            <a:avLst/>
          </a:prstGeom>
        </p:spPr>
        <p:txBody>
          <a:bodyPr wrap="square">
            <a:spAutoFit/>
          </a:bodyPr>
          <a:lstStyle/>
          <a:p>
            <a:pPr lvl="0"/>
            <a:r>
              <a:rPr lang="uk-UA" sz="2000" b="1" dirty="0">
                <a:solidFill>
                  <a:schemeClr val="tx2">
                    <a:lumMod val="50000"/>
                  </a:schemeClr>
                </a:solidFill>
                <a:latin typeface="Times New Roman" panose="02020603050405020304" pitchFamily="18" charset="0"/>
                <a:cs typeface="Times New Roman" panose="02020603050405020304" pitchFamily="18" charset="0"/>
              </a:rPr>
              <a:t>Видається </a:t>
            </a:r>
            <a:r>
              <a:rPr lang="uk-UA" sz="2000" b="1" u="sng" dirty="0">
                <a:solidFill>
                  <a:schemeClr val="tx2">
                    <a:lumMod val="50000"/>
                  </a:schemeClr>
                </a:solidFill>
                <a:latin typeface="Times New Roman" panose="02020603050405020304" pitchFamily="18" charset="0"/>
                <a:cs typeface="Times New Roman" panose="02020603050405020304" pitchFamily="18" charset="0"/>
              </a:rPr>
              <a:t>Державним агентством водних ресурсів України </a:t>
            </a:r>
            <a:endParaRPr lang="uk-UA" sz="2000" b="1" u="sng" dirty="0" smtClean="0">
              <a:solidFill>
                <a:schemeClr val="tx2">
                  <a:lumMod val="50000"/>
                </a:schemeClr>
              </a:solidFill>
              <a:latin typeface="Times New Roman" panose="02020603050405020304" pitchFamily="18" charset="0"/>
              <a:cs typeface="Times New Roman" panose="02020603050405020304" pitchFamily="18" charset="0"/>
            </a:endParaRPr>
          </a:p>
          <a:p>
            <a:pPr lvl="0"/>
            <a:r>
              <a:rPr lang="uk-UA" b="1" dirty="0" smtClean="0">
                <a:solidFill>
                  <a:schemeClr val="tx2">
                    <a:lumMod val="50000"/>
                  </a:schemeClr>
                </a:solidFill>
                <a:latin typeface="Times New Roman" panose="02020603050405020304" pitchFamily="18" charset="0"/>
                <a:cs typeface="Times New Roman" panose="02020603050405020304" pitchFamily="18" charset="0"/>
              </a:rPr>
              <a:t>(</a:t>
            </a:r>
            <a:r>
              <a:rPr lang="uk-UA" b="1" i="1" dirty="0">
                <a:solidFill>
                  <a:schemeClr val="tx2">
                    <a:lumMod val="50000"/>
                  </a:schemeClr>
                </a:solidFill>
                <a:latin typeface="Times New Roman" panose="02020603050405020304" pitchFamily="18" charset="0"/>
                <a:cs typeface="Times New Roman" panose="02020603050405020304" pitchFamily="18" charset="0"/>
              </a:rPr>
              <a:t>м. Київ, вул. Велика Васильківська, 8</a:t>
            </a:r>
            <a:r>
              <a:rPr lang="uk-UA" b="1" dirty="0">
                <a:solidFill>
                  <a:schemeClr val="tx2">
                    <a:lumMod val="50000"/>
                  </a:schemeClr>
                </a:solidFill>
                <a:latin typeface="Times New Roman" panose="02020603050405020304" pitchFamily="18" charset="0"/>
                <a:cs typeface="Times New Roman" panose="02020603050405020304" pitchFamily="18" charset="0"/>
              </a:rPr>
              <a:t>) </a:t>
            </a:r>
            <a:r>
              <a:rPr lang="uk-UA" b="1" dirty="0" smtClean="0">
                <a:solidFill>
                  <a:schemeClr val="tx2">
                    <a:lumMod val="50000"/>
                  </a:schemeClr>
                </a:solidFill>
                <a:latin typeface="Times New Roman" panose="02020603050405020304" pitchFamily="18" charset="0"/>
                <a:cs typeface="Times New Roman" panose="02020603050405020304" pitchFamily="18" charset="0"/>
              </a:rPr>
              <a:t>або сектором </a:t>
            </a:r>
            <a:r>
              <a:rPr lang="uk-UA" b="1" dirty="0" err="1" smtClean="0">
                <a:solidFill>
                  <a:schemeClr val="tx2">
                    <a:lumMod val="50000"/>
                  </a:schemeClr>
                </a:solidFill>
                <a:latin typeface="Times New Roman" panose="02020603050405020304" pitchFamily="18" charset="0"/>
                <a:cs typeface="Times New Roman" panose="02020603050405020304" pitchFamily="18" charset="0"/>
              </a:rPr>
              <a:t>Держагентства</a:t>
            </a:r>
            <a:r>
              <a:rPr lang="uk-UA" b="1" dirty="0" smtClean="0">
                <a:solidFill>
                  <a:schemeClr val="tx2">
                    <a:lumMod val="50000"/>
                  </a:schemeClr>
                </a:solidFill>
                <a:latin typeface="Times New Roman" panose="02020603050405020304" pitchFamily="18" charset="0"/>
                <a:cs typeface="Times New Roman" panose="02020603050405020304" pitchFamily="18" charset="0"/>
              </a:rPr>
              <a:t> водних ресурсів в </a:t>
            </a:r>
            <a:r>
              <a:rPr lang="uk-UA" b="1" dirty="0">
                <a:solidFill>
                  <a:schemeClr val="tx2">
                    <a:lumMod val="50000"/>
                  </a:schemeClr>
                </a:solidFill>
                <a:latin typeface="Times New Roman" panose="02020603050405020304" pitchFamily="18" charset="0"/>
                <a:cs typeface="Times New Roman" panose="02020603050405020304" pitchFamily="18" charset="0"/>
              </a:rPr>
              <a:t>Запорізькій області (</a:t>
            </a:r>
            <a:r>
              <a:rPr lang="en-US" b="1" i="1" dirty="0">
                <a:solidFill>
                  <a:schemeClr val="tx2">
                    <a:lumMod val="50000"/>
                  </a:schemeClr>
                </a:solidFill>
                <a:latin typeface="Times New Roman" panose="02020603050405020304" pitchFamily="18" charset="0"/>
                <a:cs typeface="Times New Roman" panose="02020603050405020304" pitchFamily="18" charset="0"/>
              </a:rPr>
              <a:t>zap.to@davr.gov.ua</a:t>
            </a:r>
            <a:r>
              <a:rPr lang="uk-UA" b="1" dirty="0">
                <a:solidFill>
                  <a:schemeClr val="tx2">
                    <a:lumMod val="50000"/>
                  </a:schemeClr>
                </a:solidFill>
                <a:latin typeface="Times New Roman" panose="02020603050405020304" pitchFamily="18" charset="0"/>
                <a:cs typeface="Times New Roman" panose="02020603050405020304" pitchFamily="18" charset="0"/>
              </a:rPr>
              <a:t>).</a:t>
            </a:r>
            <a:endParaRPr lang="ru-RU"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277378" y="5064830"/>
            <a:ext cx="8606889" cy="923330"/>
          </a:xfrm>
          <a:prstGeom prst="rect">
            <a:avLst/>
          </a:prstGeom>
        </p:spPr>
        <p:txBody>
          <a:bodyPr wrap="square">
            <a:spAutoFit/>
          </a:bodyPr>
          <a:lstStyle/>
          <a:p>
            <a:pPr lvl="0" algn="just"/>
            <a:r>
              <a:rPr lang="uk-UA" b="1" u="sng" dirty="0" smtClean="0">
                <a:solidFill>
                  <a:schemeClr val="tx2">
                    <a:lumMod val="50000"/>
                  </a:schemeClr>
                </a:solidFill>
                <a:latin typeface="Times New Roman" panose="02020603050405020304" pitchFamily="18" charset="0"/>
                <a:cs typeface="Times New Roman" panose="02020603050405020304" pitchFamily="18" charset="0"/>
              </a:rPr>
              <a:t>Спецдозвіл на користування надрами сфері водокористування</a:t>
            </a:r>
            <a:r>
              <a:rPr lang="uk-UA" b="1" dirty="0" smtClean="0">
                <a:solidFill>
                  <a:schemeClr val="tx2">
                    <a:lumMod val="50000"/>
                  </a:schemeClr>
                </a:solidFill>
                <a:latin typeface="Times New Roman" panose="02020603050405020304" pitchFamily="18" charset="0"/>
                <a:cs typeface="Times New Roman" panose="02020603050405020304" pitchFamily="18" charset="0"/>
              </a:rPr>
              <a:t> надається </a:t>
            </a:r>
            <a:r>
              <a:rPr lang="uk-UA" b="1" dirty="0">
                <a:solidFill>
                  <a:schemeClr val="tx2">
                    <a:lumMod val="50000"/>
                  </a:schemeClr>
                </a:solidFill>
                <a:latin typeface="Times New Roman" panose="02020603050405020304" pitchFamily="18" charset="0"/>
                <a:cs typeface="Times New Roman" panose="02020603050405020304" pitchFamily="18" charset="0"/>
              </a:rPr>
              <a:t>якщо </a:t>
            </a:r>
            <a:r>
              <a:rPr lang="uk-UA" b="1" u="sng" dirty="0">
                <a:solidFill>
                  <a:schemeClr val="tx2">
                    <a:lumMod val="50000"/>
                  </a:schemeClr>
                </a:solidFill>
                <a:latin typeface="Times New Roman" panose="02020603050405020304" pitchFamily="18" charset="0"/>
                <a:cs typeface="Times New Roman" panose="02020603050405020304" pitchFamily="18" charset="0"/>
              </a:rPr>
              <a:t>обсяг </a:t>
            </a:r>
            <a:r>
              <a:rPr lang="uk-UA" b="1" u="sng" dirty="0" smtClean="0">
                <a:solidFill>
                  <a:schemeClr val="tx2">
                    <a:lumMod val="50000"/>
                  </a:schemeClr>
                </a:solidFill>
                <a:latin typeface="Times New Roman" panose="02020603050405020304" pitchFamily="18" charset="0"/>
                <a:cs typeface="Times New Roman" panose="02020603050405020304" pitchFamily="18" charset="0"/>
              </a:rPr>
              <a:t>видобування підземних вод</a:t>
            </a:r>
            <a:r>
              <a:rPr lang="uk-UA" b="1" dirty="0" smtClean="0">
                <a:solidFill>
                  <a:schemeClr val="tx2">
                    <a:lumMod val="50000"/>
                  </a:schemeClr>
                </a:solidFill>
                <a:latin typeface="Times New Roman" panose="02020603050405020304" pitchFamily="18" charset="0"/>
                <a:cs typeface="Times New Roman" panose="02020603050405020304" pitchFamily="18" charset="0"/>
              </a:rPr>
              <a:t> з кожного з водозаборів </a:t>
            </a:r>
            <a:r>
              <a:rPr lang="uk-UA" b="1" u="sng" dirty="0" smtClean="0">
                <a:solidFill>
                  <a:schemeClr val="tx2">
                    <a:lumMod val="50000"/>
                  </a:schemeClr>
                </a:solidFill>
                <a:latin typeface="Times New Roman" panose="02020603050405020304" pitchFamily="18" charset="0"/>
                <a:cs typeface="Times New Roman" panose="02020603050405020304" pitchFamily="18" charset="0"/>
              </a:rPr>
              <a:t>перевищує                        300 </a:t>
            </a:r>
            <a:r>
              <a:rPr lang="uk-UA" b="1" u="sng" dirty="0">
                <a:solidFill>
                  <a:schemeClr val="tx2">
                    <a:lumMod val="50000"/>
                  </a:schemeClr>
                </a:solidFill>
                <a:latin typeface="Times New Roman" panose="02020603050405020304" pitchFamily="18" charset="0"/>
                <a:cs typeface="Times New Roman" panose="02020603050405020304" pitchFamily="18" charset="0"/>
              </a:rPr>
              <a:t>м куб./добу</a:t>
            </a:r>
            <a:r>
              <a:rPr lang="uk-UA" b="1" dirty="0" smtClean="0">
                <a:solidFill>
                  <a:schemeClr val="tx2">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94676444"/>
      </p:ext>
    </p:extLst>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19063"/>
            <a:ext cx="9144000" cy="7096125"/>
          </a:xfrm>
          <a:prstGeom prst="rect">
            <a:avLst/>
          </a:prstGeom>
        </p:spPr>
      </p:pic>
      <p:grpSp>
        <p:nvGrpSpPr>
          <p:cNvPr id="3" name="Группа 2"/>
          <p:cNvGrpSpPr/>
          <p:nvPr/>
        </p:nvGrpSpPr>
        <p:grpSpPr>
          <a:xfrm>
            <a:off x="8028384" y="4653136"/>
            <a:ext cx="790062" cy="869539"/>
            <a:chOff x="4311650" y="1503363"/>
            <a:chExt cx="595313" cy="703262"/>
          </a:xfrm>
        </p:grpSpPr>
        <p:grpSp>
          <p:nvGrpSpPr>
            <p:cNvPr id="4" name="Группа 68"/>
            <p:cNvGrpSpPr>
              <a:grpSpLocks/>
            </p:cNvGrpSpPr>
            <p:nvPr/>
          </p:nvGrpSpPr>
          <p:grpSpPr bwMode="auto">
            <a:xfrm>
              <a:off x="4540250" y="1573213"/>
              <a:ext cx="366713" cy="463550"/>
              <a:chOff x="7276290" y="1536971"/>
              <a:chExt cx="453895" cy="573930"/>
            </a:xfrm>
          </p:grpSpPr>
          <p:sp>
            <p:nvSpPr>
              <p:cNvPr id="6" name="Прямоугольник 69"/>
              <p:cNvSpPr>
                <a:spLocks noChangeArrowheads="1"/>
              </p:cNvSpPr>
              <p:nvPr/>
            </p:nvSpPr>
            <p:spPr bwMode="auto">
              <a:xfrm>
                <a:off x="7276290" y="1536971"/>
                <a:ext cx="449965" cy="573930"/>
              </a:xfrm>
              <a:prstGeom prst="rect">
                <a:avLst/>
              </a:prstGeom>
              <a:gradFill rotWithShape="0">
                <a:gsLst>
                  <a:gs pos="0">
                    <a:srgbClr val="F2F2F2"/>
                  </a:gs>
                  <a:gs pos="100000">
                    <a:srgbClr val="BFBFBF"/>
                  </a:gs>
                </a:gsLst>
                <a:lin ang="5400000"/>
              </a:gradFill>
              <a:ln w="9525" algn="ctr">
                <a:solidFill>
                  <a:srgbClr val="BFBFBF"/>
                </a:solidFill>
                <a:round/>
                <a:headEnd/>
                <a:tailEnd/>
              </a:ln>
            </p:spPr>
            <p:txBody>
              <a:bodyPr lIns="89611" tIns="44806" rIns="89611" bIns="44806"/>
              <a:lstStyle/>
              <a:p>
                <a:pPr defTabSz="895350">
                  <a:defRPr/>
                </a:pPr>
                <a:endParaRPr lang="ru-RU" sz="900" baseline="-25000">
                  <a:solidFill>
                    <a:srgbClr val="000000"/>
                  </a:solidFill>
                  <a:latin typeface="+mn-lt"/>
                </a:endParaRPr>
              </a:p>
            </p:txBody>
          </p:sp>
          <p:cxnSp>
            <p:nvCxnSpPr>
              <p:cNvPr id="7" name="Прямая соединительная линия 6"/>
              <p:cNvCxnSpPr/>
              <p:nvPr/>
            </p:nvCxnSpPr>
            <p:spPr bwMode="auto">
              <a:xfrm>
                <a:off x="7319518" y="1625418"/>
                <a:ext cx="357614" cy="1966"/>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8" name="Прямая соединительная линия 7"/>
              <p:cNvCxnSpPr/>
              <p:nvPr/>
            </p:nvCxnSpPr>
            <p:spPr bwMode="auto">
              <a:xfrm>
                <a:off x="7317554" y="1702074"/>
                <a:ext cx="357614" cy="1965"/>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9" name="Прямая соединительная линия 8"/>
              <p:cNvCxnSpPr/>
              <p:nvPr/>
            </p:nvCxnSpPr>
            <p:spPr bwMode="auto">
              <a:xfrm>
                <a:off x="7319518" y="1776764"/>
                <a:ext cx="357614" cy="1965"/>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10" name="Прямая соединительная линия 9"/>
              <p:cNvCxnSpPr/>
              <p:nvPr/>
            </p:nvCxnSpPr>
            <p:spPr bwMode="auto">
              <a:xfrm>
                <a:off x="7319518" y="1847522"/>
                <a:ext cx="359579" cy="1965"/>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11" name="Прямая соединительная линия 10"/>
              <p:cNvCxnSpPr/>
              <p:nvPr/>
            </p:nvCxnSpPr>
            <p:spPr bwMode="auto">
              <a:xfrm>
                <a:off x="7319518" y="1924177"/>
                <a:ext cx="357614" cy="1966"/>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sp>
            <p:nvSpPr>
              <p:cNvPr id="12" name="Полилиния 75"/>
              <p:cNvSpPr>
                <a:spLocks noChangeArrowheads="1"/>
              </p:cNvSpPr>
              <p:nvPr/>
            </p:nvSpPr>
            <p:spPr bwMode="auto">
              <a:xfrm>
                <a:off x="7517975" y="1947763"/>
                <a:ext cx="212210" cy="115966"/>
              </a:xfrm>
              <a:custGeom>
                <a:avLst/>
                <a:gdLst>
                  <a:gd name="T0" fmla="*/ 0 w 1080831"/>
                  <a:gd name="T1" fmla="*/ 0 h 582506"/>
                  <a:gd name="T2" fmla="*/ 0 w 1080831"/>
                  <a:gd name="T3" fmla="*/ 0 h 582506"/>
                  <a:gd name="T4" fmla="*/ 0 w 1080831"/>
                  <a:gd name="T5" fmla="*/ 0 h 582506"/>
                  <a:gd name="T6" fmla="*/ 0 w 1080831"/>
                  <a:gd name="T7" fmla="*/ 0 h 582506"/>
                  <a:gd name="T8" fmla="*/ 0 w 1080831"/>
                  <a:gd name="T9" fmla="*/ 0 h 582506"/>
                  <a:gd name="T10" fmla="*/ 0 w 1080831"/>
                  <a:gd name="T11" fmla="*/ 0 h 582506"/>
                  <a:gd name="T12" fmla="*/ 0 w 1080831"/>
                  <a:gd name="T13" fmla="*/ 0 h 582506"/>
                  <a:gd name="T14" fmla="*/ 0 w 1080831"/>
                  <a:gd name="T15" fmla="*/ 0 h 582506"/>
                  <a:gd name="T16" fmla="*/ 0 w 1080831"/>
                  <a:gd name="T17" fmla="*/ 0 h 582506"/>
                  <a:gd name="T18" fmla="*/ 0 w 1080831"/>
                  <a:gd name="T19" fmla="*/ 0 h 582506"/>
                  <a:gd name="T20" fmla="*/ 0 w 1080831"/>
                  <a:gd name="T21" fmla="*/ 0 h 582506"/>
                  <a:gd name="T22" fmla="*/ 0 w 1080831"/>
                  <a:gd name="T23" fmla="*/ 0 h 582506"/>
                  <a:gd name="T24" fmla="*/ 0 w 1080831"/>
                  <a:gd name="T25" fmla="*/ 0 h 582506"/>
                  <a:gd name="T26" fmla="*/ 0 w 1080831"/>
                  <a:gd name="T27" fmla="*/ 0 h 5825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80831"/>
                  <a:gd name="T43" fmla="*/ 0 h 582506"/>
                  <a:gd name="T44" fmla="*/ 1080831 w 1080831"/>
                  <a:gd name="T45" fmla="*/ 582506 h 5825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80831" h="582506">
                    <a:moveTo>
                      <a:pt x="569928" y="128209"/>
                    </a:moveTo>
                    <a:cubicBezTo>
                      <a:pt x="590490" y="64588"/>
                      <a:pt x="611052" y="968"/>
                      <a:pt x="601860" y="484"/>
                    </a:cubicBezTo>
                    <a:cubicBezTo>
                      <a:pt x="592668" y="0"/>
                      <a:pt x="567993" y="43060"/>
                      <a:pt x="514774" y="125307"/>
                    </a:cubicBezTo>
                    <a:cubicBezTo>
                      <a:pt x="461555" y="207554"/>
                      <a:pt x="358019" y="431558"/>
                      <a:pt x="282545" y="493969"/>
                    </a:cubicBezTo>
                    <a:cubicBezTo>
                      <a:pt x="207071" y="556380"/>
                      <a:pt x="98214" y="539447"/>
                      <a:pt x="61928" y="499775"/>
                    </a:cubicBezTo>
                    <a:cubicBezTo>
                      <a:pt x="25642" y="460103"/>
                      <a:pt x="0" y="265611"/>
                      <a:pt x="64831" y="255935"/>
                    </a:cubicBezTo>
                    <a:cubicBezTo>
                      <a:pt x="129662" y="246259"/>
                      <a:pt x="359955" y="397208"/>
                      <a:pt x="450911" y="441718"/>
                    </a:cubicBezTo>
                    <a:cubicBezTo>
                      <a:pt x="541867" y="486229"/>
                      <a:pt x="591216" y="548156"/>
                      <a:pt x="610568" y="522998"/>
                    </a:cubicBezTo>
                    <a:cubicBezTo>
                      <a:pt x="629920" y="497840"/>
                      <a:pt x="585894" y="293672"/>
                      <a:pt x="567025" y="290769"/>
                    </a:cubicBezTo>
                    <a:cubicBezTo>
                      <a:pt x="548156" y="287866"/>
                      <a:pt x="532191" y="461071"/>
                      <a:pt x="497357" y="505581"/>
                    </a:cubicBezTo>
                    <a:cubicBezTo>
                      <a:pt x="462523" y="550092"/>
                      <a:pt x="361407" y="582506"/>
                      <a:pt x="358020" y="557832"/>
                    </a:cubicBezTo>
                    <a:cubicBezTo>
                      <a:pt x="354633" y="533158"/>
                      <a:pt x="356569" y="425752"/>
                      <a:pt x="477037" y="357535"/>
                    </a:cubicBezTo>
                    <a:cubicBezTo>
                      <a:pt x="597505" y="289318"/>
                      <a:pt x="1080831" y="148529"/>
                      <a:pt x="1080831" y="148529"/>
                    </a:cubicBezTo>
                  </a:path>
                </a:pathLst>
              </a:custGeom>
              <a:noFill/>
              <a:ln w="9525" algn="ctr">
                <a:solidFill>
                  <a:srgbClr val="909090"/>
                </a:solidFill>
                <a:round/>
                <a:headEnd/>
                <a:tailEnd/>
              </a:ln>
              <a:extLst>
                <a:ext uri="{909E8E84-426E-40DD-AFC4-6F175D3DCCD1}">
                  <a14:hiddenFill xmlns:a14="http://schemas.microsoft.com/office/drawing/2010/main">
                    <a:solidFill>
                      <a:srgbClr val="FFFFFF"/>
                    </a:solidFill>
                  </a14:hiddenFill>
                </a:ext>
              </a:extLst>
            </p:spPr>
            <p:txBody>
              <a:bodyPr lIns="89611" tIns="44806" rIns="89611" bIns="44806"/>
              <a:lstStyle/>
              <a:p>
                <a:pPr>
                  <a:defRPr/>
                </a:pPr>
                <a:endParaRPr lang="ru-RU" sz="700">
                  <a:solidFill>
                    <a:srgbClr val="000000"/>
                  </a:solidFill>
                  <a:latin typeface="+mn-lt"/>
                </a:endParaRPr>
              </a:p>
            </p:txBody>
          </p:sp>
          <p:sp>
            <p:nvSpPr>
              <p:cNvPr id="13" name="Овал 76"/>
              <p:cNvSpPr>
                <a:spLocks noChangeArrowheads="1"/>
              </p:cNvSpPr>
              <p:nvPr/>
            </p:nvSpPr>
            <p:spPr bwMode="auto">
              <a:xfrm>
                <a:off x="7472781" y="1961522"/>
                <a:ext cx="117895" cy="119896"/>
              </a:xfrm>
              <a:prstGeom prst="ellipse">
                <a:avLst/>
              </a:prstGeom>
              <a:solidFill>
                <a:srgbClr val="0070C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89611" tIns="44806" rIns="89611" bIns="44806"/>
              <a:lstStyle/>
              <a:p>
                <a:pPr defTabSz="895350">
                  <a:defRPr/>
                </a:pPr>
                <a:endParaRPr lang="ru-RU" sz="900">
                  <a:solidFill>
                    <a:srgbClr val="000000"/>
                  </a:solidFill>
                  <a:latin typeface="+mn-lt"/>
                </a:endParaRPr>
              </a:p>
            </p:txBody>
          </p:sp>
        </p:grpSp>
        <p:pic>
          <p:nvPicPr>
            <p:cNvPr id="5" name="Picture 2" descr="C:\Documents and Settings\Lera.HOME\Desktop\ДТЭК\New Folder\icons4.jpg"/>
            <p:cNvPicPr>
              <a:picLocks noChangeAspect="1" noChangeArrowheads="1"/>
            </p:cNvPicPr>
            <p:nvPr/>
          </p:nvPicPr>
          <p:blipFill>
            <a:blip r:embed="rId3" cstate="print">
              <a:clrChange>
                <a:clrFrom>
                  <a:srgbClr val="FFFFFF"/>
                </a:clrFrom>
                <a:clrTo>
                  <a:srgbClr val="FFFFFF">
                    <a:alpha val="0"/>
                  </a:srgbClr>
                </a:clrTo>
              </a:clrChange>
              <a:lum bright="10000" contrast="-30000"/>
            </a:blip>
            <a:srcRect r="75827" b="53133"/>
            <a:stretch>
              <a:fillRect/>
            </a:stretch>
          </p:blipFill>
          <p:spPr bwMode="auto">
            <a:xfrm>
              <a:off x="4311650" y="1503363"/>
              <a:ext cx="430213" cy="703262"/>
            </a:xfrm>
            <a:prstGeom prst="rect">
              <a:avLst/>
            </a:prstGeom>
            <a:noFill/>
            <a:ln w="9525">
              <a:noFill/>
              <a:miter lim="800000"/>
              <a:headEnd/>
              <a:tailEnd/>
            </a:ln>
          </p:spPr>
        </p:pic>
      </p:grpSp>
    </p:spTree>
    <p:extLst>
      <p:ext uri="{BB962C8B-B14F-4D97-AF65-F5344CB8AC3E}">
        <p14:creationId xmlns:p14="http://schemas.microsoft.com/office/powerpoint/2010/main" val="1499179316"/>
      </p:ext>
    </p:extLst>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10003</TotalTime>
  <Words>1647</Words>
  <Application>Microsoft Office PowerPoint</Application>
  <PresentationFormat>Экран (4:3)</PresentationFormat>
  <Paragraphs>128</Paragraphs>
  <Slides>15</Slides>
  <Notes>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Arial</vt:lpstr>
      <vt:lpstr>Calibri</vt:lpstr>
      <vt:lpstr>Candara</vt:lpstr>
      <vt:lpstr>Monotype Corsiva</vt:lpstr>
      <vt:lpstr>Symbol</vt:lpstr>
      <vt:lpstr>Times New Roman</vt:lpstr>
      <vt:lpstr>Wingdings</vt:lpstr>
      <vt:lpstr>Волна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Alexandra</dc:creator>
  <cp:lastModifiedBy>Нестерова Ірина</cp:lastModifiedBy>
  <cp:revision>898</cp:revision>
  <cp:lastPrinted>2021-02-24T08:07:50Z</cp:lastPrinted>
  <dcterms:created xsi:type="dcterms:W3CDTF">2013-02-09T14:45:44Z</dcterms:created>
  <dcterms:modified xsi:type="dcterms:W3CDTF">2021-03-04T08:10:39Z</dcterms:modified>
</cp:coreProperties>
</file>