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9" r:id="rId3"/>
    <p:sldId id="260" r:id="rId4"/>
    <p:sldId id="261" r:id="rId5"/>
    <p:sldId id="262" r:id="rId6"/>
  </p:sldIdLst>
  <p:sldSz cx="9144000" cy="5143500" type="screen16x9"/>
  <p:notesSz cx="6735763" cy="9866313"/>
  <p:embeddedFontLst>
    <p:embeddedFont>
      <p:font typeface="Roboto Condensed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1212" y="-150"/>
      </p:cViewPr>
      <p:guideLst>
        <p:guide orient="horz" pos="162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a28ae1b9c_0_5:notes"/>
          <p:cNvSpPr txBox="1">
            <a:spLocks noGrp="1"/>
          </p:cNvSpPr>
          <p:nvPr>
            <p:ph type="body" idx="1"/>
          </p:nvPr>
        </p:nvSpPr>
        <p:spPr>
          <a:xfrm>
            <a:off x="673577" y="4686486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89975" rIns="89975" bIns="89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/>
          </a:p>
        </p:txBody>
      </p:sp>
      <p:sp>
        <p:nvSpPr>
          <p:cNvPr id="52" name="Google Shape;52;g7a28ae1b9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a28ae1b9c_0_125:notes"/>
          <p:cNvSpPr txBox="1">
            <a:spLocks noGrp="1"/>
          </p:cNvSpPr>
          <p:nvPr>
            <p:ph type="body" idx="1"/>
          </p:nvPr>
        </p:nvSpPr>
        <p:spPr>
          <a:xfrm>
            <a:off x="673577" y="4686486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89975" rIns="89975" bIns="89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/>
          </a:p>
        </p:txBody>
      </p:sp>
      <p:sp>
        <p:nvSpPr>
          <p:cNvPr id="87" name="Google Shape;87;g7a28ae1b9c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a28f2ddb4_2_39:notes"/>
          <p:cNvSpPr txBox="1">
            <a:spLocks noGrp="1"/>
          </p:cNvSpPr>
          <p:nvPr>
            <p:ph type="body" idx="1"/>
          </p:nvPr>
        </p:nvSpPr>
        <p:spPr>
          <a:xfrm>
            <a:off x="673577" y="4686486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89975" rIns="89975" bIns="89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/>
          </a:p>
        </p:txBody>
      </p:sp>
      <p:sp>
        <p:nvSpPr>
          <p:cNvPr id="100" name="Google Shape;100;g7a28f2ddb4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a28f2ddb4_2_75:notes"/>
          <p:cNvSpPr txBox="1">
            <a:spLocks noGrp="1"/>
          </p:cNvSpPr>
          <p:nvPr>
            <p:ph type="body" idx="1"/>
          </p:nvPr>
        </p:nvSpPr>
        <p:spPr>
          <a:xfrm>
            <a:off x="673577" y="4686486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89975" rIns="89975" bIns="89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/>
          </a:p>
        </p:txBody>
      </p:sp>
      <p:sp>
        <p:nvSpPr>
          <p:cNvPr id="121" name="Google Shape;121;g7a28f2ddb4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a28f2ddb4_0_8:notes"/>
          <p:cNvSpPr txBox="1">
            <a:spLocks noGrp="1"/>
          </p:cNvSpPr>
          <p:nvPr>
            <p:ph type="body" idx="1"/>
          </p:nvPr>
        </p:nvSpPr>
        <p:spPr>
          <a:xfrm>
            <a:off x="673577" y="4686486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75" tIns="89975" rIns="89975" bIns="899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/>
          </a:p>
        </p:txBody>
      </p:sp>
      <p:sp>
        <p:nvSpPr>
          <p:cNvPr id="143" name="Google Shape;143;g7a28f2ddb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zoda.gov.u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inregion.gov.ua/" TargetMode="External"/><Relationship Id="rId5" Type="http://schemas.openxmlformats.org/officeDocument/2006/relationships/hyperlink" Target="NULL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77750" y="37350"/>
            <a:ext cx="5276100" cy="5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               </a:t>
            </a:r>
            <a:endParaRPr sz="14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400" y="7819"/>
            <a:ext cx="614792" cy="713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0311" y="37341"/>
            <a:ext cx="522908" cy="65461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6742969" y="37350"/>
            <a:ext cx="2369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Д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Е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Р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Ж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А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В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Н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И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Й Ф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О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Н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Д </a:t>
            </a:r>
            <a:r>
              <a:rPr lang="ru" sz="1400">
                <a:latin typeface="Roboto Condensed"/>
                <a:ea typeface="Roboto Condensed"/>
                <a:cs typeface="Roboto Condensed"/>
                <a:sym typeface="Roboto Condensed"/>
              </a:rPr>
              <a:t>РЕГІОНАЛЬНОГО РОЗВИТКУ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36650" y="1143000"/>
            <a:ext cx="8270700" cy="20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800" b="1" dirty="0">
                <a:latin typeface="Times New Roman"/>
                <a:ea typeface="Times New Roman"/>
                <a:cs typeface="Times New Roman"/>
                <a:sym typeface="Times New Roman"/>
              </a:rPr>
              <a:t>Про </a:t>
            </a:r>
            <a:r>
              <a:rPr lang="ru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зміни </a:t>
            </a:r>
            <a:r>
              <a:rPr lang="ru" sz="2800" b="1" dirty="0">
                <a:latin typeface="Times New Roman"/>
                <a:ea typeface="Times New Roman"/>
                <a:cs typeface="Times New Roman"/>
                <a:sym typeface="Times New Roman"/>
              </a:rPr>
              <a:t>у </a:t>
            </a:r>
            <a:r>
              <a:rPr lang="ru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Порядку </a:t>
            </a:r>
            <a:r>
              <a:rPr lang="ru" sz="2800" b="1" dirty="0">
                <a:latin typeface="Times New Roman"/>
                <a:ea typeface="Times New Roman"/>
                <a:cs typeface="Times New Roman"/>
                <a:sym typeface="Times New Roman"/>
              </a:rPr>
              <a:t>підготовки, оцінки та відбору інвестиційних програм і проєктів, що можуть реалізовуватися за рахунок коштів </a:t>
            </a:r>
            <a:r>
              <a:rPr lang="ru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ДФРР</a:t>
            </a:r>
          </a:p>
          <a:p>
            <a:pPr lvl="0" algn="ctr">
              <a:spcBef>
                <a:spcPts val="1200"/>
              </a:spcBef>
            </a:pPr>
            <a:r>
              <a:rPr lang="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(постанова КМУ від 05.04.2021 № 299)</a:t>
            </a:r>
            <a:endParaRPr lang="ru" sz="2800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ru" sz="2800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1D1D1B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2780071" y="3650226"/>
            <a:ext cx="6259204" cy="1268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677750" y="37350"/>
            <a:ext cx="5276100" cy="5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               </a:t>
            </a:r>
            <a:endParaRPr sz="14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375" y="7819"/>
            <a:ext cx="614792" cy="713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9986" y="37341"/>
            <a:ext cx="522908" cy="65461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6742969" y="37350"/>
            <a:ext cx="2369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" sz="1700" b="1" dirty="0">
                <a:latin typeface="Roboto Condensed"/>
                <a:ea typeface="Roboto Condensed"/>
                <a:cs typeface="Roboto Condensed"/>
                <a:sym typeface="Roboto Condensed"/>
              </a:rPr>
              <a:t>Д</a:t>
            </a:r>
            <a:r>
              <a:rPr lang="ru" sz="300" b="1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 dirty="0">
                <a:latin typeface="Roboto Condensed"/>
                <a:ea typeface="Roboto Condensed"/>
                <a:cs typeface="Roboto Condensed"/>
                <a:sym typeface="Roboto Condensed"/>
              </a:rPr>
              <a:t>Е</a:t>
            </a:r>
            <a:r>
              <a:rPr lang="ru" sz="300" b="1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 dirty="0">
                <a:latin typeface="Roboto Condensed"/>
                <a:ea typeface="Roboto Condensed"/>
                <a:cs typeface="Roboto Condensed"/>
                <a:sym typeface="Roboto Condensed"/>
              </a:rPr>
              <a:t>Р</a:t>
            </a:r>
            <a:r>
              <a:rPr lang="ru" sz="300" b="1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 dirty="0">
                <a:latin typeface="Roboto Condensed"/>
                <a:ea typeface="Roboto Condensed"/>
                <a:cs typeface="Roboto Condensed"/>
                <a:sym typeface="Roboto Condensed"/>
              </a:rPr>
              <a:t>Ж</a:t>
            </a:r>
            <a:r>
              <a:rPr lang="ru" sz="300" b="1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 dirty="0">
                <a:latin typeface="Roboto Condensed"/>
                <a:ea typeface="Roboto Condensed"/>
                <a:cs typeface="Roboto Condensed"/>
                <a:sym typeface="Roboto Condensed"/>
              </a:rPr>
              <a:t>А</a:t>
            </a:r>
            <a:r>
              <a:rPr lang="ru" sz="300" b="1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 dirty="0">
                <a:latin typeface="Roboto Condensed"/>
                <a:ea typeface="Roboto Condensed"/>
                <a:cs typeface="Roboto Condensed"/>
                <a:sym typeface="Roboto Condensed"/>
              </a:rPr>
              <a:t>В</a:t>
            </a:r>
            <a:r>
              <a:rPr lang="ru" sz="300" b="1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 dirty="0">
                <a:latin typeface="Roboto Condensed"/>
                <a:ea typeface="Roboto Condensed"/>
                <a:cs typeface="Roboto Condensed"/>
                <a:sym typeface="Roboto Condensed"/>
              </a:rPr>
              <a:t>Н</a:t>
            </a:r>
            <a:r>
              <a:rPr lang="ru" sz="300" b="1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 dirty="0">
                <a:latin typeface="Roboto Condensed"/>
                <a:ea typeface="Roboto Condensed"/>
                <a:cs typeface="Roboto Condensed"/>
                <a:sym typeface="Roboto Condensed"/>
              </a:rPr>
              <a:t>И</a:t>
            </a:r>
            <a:r>
              <a:rPr lang="ru" sz="300" b="1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 dirty="0">
                <a:latin typeface="Roboto Condensed"/>
                <a:ea typeface="Roboto Condensed"/>
                <a:cs typeface="Roboto Condensed"/>
                <a:sym typeface="Roboto Condensed"/>
              </a:rPr>
              <a:t>Й Ф</a:t>
            </a:r>
            <a:r>
              <a:rPr lang="ru" sz="300" b="1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 dirty="0">
                <a:latin typeface="Roboto Condensed"/>
                <a:ea typeface="Roboto Condensed"/>
                <a:cs typeface="Roboto Condensed"/>
                <a:sym typeface="Roboto Condensed"/>
              </a:rPr>
              <a:t>О</a:t>
            </a:r>
            <a:r>
              <a:rPr lang="ru" sz="300" b="1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 dirty="0">
                <a:latin typeface="Roboto Condensed"/>
                <a:ea typeface="Roboto Condensed"/>
                <a:cs typeface="Roboto Condensed"/>
                <a:sym typeface="Roboto Condensed"/>
              </a:rPr>
              <a:t>Н</a:t>
            </a:r>
            <a:r>
              <a:rPr lang="ru" sz="300" b="1" dirty="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 dirty="0">
                <a:latin typeface="Roboto Condensed"/>
                <a:ea typeface="Roboto Condensed"/>
                <a:cs typeface="Roboto Condensed"/>
                <a:sym typeface="Roboto Condensed"/>
              </a:rPr>
              <a:t>Д </a:t>
            </a:r>
            <a:r>
              <a:rPr lang="ru" sz="1400" dirty="0">
                <a:latin typeface="Roboto Condensed"/>
                <a:ea typeface="Roboto Condensed"/>
                <a:cs typeface="Roboto Condensed"/>
                <a:sym typeface="Roboto Condensed"/>
              </a:rPr>
              <a:t>РЕГІОНАЛЬНОГО РОЗВИТКУ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209825" y="405581"/>
            <a:ext cx="8736900" cy="789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dirty="0">
                <a:latin typeface="Times New Roman"/>
                <a:ea typeface="Times New Roman"/>
                <a:cs typeface="Times New Roman"/>
                <a:sym typeface="Times New Roman"/>
              </a:rPr>
              <a:t>Зміни, що відбулися</a:t>
            </a:r>
            <a:r>
              <a:rPr lang="ru" sz="36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3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4702200" y="1294175"/>
            <a:ext cx="4244400" cy="278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u="sng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СТАЛО:</a:t>
            </a:r>
            <a:endParaRPr sz="2500" b="1" u="sng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9999" lvl="0" indent="-178899" algn="just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ru-RU" sz="16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вартість</a:t>
            </a:r>
            <a:r>
              <a:rPr lang="ru-RU" sz="1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для проєктів: </a:t>
            </a:r>
            <a:endParaRPr lang="ru-RU" sz="1600" b="1" i="1" u="sng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40000" indent="-171450" algn="just">
              <a:lnSpc>
                <a:spcPct val="115000"/>
              </a:lnSpc>
              <a:buClr>
                <a:schemeClr val="dk1"/>
              </a:buClr>
              <a:buSzPts val="1200"/>
              <a:buChar char="➢"/>
            </a:pPr>
            <a:r>
              <a:rPr lang="ru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будівництва</a:t>
            </a:r>
            <a:r>
              <a:rPr lang="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ru" sz="1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 10 млн грн</a:t>
            </a:r>
            <a:endParaRPr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40000" lvl="1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➢"/>
            </a:pPr>
            <a:r>
              <a:rPr lang="ru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інші </a:t>
            </a:r>
            <a:r>
              <a:rPr lang="ru" i="1" dirty="0">
                <a:latin typeface="Times New Roman"/>
                <a:ea typeface="Times New Roman"/>
                <a:cs typeface="Times New Roman"/>
                <a:sym typeface="Times New Roman"/>
              </a:rPr>
              <a:t>проєкти </a:t>
            </a:r>
            <a:r>
              <a:rPr lang="ru" dirty="0" smtClean="0"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ru" sz="1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 1 </a:t>
            </a:r>
            <a:r>
              <a:rPr lang="ru" sz="1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млн </a:t>
            </a:r>
            <a:r>
              <a:rPr lang="ru" sz="1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endParaRPr sz="1800" b="1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40000" lvl="1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imes New Roman"/>
              <a:buChar char="➢"/>
            </a:pPr>
            <a:endParaRPr sz="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9999" lvl="0" indent="-17889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календарний план </a:t>
            </a:r>
            <a:r>
              <a:rPr lang="ru" sz="18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реалізації: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40000" lvl="1" indent="-16619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➢"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</a:t>
            </a:r>
            <a:r>
              <a:rPr lang="ru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</a:t>
            </a:r>
            <a:r>
              <a:rPr lang="ru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млн грн </a:t>
            </a:r>
            <a:r>
              <a:rPr lang="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 1 до 3 </a:t>
            </a:r>
            <a:r>
              <a:rPr lang="ru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років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40000" lvl="1" indent="-166199" algn="just">
              <a:lnSpc>
                <a:spcPct val="115000"/>
              </a:lnSpc>
              <a:buClr>
                <a:schemeClr val="dk1"/>
              </a:buClr>
              <a:buSzPts val="1200"/>
              <a:buFont typeface="Times New Roman"/>
              <a:buChar char="➢"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 </a:t>
            </a:r>
            <a:r>
              <a:rPr lang="ru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</a:t>
            </a:r>
            <a:r>
              <a:rPr lang="ru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</a:t>
            </a:r>
            <a:r>
              <a:rPr lang="ru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 </a:t>
            </a:r>
            <a:r>
              <a:rPr lang="ru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млн грн </a:t>
            </a:r>
            <a:r>
              <a:rPr lang="ru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(до 4 </a:t>
            </a:r>
            <a:r>
              <a:rPr lang="ru" sz="18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років)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40000" lvl="1" indent="-16619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➢"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понад </a:t>
            </a:r>
            <a:r>
              <a:rPr lang="ru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 </a:t>
            </a:r>
            <a:r>
              <a:rPr lang="ru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млн грн </a:t>
            </a:r>
            <a:r>
              <a:rPr lang="ru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ru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5 </a:t>
            </a:r>
            <a:r>
              <a:rPr lang="ru" sz="18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років)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209825" y="1294175"/>
            <a:ext cx="4145400" cy="278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БУЛО:</a:t>
            </a:r>
            <a:endParaRPr sz="2500" b="1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9999" lvl="0" indent="-178899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вартість для проєктів: </a:t>
            </a:r>
            <a:endParaRPr sz="1800" b="1" i="1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40000" lvl="1" indent="-180975" algn="just">
              <a:lnSpc>
                <a:spcPct val="115000"/>
              </a:lnSpc>
              <a:buClr>
                <a:schemeClr val="dk1"/>
              </a:buClr>
              <a:buSzPts val="1200"/>
              <a:buFont typeface="Times New Roman"/>
              <a:buChar char="➢"/>
            </a:pPr>
            <a:r>
              <a:rPr lang="ru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будівництва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ru" sz="1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 5 </a:t>
            </a:r>
            <a:r>
              <a:rPr lang="ru" sz="1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млн </a:t>
            </a:r>
            <a:r>
              <a:rPr lang="ru" sz="1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грн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40000" lvl="1" indent="-18097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➢"/>
            </a:pPr>
            <a:r>
              <a:rPr lang="ru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інші проєкти </a:t>
            </a:r>
            <a:r>
              <a:rPr lang="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ru" sz="1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 1 млн грн</a:t>
            </a:r>
            <a:endParaRPr sz="1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40000" lvl="1" indent="-18097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Times New Roman"/>
              <a:buChar char="➢"/>
            </a:pPr>
            <a:endParaRPr sz="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9999" lvl="0" indent="-17889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❖"/>
            </a:pPr>
            <a:r>
              <a:rPr lang="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календарний план </a:t>
            </a:r>
            <a:r>
              <a:rPr lang="ru" sz="18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реалізації:</a:t>
            </a:r>
          </a:p>
          <a:p>
            <a:pPr marL="540000" lvl="1" indent="-166199" algn="just">
              <a:lnSpc>
                <a:spcPct val="115000"/>
              </a:lnSpc>
              <a:buClr>
                <a:schemeClr val="dk1"/>
              </a:buClr>
              <a:buSzPts val="1200"/>
              <a:buFont typeface="Times New Roman"/>
              <a:buChar char="➢"/>
            </a:pPr>
            <a:r>
              <a:rPr lang="ru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 </a:t>
            </a:r>
            <a:r>
              <a:rPr lang="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до </a:t>
            </a:r>
            <a:r>
              <a:rPr lang="ru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років (до 4</a:t>
            </a:r>
            <a:r>
              <a:rPr lang="ru" sz="18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ru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років)</a:t>
            </a:r>
            <a:endParaRPr lang="ru-RU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57650" y="4207625"/>
            <a:ext cx="888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209825" y="4230450"/>
            <a:ext cx="8736900" cy="707856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666666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ru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календарний </a:t>
            </a:r>
            <a:r>
              <a:rPr lang="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 реалізації </a:t>
            </a:r>
            <a:r>
              <a:rPr lang="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може 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бути подовжено </a:t>
            </a:r>
            <a:r>
              <a:rPr lang="ru" sz="2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</a:t>
            </a:r>
            <a:r>
              <a:rPr lang="ru" sz="20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4-5 років </a:t>
            </a:r>
            <a:r>
              <a:rPr lang="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</a:t>
            </a:r>
            <a:r>
              <a:rPr lang="ru" b="1" u="sng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проєктах будівництва</a:t>
            </a:r>
            <a:r>
              <a:rPr lang="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</a:p>
          <a:p>
            <a:pPr lvl="0" algn="ctr"/>
            <a:r>
              <a:rPr lang="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які 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</a:t>
            </a:r>
            <a:r>
              <a:rPr lang="ru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об’єктивних причин 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було введено в експлуатацію впродовж 3 років </a:t>
            </a:r>
            <a:r>
              <a:rPr lang="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реалізації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400" y="7819"/>
            <a:ext cx="614792" cy="713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0311" y="37341"/>
            <a:ext cx="522908" cy="65461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6742969" y="37350"/>
            <a:ext cx="2369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Д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Е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Р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Ж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А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В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Н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И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Й Ф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О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Н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Д </a:t>
            </a:r>
            <a:r>
              <a:rPr lang="ru" sz="1400">
                <a:latin typeface="Roboto Condensed"/>
                <a:ea typeface="Roboto Condensed"/>
                <a:cs typeface="Roboto Condensed"/>
                <a:sym typeface="Roboto Condensed"/>
              </a:rPr>
              <a:t>РЕГІОНАЛЬНОГО РОЗВИТКУ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317090" y="722951"/>
            <a:ext cx="8493010" cy="582281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ОСНОВНІ ВИМОГИ до розподілу коштів ДФРР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637500" y="721475"/>
            <a:ext cx="7725000" cy="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826763" y="2306607"/>
            <a:ext cx="1857300" cy="1179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проєкти спорту</a:t>
            </a:r>
            <a:r>
              <a:rPr lang="en-U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</a:t>
            </a:r>
            <a:r>
              <a:rPr lang="ru" sz="1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менше 10 % 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 обсягу ДФРР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3162300" y="2298741"/>
            <a:ext cx="2827020" cy="248588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" sz="13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проєкти </a:t>
            </a:r>
            <a:r>
              <a:rPr lang="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</a:t>
            </a:r>
            <a:r>
              <a:rPr lang="ru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енергоефективності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" sz="13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ru" sz="13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відповідно ДБН </a:t>
            </a:r>
            <a:r>
              <a:rPr lang="ru-RU" sz="1300" b="1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«Теплова </a:t>
            </a:r>
            <a:r>
              <a:rPr lang="ru-RU" sz="1300" b="1" dirty="0" err="1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ізоляція</a:t>
            </a:r>
            <a:r>
              <a:rPr lang="ru-RU" sz="1300" b="1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 та </a:t>
            </a:r>
            <a:r>
              <a:rPr lang="ru-RU" sz="1300" b="1" dirty="0" err="1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енергоефективність</a:t>
            </a:r>
            <a:r>
              <a:rPr lang="ru-RU" sz="1300" b="1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ru-RU" sz="1300" b="1" dirty="0" err="1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будівель</a:t>
            </a:r>
            <a:r>
              <a:rPr lang="ru-RU" sz="1300" b="1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»</a:t>
            </a:r>
            <a:r>
              <a:rPr lang="ru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ru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комплексний підхід;</a:t>
            </a:r>
          </a:p>
          <a:p>
            <a:pPr lvl="0">
              <a:buClr>
                <a:schemeClr val="dk1"/>
              </a:buClr>
              <a:buSzPts val="1100"/>
              <a:buFontTx/>
              <a:buChar char="-"/>
            </a:pPr>
            <a:r>
              <a:rPr lang="ru" sz="13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максимальна енергоефективність </a:t>
            </a:r>
            <a:r>
              <a:rPr lang="ru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 їх впровадження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851718" y="1503557"/>
            <a:ext cx="7469321" cy="45797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обов’язкове</a:t>
            </a:r>
            <a:r>
              <a:rPr lang="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співфінансування </a:t>
            </a:r>
            <a:r>
              <a:rPr lang="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місцевих </a:t>
            </a:r>
            <a:r>
              <a:rPr lang="ru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бюджетів  </a:t>
            </a:r>
            <a:r>
              <a:rPr lang="ru" sz="1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</a:t>
            </a:r>
            <a:r>
              <a:rPr lang="ru" sz="1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менше </a:t>
            </a:r>
            <a:r>
              <a:rPr lang="ru" sz="1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10%</a:t>
            </a:r>
            <a:endParaRPr sz="1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795790" y="3766627"/>
            <a:ext cx="1857300" cy="1179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обов’язкове 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погодження </a:t>
            </a:r>
            <a:r>
              <a:rPr lang="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проєктів </a:t>
            </a:r>
            <a:r>
              <a:rPr lang="ru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спорту </a:t>
            </a:r>
            <a:r>
              <a:rPr lang="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Мінмолодьспорту</a:t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Google Shape;113;p17"/>
          <p:cNvSpPr/>
          <p:nvPr/>
        </p:nvSpPr>
        <p:spPr>
          <a:xfrm>
            <a:off x="6454140" y="2288908"/>
            <a:ext cx="2057400" cy="230398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ru" sz="13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усі проєкти будівництва</a:t>
            </a:r>
          </a:p>
          <a:p>
            <a:pPr algn="ctr">
              <a:buClr>
                <a:schemeClr val="dk1"/>
              </a:buClr>
              <a:buSzPts val="1100"/>
            </a:pPr>
            <a:endParaRPr lang="ru" sz="13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uk-UA" sz="1300" b="1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- </a:t>
            </a:r>
            <a:r>
              <a:rPr lang="uk-UA" sz="1300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відповідно</a:t>
            </a:r>
            <a:r>
              <a:rPr lang="uk-UA" sz="1300" dirty="0" smtClean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ru" sz="13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ДБН</a:t>
            </a:r>
            <a:r>
              <a:rPr lang="ru" sz="1300" dirty="0" smtClean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 </a:t>
            </a:r>
            <a:r>
              <a:rPr lang="ru" sz="1300" b="1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«</a:t>
            </a:r>
            <a:r>
              <a:rPr lang="ru-RU" sz="1300" b="1" dirty="0" err="1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Інклюзивність</a:t>
            </a:r>
            <a:r>
              <a:rPr lang="ru-RU" sz="1300" b="1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ru-RU" sz="1300" b="1" dirty="0" err="1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будівель</a:t>
            </a:r>
            <a:r>
              <a:rPr lang="ru-RU" sz="1300" b="1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ru-RU" sz="1300" b="1" dirty="0" err="1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і</a:t>
            </a:r>
            <a:r>
              <a:rPr lang="ru-RU" sz="1300" b="1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ru-RU" sz="1300" b="1" dirty="0" err="1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споруд</a:t>
            </a:r>
            <a:r>
              <a:rPr lang="ru-RU" sz="1300" b="1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»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" name="Google Shape;107;p17"/>
          <p:cNvSpPr/>
          <p:nvPr/>
        </p:nvSpPr>
        <p:spPr>
          <a:xfrm>
            <a:off x="1639995" y="1940537"/>
            <a:ext cx="195687" cy="355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07;p17"/>
          <p:cNvSpPr/>
          <p:nvPr/>
        </p:nvSpPr>
        <p:spPr>
          <a:xfrm>
            <a:off x="1632373" y="3464396"/>
            <a:ext cx="195687" cy="3064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07;p17"/>
          <p:cNvSpPr/>
          <p:nvPr/>
        </p:nvSpPr>
        <p:spPr>
          <a:xfrm>
            <a:off x="3990394" y="1312607"/>
            <a:ext cx="987186" cy="19172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07;p17"/>
          <p:cNvSpPr/>
          <p:nvPr/>
        </p:nvSpPr>
        <p:spPr>
          <a:xfrm>
            <a:off x="4497249" y="1963398"/>
            <a:ext cx="195687" cy="355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07;p17"/>
          <p:cNvSpPr/>
          <p:nvPr/>
        </p:nvSpPr>
        <p:spPr>
          <a:xfrm>
            <a:off x="7358926" y="1948894"/>
            <a:ext cx="195687" cy="355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400" y="7819"/>
            <a:ext cx="614792" cy="713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0311" y="37341"/>
            <a:ext cx="522908" cy="65461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/>
        </p:nvSpPr>
        <p:spPr>
          <a:xfrm>
            <a:off x="6742969" y="37350"/>
            <a:ext cx="2369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Д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Е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Р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Ж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А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В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Н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И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Й Ф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О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Н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Д </a:t>
            </a:r>
            <a:r>
              <a:rPr lang="ru" sz="1400">
                <a:latin typeface="Roboto Condensed"/>
                <a:ea typeface="Roboto Condensed"/>
                <a:cs typeface="Roboto Condensed"/>
                <a:sym typeface="Roboto Condensed"/>
              </a:rPr>
              <a:t>РЕГІОНАЛЬНОГО РОЗВИТКУ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637500" y="721475"/>
            <a:ext cx="7725000" cy="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>
                <a:latin typeface="Times New Roman"/>
                <a:ea typeface="Times New Roman"/>
                <a:cs typeface="Times New Roman"/>
                <a:sym typeface="Times New Roman"/>
              </a:rPr>
              <a:t>АЛГОРИТМ формування переліків ДФРР</a:t>
            </a:r>
            <a:endParaRPr sz="2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8"/>
          <p:cNvSpPr/>
          <p:nvPr/>
        </p:nvSpPr>
        <p:spPr>
          <a:xfrm>
            <a:off x="1818425" y="1460925"/>
            <a:ext cx="1554600" cy="1720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РЕГІОНАЛЬНА КОМІСІЯ</a:t>
            </a:r>
            <a:endParaRPr sz="1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оголошує конкурс </a:t>
            </a:r>
            <a:r>
              <a:rPr lang="ru" sz="1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15 </a:t>
            </a:r>
            <a:r>
              <a:rPr lang="ru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квітня </a:t>
            </a:r>
            <a:r>
              <a:rPr lang="ru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року, що передує плановому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3373025" y="2020725"/>
            <a:ext cx="202500" cy="60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8"/>
          <p:cNvSpPr/>
          <p:nvPr/>
        </p:nvSpPr>
        <p:spPr>
          <a:xfrm>
            <a:off x="5130125" y="2020725"/>
            <a:ext cx="202500" cy="60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8"/>
          <p:cNvSpPr/>
          <p:nvPr/>
        </p:nvSpPr>
        <p:spPr>
          <a:xfrm>
            <a:off x="6887225" y="2020725"/>
            <a:ext cx="202500" cy="60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7089725" y="1422825"/>
            <a:ext cx="1926300" cy="1758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МІНМОЛОДЬСПОРТ</a:t>
            </a:r>
            <a:endParaRPr sz="1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погоджує проєкти щодо розвитку спортивної інфраструктури відібрані регіональною комісією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91225" y="3568800"/>
            <a:ext cx="2833500" cy="1223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ОДА</a:t>
            </a:r>
            <a:endParaRPr sz="1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формує перелік проєктів та подає </a:t>
            </a:r>
            <a:r>
              <a:rPr lang="ru" sz="1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МІНРЕГІОНУ </a:t>
            </a:r>
            <a:r>
              <a:rPr lang="ru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1 серпня </a:t>
            </a:r>
            <a:r>
              <a:rPr lang="ru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року, що передує плановому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2924700" y="3880050"/>
            <a:ext cx="202500" cy="60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8"/>
          <p:cNvSpPr/>
          <p:nvPr/>
        </p:nvSpPr>
        <p:spPr>
          <a:xfrm>
            <a:off x="3127200" y="3568800"/>
            <a:ext cx="2911800" cy="1223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КОМІСІЯ ПРИ МІНРЕГІОНІ</a:t>
            </a:r>
            <a:endParaRPr sz="1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проводить оцінку та перевірку поданих ОДА проєктів та документів на відповідність вимогам законодавства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8"/>
          <p:cNvSpPr/>
          <p:nvPr/>
        </p:nvSpPr>
        <p:spPr>
          <a:xfrm>
            <a:off x="6010925" y="3880050"/>
            <a:ext cx="202500" cy="60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8"/>
          <p:cNvSpPr/>
          <p:nvPr/>
        </p:nvSpPr>
        <p:spPr>
          <a:xfrm>
            <a:off x="6241500" y="3568800"/>
            <a:ext cx="2774400" cy="1223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МІНРЕГІОН</a:t>
            </a:r>
            <a:endParaRPr sz="1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подає пропозиції щодо розподілу коштів ДФРР з переліком проєктів </a:t>
            </a:r>
            <a:r>
              <a:rPr lang="ru" sz="1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затвердження КМУ</a:t>
            </a:r>
            <a:r>
              <a:rPr lang="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15 грудня</a:t>
            </a:r>
            <a:r>
              <a:rPr lang="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року, що передує плановому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18"/>
          <p:cNvSpPr/>
          <p:nvPr/>
        </p:nvSpPr>
        <p:spPr>
          <a:xfrm>
            <a:off x="3549050" y="1460925"/>
            <a:ext cx="1625700" cy="1720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ЗАЯВНИКИ</a:t>
            </a:r>
            <a:endParaRPr sz="1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реєструють проєкти на онлайн-платформі Мінрегіону </a:t>
            </a:r>
            <a:endParaRPr lang="ru" sz="11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15 червня</a:t>
            </a:r>
            <a:r>
              <a:rPr lang="ru" sz="11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року, що </a:t>
            </a:r>
            <a:r>
              <a:rPr lang="ru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передує плановому</a:t>
            </a:r>
            <a:endParaRPr sz="1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5332625" y="1441875"/>
            <a:ext cx="1554600" cy="1758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РЕГІОНАЛЬНА КОМІСІЯ</a:t>
            </a:r>
            <a:endParaRPr sz="1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проводить оцінку та відбір проєктів</a:t>
            </a:r>
            <a:r>
              <a:rPr lang="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 подає </a:t>
            </a:r>
            <a:r>
              <a:rPr lang="ru" sz="1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ОДА</a:t>
            </a:r>
            <a:r>
              <a:rPr lang="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пропозиції для формування переліку</a:t>
            </a:r>
            <a:endParaRPr sz="1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91225" y="1460925"/>
            <a:ext cx="1524600" cy="1720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РЕГІОНАЛЬНА КОМІСІЯ</a:t>
            </a:r>
            <a:endParaRPr sz="1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визначає технічні завдання та погоджує їх </a:t>
            </a:r>
            <a:r>
              <a:rPr lang="ru" sz="11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Мінрегіоном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1615925" y="2001675"/>
            <a:ext cx="202500" cy="60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/>
        </p:nvSpPr>
        <p:spPr>
          <a:xfrm>
            <a:off x="677750" y="37350"/>
            <a:ext cx="5276100" cy="5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               </a:t>
            </a:r>
            <a:endParaRPr sz="14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400" y="7819"/>
            <a:ext cx="614792" cy="713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0311" y="37303"/>
            <a:ext cx="522908" cy="65461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/>
          <p:nvPr/>
        </p:nvSpPr>
        <p:spPr>
          <a:xfrm>
            <a:off x="6742969" y="37350"/>
            <a:ext cx="23697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Д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Е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Р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Ж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А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В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Н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И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Й Ф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О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Н</a:t>
            </a:r>
            <a:r>
              <a:rPr lang="ru" sz="300" b="1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" sz="1700" b="1">
                <a:latin typeface="Roboto Condensed"/>
                <a:ea typeface="Roboto Condensed"/>
                <a:cs typeface="Roboto Condensed"/>
                <a:sym typeface="Roboto Condensed"/>
              </a:rPr>
              <a:t>Д </a:t>
            </a:r>
            <a:r>
              <a:rPr lang="ru" sz="1400">
                <a:latin typeface="Roboto Condensed"/>
                <a:ea typeface="Roboto Condensed"/>
                <a:cs typeface="Roboto Condensed"/>
                <a:sym typeface="Roboto Condensed"/>
              </a:rPr>
              <a:t>РЕГІОНАЛЬНОГО РОЗВИТКУ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9" name="Google Shape;149;p19"/>
          <p:cNvSpPr txBox="1">
            <a:spLocks noGrp="1"/>
          </p:cNvSpPr>
          <p:nvPr>
            <p:ph type="ctrTitle"/>
          </p:nvPr>
        </p:nvSpPr>
        <p:spPr>
          <a:xfrm>
            <a:off x="311700" y="390832"/>
            <a:ext cx="8520600" cy="6691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ОНЛАЙН РЕСУРСИ</a:t>
            </a: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19"/>
          <p:cNvSpPr txBox="1">
            <a:spLocks noGrp="1"/>
          </p:cNvSpPr>
          <p:nvPr>
            <p:ph type="subTitle" idx="1"/>
          </p:nvPr>
        </p:nvSpPr>
        <p:spPr>
          <a:xfrm>
            <a:off x="311700" y="1147824"/>
            <a:ext cx="8520600" cy="32545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➢"/>
            </a:pPr>
            <a:r>
              <a:rPr lang="ru" sz="24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 invalidUrl="https:///"/>
              </a:rPr>
              <a:t>https</a:t>
            </a:r>
            <a:r>
              <a:rPr lang="ru" sz="2400" b="1" u="sng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 invalidUrl="https:///"/>
              </a:rPr>
              <a:t>://</a:t>
            </a:r>
            <a:r>
              <a:rPr lang="ru" sz="2400" b="1" u="sng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new.dffr.minregion.gov.ua</a:t>
            </a:r>
            <a:r>
              <a:rPr lang="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ru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ПЛАТФОРМА </a:t>
            </a:r>
            <a:r>
              <a:rPr lang="ru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ДФРР </a:t>
            </a:r>
            <a:r>
              <a:rPr lang="ru" sz="1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(розділ </a:t>
            </a:r>
            <a:r>
              <a:rPr lang="ru" sz="18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«Запорізька область»)</a:t>
            </a:r>
            <a:r>
              <a:rPr lang="ru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➢"/>
            </a:pPr>
            <a:r>
              <a:rPr lang="ru" sz="2400" b="1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</a:t>
            </a:r>
            <a:r>
              <a:rPr lang="ru" sz="24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www.minregion.gov.ua</a:t>
            </a:r>
            <a:r>
              <a:rPr lang="ru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ru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ДФРР на сайті Мінрегіону </a:t>
            </a:r>
            <a:r>
              <a:rPr lang="ru" sz="1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(розділ </a:t>
            </a:r>
            <a:r>
              <a:rPr lang="ru" sz="18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«Напрямки діяльності» </a:t>
            </a:r>
            <a:r>
              <a:rPr lang="ru" sz="1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ru" sz="18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«Державна </a:t>
            </a:r>
            <a:r>
              <a:rPr lang="ru" sz="1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регіональна </a:t>
            </a:r>
            <a:r>
              <a:rPr lang="ru" sz="18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політика»);</a:t>
            </a:r>
            <a:endParaRPr sz="18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>
              <a:buClr>
                <a:schemeClr val="dk1"/>
              </a:buClr>
              <a:buSzPts val="1800"/>
              <a:buFont typeface="Times New Roman"/>
              <a:buChar char="➢"/>
            </a:pPr>
            <a:r>
              <a:rPr lang="ru" sz="2400" b="1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https://www.zoda.gov.ua</a:t>
            </a:r>
            <a:r>
              <a:rPr lang="ru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ru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сайт </a:t>
            </a:r>
            <a:r>
              <a:rPr lang="ru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ОДА</a:t>
            </a:r>
            <a:endParaRPr sz="18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470</Words>
  <Application>Microsoft Office PowerPoint</Application>
  <PresentationFormat>Экран (16:9)</PresentationFormat>
  <Paragraphs>71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Roboto Condensed</vt:lpstr>
      <vt:lpstr>Times New Roman</vt:lpstr>
      <vt:lpstr>Simple Light</vt:lpstr>
      <vt:lpstr>Слайд 1</vt:lpstr>
      <vt:lpstr>Зміни, що відбулися:</vt:lpstr>
      <vt:lpstr>Слайд 3</vt:lpstr>
      <vt:lpstr>Слайд 4</vt:lpstr>
      <vt:lpstr>ОНЛАЙН РЕСУРСИ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15</cp:revision>
  <dcterms:modified xsi:type="dcterms:W3CDTF">2021-04-15T13:47:44Z</dcterms:modified>
</cp:coreProperties>
</file>