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>
      <a:defRPr lang="uk-UA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3AD3-20B3-4DC6-B8B8-B6C2D89EEE67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B777-E8C4-4EAE-89BA-022F86E7F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33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4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2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4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450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0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43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29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25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9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61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04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7571-9968-4986-BFDF-C03743531B1E}" type="datetimeFigureOut">
              <a:rPr lang="uk-UA" smtClean="0"/>
              <a:pPr/>
              <a:t>01.10.2021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8793-EA09-423F-BB15-B5DC8B9E977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05" y="515683"/>
            <a:ext cx="4120515" cy="8424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056217"/>
            <a:ext cx="12192000" cy="1795836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9216" y="6137694"/>
            <a:ext cx="7973568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b="1" dirty="0" smtClean="0"/>
              <a:t>Заступник Міністра </a:t>
            </a:r>
            <a:r>
              <a:rPr lang="uk-UA" b="1" dirty="0"/>
              <a:t>розвитку громад та територій України </a:t>
            </a:r>
          </a:p>
          <a:p>
            <a:pPr algn="ctr">
              <a:lnSpc>
                <a:spcPct val="75000"/>
              </a:lnSpc>
            </a:pPr>
            <a:r>
              <a:rPr lang="uk-UA" b="1" dirty="0" smtClean="0"/>
              <a:t>Наталія </a:t>
            </a:r>
            <a:r>
              <a:rPr lang="uk-UA" b="1" dirty="0" err="1" smtClean="0"/>
              <a:t>Хоцянівська</a:t>
            </a:r>
            <a:endParaRPr lang="en-US" b="1" dirty="0"/>
          </a:p>
        </p:txBody>
      </p:sp>
      <p:pic>
        <p:nvPicPr>
          <p:cNvPr id="1026" name="Picture 2" descr="У центрі Житомира виявили 9 витоків газу – у двох будинках перекрили  газопостача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8" y="1892476"/>
            <a:ext cx="6376988" cy="2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9776" y="1873819"/>
            <a:ext cx="6400800" cy="256463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554" y="4783151"/>
            <a:ext cx="1070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uk-UA" sz="4000" b="1" dirty="0">
                <a:solidFill>
                  <a:schemeClr val="bg1"/>
                </a:solidFill>
              </a:rPr>
              <a:t>«Тарифна політика у сфері теплопостачання»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-294355"/>
            <a:ext cx="12192000" cy="6858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-1" y="373224"/>
            <a:ext cx="8284309" cy="1411519"/>
          </a:xfrm>
          <a:prstGeom prst="rect">
            <a:avLst/>
          </a:prstGeom>
          <a:solidFill>
            <a:schemeClr val="accent5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918" y="472144"/>
            <a:ext cx="7918051" cy="133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uk-UA" sz="3500" b="1" dirty="0">
                <a:solidFill>
                  <a:schemeClr val="bg1"/>
                </a:solidFill>
              </a:rPr>
              <a:t>УМОВИ ДОВГОСТРОКОВОГО КОНТРАКТУ ДЛЯ ПІДПРИЄМСТВ ТКЕ, ОСББ/ЖБК, релігійних організацій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00998"/>
            <a:ext cx="12192000" cy="293570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19" y="550639"/>
            <a:ext cx="3473575" cy="71018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>
            <p:custDataLst>
              <p:tags r:id="rId1"/>
            </p:custDataLst>
          </p:nvPr>
        </p:nvSpPr>
        <p:spPr bwMode="auto">
          <a:xfrm>
            <a:off x="7483992" y="2094541"/>
            <a:ext cx="4943872" cy="381099"/>
          </a:xfrm>
          <a:prstGeom prst="roundRect">
            <a:avLst/>
          </a:prstGeom>
          <a:noFill/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uk-UA" sz="1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74655" y="4467199"/>
            <a:ext cx="223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 </a:t>
            </a:r>
          </a:p>
          <a:p>
            <a:pPr algn="ctr"/>
            <a:endParaRPr lang="uk-UA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40921" y="3866237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7 420</a:t>
            </a:r>
          </a:p>
          <a:p>
            <a:pPr algn="ctr"/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200" b="1" dirty="0">
                <a:solidFill>
                  <a:srgbClr val="FF0000"/>
                </a:solidFill>
              </a:rPr>
              <a:t>грн./тис. м. </a:t>
            </a:r>
            <a:r>
              <a:rPr lang="uk-UA" sz="1200" b="1" dirty="0" smtClean="0">
                <a:solidFill>
                  <a:srgbClr val="FF0000"/>
                </a:solidFill>
              </a:rPr>
              <a:t>куб</a:t>
            </a:r>
            <a:endParaRPr lang="uk-UA" sz="1200" b="1" dirty="0">
              <a:solidFill>
                <a:srgbClr val="FF0000"/>
              </a:solidFill>
            </a:endParaRPr>
          </a:p>
          <a:p>
            <a:pPr algn="ctr"/>
            <a:endParaRPr lang="uk-UA" sz="1200" b="1" dirty="0" smtClean="0">
              <a:solidFill>
                <a:srgbClr val="FF0000"/>
              </a:solidFill>
            </a:endParaRPr>
          </a:p>
        </p:txBody>
      </p:sp>
      <p:grpSp>
        <p:nvGrpSpPr>
          <p:cNvPr id="20" name="Групувати 76"/>
          <p:cNvGrpSpPr/>
          <p:nvPr/>
        </p:nvGrpSpPr>
        <p:grpSpPr>
          <a:xfrm rot="5400000">
            <a:off x="4650836" y="-392288"/>
            <a:ext cx="474346" cy="4904634"/>
            <a:chOff x="-250908" y="2339"/>
            <a:chExt cx="906522" cy="4809860"/>
          </a:xfrm>
        </p:grpSpPr>
        <p:sp>
          <p:nvSpPr>
            <p:cNvPr id="21" name="Прямокутник 80"/>
            <p:cNvSpPr/>
            <p:nvPr/>
          </p:nvSpPr>
          <p:spPr>
            <a:xfrm>
              <a:off x="-186152" y="2339"/>
              <a:ext cx="841766" cy="478645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ffectLst/>
          </p:spPr>
        </p:sp>
        <p:sp>
          <p:nvSpPr>
            <p:cNvPr id="22" name="Прямокутник 81"/>
            <p:cNvSpPr/>
            <p:nvPr/>
          </p:nvSpPr>
          <p:spPr>
            <a:xfrm>
              <a:off x="-250908" y="25741"/>
              <a:ext cx="841766" cy="4786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vert270" wrap="square" lIns="133350" tIns="133350" rIns="133350" bIns="133350" numCol="1" spcCol="1270" anchor="t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dirty="0">
                  <a:solidFill>
                    <a:sysClr val="window" lastClr="FFFFFF"/>
                  </a:solidFill>
                  <a:latin typeface="Calibri"/>
                </a:rPr>
                <a:t>ОБСЯГ </a:t>
              </a:r>
              <a:r>
                <a:rPr lang="en-US" b="1" dirty="0">
                  <a:solidFill>
                    <a:sysClr val="window" lastClr="FFFFFF"/>
                  </a:solidFill>
                  <a:latin typeface="Calibri"/>
                </a:rPr>
                <a:t>I (</a:t>
              </a:r>
              <a:r>
                <a:rPr lang="uk-UA" b="1" dirty="0">
                  <a:solidFill>
                    <a:sysClr val="window" lastClr="FFFFFF"/>
                  </a:solidFill>
                  <a:latin typeface="Calibri"/>
                </a:rPr>
                <a:t>фіксований</a:t>
              </a:r>
              <a:r>
                <a:rPr lang="uk-UA" sz="1600" b="1" dirty="0">
                  <a:solidFill>
                    <a:sysClr val="window" lastClr="FFFFFF"/>
                  </a:solidFill>
                  <a:latin typeface="Calibri"/>
                </a:rPr>
                <a:t>)</a:t>
              </a:r>
              <a:endParaRPr lang="en-US" sz="1600" b="1" dirty="0">
                <a:solidFill>
                  <a:sysClr val="window" lastClr="FFFFFF"/>
                </a:solidFill>
                <a:latin typeface="Calibri"/>
              </a:endParaRPr>
            </a:p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23" name="Пряма сполучна лінія 90"/>
          <p:cNvCxnSpPr/>
          <p:nvPr/>
        </p:nvCxnSpPr>
        <p:spPr>
          <a:xfrm flipV="1">
            <a:off x="7340326" y="2861805"/>
            <a:ext cx="0" cy="42171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94"/>
          <p:cNvCxnSpPr/>
          <p:nvPr/>
        </p:nvCxnSpPr>
        <p:spPr>
          <a:xfrm flipV="1">
            <a:off x="11768560" y="3208618"/>
            <a:ext cx="23960" cy="38798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95"/>
          <p:cNvCxnSpPr/>
          <p:nvPr/>
        </p:nvCxnSpPr>
        <p:spPr>
          <a:xfrm flipV="1">
            <a:off x="2285374" y="3190780"/>
            <a:ext cx="13084" cy="38816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ілка вправо 26"/>
          <p:cNvSpPr/>
          <p:nvPr/>
        </p:nvSpPr>
        <p:spPr>
          <a:xfrm>
            <a:off x="1954321" y="4036251"/>
            <a:ext cx="307493" cy="48491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98"/>
          <p:cNvSpPr/>
          <p:nvPr/>
        </p:nvSpPr>
        <p:spPr>
          <a:xfrm>
            <a:off x="201224" y="1904199"/>
            <a:ext cx="1584176" cy="4354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400" b="1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b="1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Ціна </a:t>
            </a:r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uk-UA" sz="14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природного  </a:t>
            </a:r>
          </a:p>
          <a:p>
            <a:pPr algn="ctr"/>
            <a:r>
              <a:rPr lang="uk-UA" sz="14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газу</a:t>
            </a:r>
          </a:p>
          <a:p>
            <a:pPr algn="ctr"/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0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uk-UA" sz="10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uk-UA" sz="10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з ПДВ, без транспортування та інших надбавок)</a:t>
            </a:r>
          </a:p>
          <a:p>
            <a:pPr algn="ctr"/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uk-UA" sz="14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uk-UA" sz="10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(без </a:t>
            </a:r>
            <a:r>
              <a:rPr lang="uk-UA" sz="10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ПДВ, без транспортування та інших надбавок)</a:t>
            </a:r>
          </a:p>
          <a:p>
            <a:pPr algn="ctr"/>
            <a:endParaRPr lang="uk-UA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Стрілка вправо 47"/>
          <p:cNvSpPr/>
          <p:nvPr/>
        </p:nvSpPr>
        <p:spPr>
          <a:xfrm>
            <a:off x="1909522" y="4036251"/>
            <a:ext cx="307493" cy="48491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2320622" y="2779313"/>
            <a:ext cx="4995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/>
              <a:t>Ціна фіксована на рік:</a:t>
            </a:r>
          </a:p>
        </p:txBody>
      </p:sp>
      <p:sp>
        <p:nvSpPr>
          <p:cNvPr id="33" name="Округлений прямокутник 22">
            <a:extLst>
              <a:ext uri="{FF2B5EF4-FFF2-40B4-BE49-F238E27FC236}">
                <a16:creationId xmlns="" xmlns:a16="http://schemas.microsoft.com/office/drawing/2014/main" id="{13E87FD2-982A-4F55-8B09-A76E0C2623D5}"/>
              </a:ext>
            </a:extLst>
          </p:cNvPr>
          <p:cNvSpPr/>
          <p:nvPr/>
        </p:nvSpPr>
        <p:spPr>
          <a:xfrm>
            <a:off x="2340222" y="2385571"/>
            <a:ext cx="9500346" cy="300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червень 2021 р. – травень 2022 р.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14763" y="3913545"/>
            <a:ext cx="37664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u="sng" dirty="0" smtClean="0"/>
              <a:t>Жовтень</a:t>
            </a:r>
            <a:r>
              <a:rPr lang="uk-UA" sz="1500" b="1" u="sng" dirty="0"/>
              <a:t>:</a:t>
            </a:r>
            <a:r>
              <a:rPr lang="uk-UA" sz="1500" b="1" dirty="0"/>
              <a:t>  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769,8</a:t>
            </a:r>
          </a:p>
          <a:p>
            <a:pPr algn="ctr"/>
            <a:r>
              <a:rPr lang="uk-UA" sz="1100" b="1" dirty="0" smtClean="0">
                <a:solidFill>
                  <a:srgbClr val="FF0000"/>
                </a:solidFill>
              </a:rPr>
              <a:t>грн./тис. м. куб</a:t>
            </a:r>
          </a:p>
          <a:p>
            <a:pPr algn="ctr"/>
            <a:endParaRPr lang="uk-UA" sz="1100" b="1" dirty="0">
              <a:solidFill>
                <a:srgbClr val="FF0000"/>
              </a:solidFill>
            </a:endParaRPr>
          </a:p>
          <a:p>
            <a:pPr algn="ctr"/>
            <a:endParaRPr lang="uk-UA" sz="1100" b="1" dirty="0" smtClean="0">
              <a:solidFill>
                <a:srgbClr val="FF0000"/>
              </a:solidFill>
            </a:endParaRPr>
          </a:p>
          <a:p>
            <a:pPr algn="ctr"/>
            <a:endParaRPr lang="uk-UA" sz="1100" b="1" dirty="0">
              <a:solidFill>
                <a:srgbClr val="FF0000"/>
              </a:solidFill>
            </a:endParaRPr>
          </a:p>
          <a:p>
            <a:pPr algn="ctr"/>
            <a:endParaRPr lang="uk-UA" sz="11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20 641,50 </a:t>
            </a:r>
          </a:p>
          <a:p>
            <a:pPr algn="ctr"/>
            <a:r>
              <a:rPr lang="uk-UA" sz="1100" b="1" dirty="0" smtClean="0">
                <a:solidFill>
                  <a:srgbClr val="FF0000"/>
                </a:solidFill>
              </a:rPr>
              <a:t>грн</a:t>
            </a:r>
            <a:r>
              <a:rPr lang="uk-UA" sz="1100" b="1" dirty="0">
                <a:solidFill>
                  <a:srgbClr val="FF0000"/>
                </a:solidFill>
              </a:rPr>
              <a:t>./тис. м. куб</a:t>
            </a:r>
          </a:p>
          <a:p>
            <a:pPr algn="ctr"/>
            <a:endParaRPr lang="uk-UA" sz="1100" b="1" dirty="0" smtClean="0">
              <a:solidFill>
                <a:srgbClr val="FF0000"/>
              </a:solidFill>
            </a:endParaRPr>
          </a:p>
          <a:p>
            <a:pPr algn="ctr"/>
            <a:endParaRPr lang="uk-UA" sz="1100" b="1" dirty="0">
              <a:solidFill>
                <a:srgbClr val="FF0000"/>
              </a:solidFill>
            </a:endParaRPr>
          </a:p>
          <a:p>
            <a:pPr algn="ctr"/>
            <a:endParaRPr lang="uk-UA" sz="1100" b="1" dirty="0">
              <a:solidFill>
                <a:srgbClr val="FF0000"/>
              </a:solidFill>
            </a:endParaRPr>
          </a:p>
          <a:p>
            <a:pPr algn="ctr"/>
            <a:r>
              <a:rPr lang="uk-UA" sz="11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2" name="Групувати 83"/>
          <p:cNvGrpSpPr/>
          <p:nvPr/>
        </p:nvGrpSpPr>
        <p:grpSpPr>
          <a:xfrm rot="5400000">
            <a:off x="9865474" y="577315"/>
            <a:ext cx="476613" cy="2894434"/>
            <a:chOff x="-191207" y="-25334"/>
            <a:chExt cx="861198" cy="4814131"/>
          </a:xfrm>
        </p:grpSpPr>
        <p:sp>
          <p:nvSpPr>
            <p:cNvPr id="43" name="Прямокутник 85"/>
            <p:cNvSpPr/>
            <p:nvPr/>
          </p:nvSpPr>
          <p:spPr>
            <a:xfrm>
              <a:off x="-191207" y="2339"/>
              <a:ext cx="841766" cy="478645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ffectLst/>
          </p:spPr>
        </p:sp>
        <p:sp>
          <p:nvSpPr>
            <p:cNvPr id="44" name="Прямокутник 86"/>
            <p:cNvSpPr/>
            <p:nvPr/>
          </p:nvSpPr>
          <p:spPr>
            <a:xfrm>
              <a:off x="-171775" y="-25334"/>
              <a:ext cx="841766" cy="4786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vert270" wrap="square" lIns="133350" tIns="133350" rIns="133350" bIns="133350" numCol="1" spcCol="1270" anchor="t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dirty="0">
                  <a:solidFill>
                    <a:sysClr val="window" lastClr="FFFFFF"/>
                  </a:solidFill>
                  <a:latin typeface="Calibri"/>
                </a:rPr>
                <a:t>ОБСЯГ </a:t>
              </a:r>
              <a:r>
                <a:rPr lang="en-US" b="1" dirty="0">
                  <a:solidFill>
                    <a:sysClr val="window" lastClr="FFFFFF"/>
                  </a:solidFill>
                  <a:latin typeface="Calibri"/>
                </a:rPr>
                <a:t>II</a:t>
              </a:r>
            </a:p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Прямокутник 45">
            <a:extLst>
              <a:ext uri="{FF2B5EF4-FFF2-40B4-BE49-F238E27FC236}">
                <a16:creationId xmlns="" xmlns:a16="http://schemas.microsoft.com/office/drawing/2014/main" id="{624C2CCB-F2B1-4447-98E5-0F26EC60886B}"/>
              </a:ext>
            </a:extLst>
          </p:cNvPr>
          <p:cNvSpPr/>
          <p:nvPr/>
        </p:nvSpPr>
        <p:spPr>
          <a:xfrm>
            <a:off x="11771790" y="6606367"/>
            <a:ext cx="420209" cy="257453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7CCFD8D-D912-47DD-A860-A63C6CAC1CB6}"/>
              </a:ext>
            </a:extLst>
          </p:cNvPr>
          <p:cNvSpPr txBox="1"/>
          <p:nvPr/>
        </p:nvSpPr>
        <p:spPr>
          <a:xfrm>
            <a:off x="11816080" y="6566786"/>
            <a:ext cx="4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9555" y="3345836"/>
            <a:ext cx="224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49" name="TextBox 48"/>
          <p:cNvSpPr txBox="1"/>
          <p:nvPr/>
        </p:nvSpPr>
        <p:spPr>
          <a:xfrm>
            <a:off x="5007285" y="3345836"/>
            <a:ext cx="218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бюджетні установи</a:t>
            </a:r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5030981" y="388463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16 391,56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200" b="1" dirty="0">
                <a:solidFill>
                  <a:srgbClr val="FF0000"/>
                </a:solidFill>
              </a:rPr>
              <a:t>грн./тис. м. куб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40921" y="527174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6183,33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200" b="1" dirty="0">
                <a:solidFill>
                  <a:srgbClr val="FF0000"/>
                </a:solidFill>
              </a:rPr>
              <a:t>грн./тис. м. </a:t>
            </a:r>
            <a:r>
              <a:rPr lang="uk-UA" sz="1200" b="1" dirty="0" smtClean="0">
                <a:solidFill>
                  <a:srgbClr val="FF0000"/>
                </a:solidFill>
              </a:rPr>
              <a:t>куб</a:t>
            </a:r>
            <a:endParaRPr lang="uk-UA" sz="1200" b="1" dirty="0">
              <a:solidFill>
                <a:srgbClr val="FF0000"/>
              </a:solidFill>
            </a:endParaRPr>
          </a:p>
          <a:p>
            <a:pPr algn="ctr"/>
            <a:endParaRPr lang="uk-UA" sz="1200" b="1" dirty="0" smtClean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0489" y="524794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13 659,63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600" b="1" dirty="0">
                <a:solidFill>
                  <a:srgbClr val="FF0000"/>
                </a:solidFill>
              </a:rPr>
              <a:t> </a:t>
            </a:r>
            <a:r>
              <a:rPr lang="uk-UA" sz="1200" b="1" dirty="0">
                <a:solidFill>
                  <a:srgbClr val="FF0000"/>
                </a:solidFill>
              </a:rPr>
              <a:t>грн./тис. м. куб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32022" y="2773481"/>
            <a:ext cx="4995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/>
              <a:t>Ціна </a:t>
            </a:r>
            <a:r>
              <a:rPr lang="uk-UA" sz="1600" b="1" u="sng" dirty="0" smtClean="0"/>
              <a:t>щомісячна:</a:t>
            </a:r>
            <a:endParaRPr lang="uk-UA" sz="1600" b="1" u="sng" dirty="0"/>
          </a:p>
        </p:txBody>
      </p:sp>
    </p:spTree>
    <p:extLst>
      <p:ext uri="{BB962C8B-B14F-4D97-AF65-F5344CB8AC3E}">
        <p14:creationId xmlns:p14="http://schemas.microsoft.com/office/powerpoint/2010/main" val="110665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879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305" y="0"/>
            <a:ext cx="4016879" cy="4503631"/>
          </a:xfrm>
          <a:prstGeom prst="rect">
            <a:avLst/>
          </a:prstGeom>
          <a:solidFill>
            <a:schemeClr val="accent5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126" y="4895628"/>
            <a:ext cx="4330996" cy="132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uk-UA" sz="3500" b="1" dirty="0">
                <a:solidFill>
                  <a:schemeClr val="accent5">
                    <a:lumMod val="75000"/>
                  </a:schemeClr>
                </a:solidFill>
              </a:rPr>
              <a:t>ОСНОВНІ ПОЛОЖЕННЯ МЕМОРАНДУМУ</a:t>
            </a:r>
            <a:endParaRPr lang="en-U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5" y="490484"/>
            <a:ext cx="3782613" cy="6836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678656"/>
            <a:ext cx="11644132" cy="179344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13185" y="1138566"/>
            <a:ext cx="7855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/>
            <a:r>
              <a:rPr lang="ru-RU" dirty="0" smtClean="0"/>
              <a:t>2.  </a:t>
            </a:r>
            <a:r>
              <a:rPr lang="ru-RU" b="1" dirty="0" smtClean="0"/>
              <a:t>Ф</a:t>
            </a:r>
            <a:r>
              <a:rPr lang="uk-UA" b="1" dirty="0" err="1" smtClean="0"/>
              <a:t>іксований</a:t>
            </a:r>
            <a:r>
              <a:rPr lang="uk-UA" b="1" dirty="0" smtClean="0"/>
              <a:t> обсяг природного газу </a:t>
            </a:r>
            <a:r>
              <a:rPr lang="uk-UA" dirty="0" smtClean="0"/>
              <a:t>за трирічним договором з ТОВ «Газопостачальна компанія «Нафтогаз </a:t>
            </a:r>
            <a:r>
              <a:rPr lang="uk-UA" dirty="0" err="1" smtClean="0"/>
              <a:t>Трейдинг</a:t>
            </a:r>
            <a:r>
              <a:rPr lang="uk-UA" dirty="0" smtClean="0"/>
              <a:t>», буде спрямовуватися підприємствами ТКЕ, ОСББ, ЖБК, релігійних організацій </a:t>
            </a:r>
            <a:r>
              <a:rPr lang="uk-UA" b="1" dirty="0" smtClean="0"/>
              <a:t>для надання послуг для категорії споживачів «населення</a:t>
            </a:r>
            <a:r>
              <a:rPr lang="uk-UA" b="1" dirty="0" smtClean="0"/>
              <a:t>» за ціною 7 420 грн/тис.м3., а для бюджетної сфери – 16 392 грн/тис.м3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83926" y="3693494"/>
            <a:ext cx="7572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/>
            <a:r>
              <a:rPr lang="ru-RU" dirty="0" smtClean="0"/>
              <a:t>4. </a:t>
            </a:r>
            <a:r>
              <a:rPr lang="ru-RU" b="1" dirty="0" err="1"/>
              <a:t>Передбачення</a:t>
            </a:r>
            <a:r>
              <a:rPr lang="ru-RU" dirty="0"/>
              <a:t> </a:t>
            </a:r>
            <a:r>
              <a:rPr lang="ru-RU" b="1" dirty="0" err="1"/>
              <a:t>субвенції</a:t>
            </a:r>
            <a:r>
              <a:rPr lang="ru-RU" b="1" dirty="0"/>
              <a:t> з державного бюджету на </a:t>
            </a:r>
            <a:r>
              <a:rPr lang="ru-RU" b="1" dirty="0" err="1"/>
              <a:t>допомогу</a:t>
            </a:r>
            <a:r>
              <a:rPr lang="ru-RU" b="1" dirty="0"/>
              <a:t> громадам, </a:t>
            </a:r>
            <a:r>
              <a:rPr lang="ru-RU" dirty="0"/>
              <a:t>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податкоспроможності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0,9</a:t>
            </a:r>
          </a:p>
          <a:p>
            <a:pPr marL="342000" indent="-342000"/>
            <a:endParaRPr lang="ru-RU" sz="1500" dirty="0"/>
          </a:p>
          <a:p>
            <a:pPr marL="342000" indent="-342000"/>
            <a:r>
              <a:rPr lang="ru-RU" dirty="0" smtClean="0"/>
              <a:t>5.</a:t>
            </a:r>
            <a:r>
              <a:rPr lang="uk-UA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Спрямування до МБ територіальних громад </a:t>
            </a: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(крім бюджету м. Києва) з метою фінансової підтримки підприємств ТКЕ та сталого проходження ОС 2021/22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рр.:</a:t>
            </a:r>
          </a:p>
          <a:p>
            <a:pPr marL="342000" indent="-342000"/>
            <a:endParaRPr lang="ru-RU" dirty="0"/>
          </a:p>
        </p:txBody>
      </p:sp>
      <p:pic>
        <p:nvPicPr>
          <p:cNvPr id="5122" name="Picture 2" descr="Сегодня в России вступил в силу новый закон | ГТРК «Курск» - новости Курска  и Кур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" y="2129028"/>
            <a:ext cx="3587235" cy="23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8614" y="54934"/>
            <a:ext cx="7347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/>
              <a:t>Застосування</a:t>
            </a:r>
            <a:r>
              <a:rPr lang="ru-RU" b="1" dirty="0"/>
              <a:t> до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dirty="0" err="1"/>
              <a:t>протягом</a:t>
            </a:r>
            <a:r>
              <a:rPr lang="ru-RU" dirty="0"/>
              <a:t> ОС 2021/22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b="1" dirty="0" err="1"/>
              <a:t>тарифів</a:t>
            </a:r>
            <a:r>
              <a:rPr lang="ru-RU" b="1" dirty="0"/>
              <a:t> на </a:t>
            </a:r>
            <a:r>
              <a:rPr lang="ru-RU" b="1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води, </a:t>
            </a:r>
            <a:r>
              <a:rPr lang="ru-RU" b="1" dirty="0" err="1"/>
              <a:t>розмір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не </a:t>
            </a:r>
            <a:r>
              <a:rPr lang="ru-RU" b="1" dirty="0" err="1"/>
              <a:t>перевищуватиме</a:t>
            </a:r>
            <a:r>
              <a:rPr lang="ru-RU" b="1" dirty="0"/>
              <a:t> </a:t>
            </a:r>
            <a:r>
              <a:rPr lang="ru-RU" b="1" dirty="0" err="1"/>
              <a:t>тарифів</a:t>
            </a:r>
            <a:r>
              <a:rPr lang="ru-RU" b="1" dirty="0"/>
              <a:t> на </a:t>
            </a:r>
            <a:r>
              <a:rPr lang="ru-RU" b="1" dirty="0" err="1"/>
              <a:t>кінець</a:t>
            </a:r>
            <a:r>
              <a:rPr lang="ru-RU" b="1" dirty="0"/>
              <a:t> ОС 2020/21 </a:t>
            </a:r>
            <a:r>
              <a:rPr lang="ru-RU" b="1" dirty="0" err="1"/>
              <a:t>рр</a:t>
            </a:r>
            <a:r>
              <a:rPr lang="ru-RU" b="1" dirty="0"/>
              <a:t>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F5A5D414-4620-47EF-81C9-37FB3CF53EFE}"/>
              </a:ext>
            </a:extLst>
          </p:cNvPr>
          <p:cNvSpPr/>
          <p:nvPr/>
        </p:nvSpPr>
        <p:spPr>
          <a:xfrm>
            <a:off x="11771790" y="6606367"/>
            <a:ext cx="420209" cy="257453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824F1C-B5C2-4720-B3E5-57ADB1EAD93B}"/>
              </a:ext>
            </a:extLst>
          </p:cNvPr>
          <p:cNvSpPr txBox="1"/>
          <p:nvPr/>
        </p:nvSpPr>
        <p:spPr>
          <a:xfrm>
            <a:off x="11816080" y="6566786"/>
            <a:ext cx="4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986675-C1C9-4DE6-A448-9C8C2199FA4F}"/>
              </a:ext>
            </a:extLst>
          </p:cNvPr>
          <p:cNvSpPr txBox="1"/>
          <p:nvPr/>
        </p:nvSpPr>
        <p:spPr>
          <a:xfrm>
            <a:off x="6600825" y="5469577"/>
            <a:ext cx="539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4 % ПДФО </a:t>
            </a:r>
            <a:r>
              <a:rPr lang="uk-UA" sz="16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(додатково 11 </a:t>
            </a:r>
            <a:r>
              <a:rPr lang="uk-UA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млрд грн);</a:t>
            </a:r>
          </a:p>
          <a:p>
            <a:r>
              <a:rPr lang="uk-UA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- 13,44% акцизного податку з виробленого/ввезеного пального (9,2 млрд грн)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00959" y="2698919"/>
            <a:ext cx="78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Розрахунки</a:t>
            </a:r>
            <a:r>
              <a:rPr lang="ru-RU" dirty="0" smtClean="0"/>
              <a:t> за </a:t>
            </a:r>
            <a:r>
              <a:rPr lang="ru-RU" dirty="0" err="1" smtClean="0"/>
              <a:t>спожитий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газ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45 </a:t>
            </a:r>
            <a:r>
              <a:rPr lang="ru-RU" dirty="0" err="1" smtClean="0"/>
              <a:t>днів</a:t>
            </a:r>
            <a:r>
              <a:rPr lang="ru-RU" dirty="0" smtClean="0"/>
              <a:t> за </a:t>
            </a:r>
            <a:r>
              <a:rPr lang="ru-RU" dirty="0" err="1" smtClean="0"/>
              <a:t>місяцем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34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кутник 34"/>
          <p:cNvSpPr/>
          <p:nvPr/>
        </p:nvSpPr>
        <p:spPr>
          <a:xfrm>
            <a:off x="1624266" y="3095565"/>
            <a:ext cx="882170" cy="2451998"/>
          </a:xfrm>
          <a:prstGeom prst="rect">
            <a:avLst/>
          </a:prstGeom>
          <a:solidFill>
            <a:schemeClr val="accent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/>
          <p:cNvSpPr/>
          <p:nvPr/>
        </p:nvSpPr>
        <p:spPr>
          <a:xfrm>
            <a:off x="2926349" y="4371811"/>
            <a:ext cx="946800" cy="935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/>
          <p:cNvSpPr/>
          <p:nvPr/>
        </p:nvSpPr>
        <p:spPr>
          <a:xfrm>
            <a:off x="9719745" y="5018568"/>
            <a:ext cx="946800" cy="528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F0AE9291-EA89-4FAE-BE46-367CE4E2CB2C}"/>
              </a:ext>
            </a:extLst>
          </p:cNvPr>
          <p:cNvSpPr/>
          <p:nvPr/>
        </p:nvSpPr>
        <p:spPr>
          <a:xfrm>
            <a:off x="8206505" y="5053484"/>
            <a:ext cx="909653" cy="475382"/>
          </a:xfrm>
          <a:prstGeom prst="rect">
            <a:avLst/>
          </a:prstGeom>
          <a:solidFill>
            <a:schemeClr val="accent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Picture 2" descr="Тариф на капремонт: спорить поздно, но можно разобраться - Новости  Новокузнецка сегодня, новости дня, последние 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8" b="13613"/>
          <a:stretch/>
        </p:blipFill>
        <p:spPr bwMode="auto">
          <a:xfrm>
            <a:off x="0" y="-13195"/>
            <a:ext cx="12192000" cy="17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0" y="-90101"/>
            <a:ext cx="12192000" cy="1982695"/>
          </a:xfrm>
          <a:prstGeom prst="rect">
            <a:avLst/>
          </a:prstGeom>
          <a:solidFill>
            <a:schemeClr val="accent5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5838" y="996353"/>
            <a:ext cx="10158984" cy="91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500" b="1" dirty="0" smtClean="0">
                <a:solidFill>
                  <a:schemeClr val="bg1"/>
                </a:solidFill>
              </a:rPr>
              <a:t>ЦІНА ЗАБЕЗПЕЧЕННЯ НЕЗМІННИХ ТАРИФІВ на послугу теплопостачання для населення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108920"/>
            <a:ext cx="11816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000" b="1" dirty="0"/>
              <a:t>ЗАГАЛЬНА СУМА ПІДТРИМКИ підприємств ТКЕ на 2022 рік СКЛАДАЄ</a:t>
            </a:r>
          </a:p>
          <a:p>
            <a:pPr algn="ctr">
              <a:lnSpc>
                <a:spcPct val="75000"/>
              </a:lnSpc>
            </a:pPr>
            <a:r>
              <a:rPr lang="uk-UA" sz="3000" b="1" dirty="0"/>
              <a:t> </a:t>
            </a:r>
            <a:r>
              <a:rPr lang="uk-UA" sz="3000" b="1" dirty="0">
                <a:solidFill>
                  <a:srgbClr val="FF0000"/>
                </a:solidFill>
              </a:rPr>
              <a:t>25 МЛРД ГРН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16508" y="5989125"/>
            <a:ext cx="9986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16508" y="218289"/>
            <a:ext cx="5108822" cy="61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000" dirty="0"/>
              <a:t>ДЕРЖАВНА ПІДТРИМКА</a:t>
            </a:r>
          </a:p>
          <a:p>
            <a:pPr algn="ctr">
              <a:lnSpc>
                <a:spcPct val="75000"/>
              </a:lnSpc>
            </a:pPr>
            <a:r>
              <a:rPr lang="uk-UA" sz="1500" b="1" dirty="0"/>
              <a:t>МЛРД ГРН</a:t>
            </a:r>
            <a:endParaRPr lang="en-US" sz="15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043357" y="55839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Факт, 2020р.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482197" y="5583918"/>
            <a:ext cx="15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План, 2022р.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40755" y="2121870"/>
            <a:ext cx="5108822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000" b="1" dirty="0"/>
              <a:t>ПІДТРИМКА </a:t>
            </a:r>
            <a:r>
              <a:rPr lang="uk-UA" sz="3000" b="1" dirty="0" smtClean="0"/>
              <a:t>ОМС</a:t>
            </a:r>
            <a:r>
              <a:rPr lang="uk-UA" sz="3000" dirty="0" smtClean="0"/>
              <a:t>, </a:t>
            </a:r>
            <a:r>
              <a:rPr lang="uk-UA" sz="1100" b="1" dirty="0" smtClean="0"/>
              <a:t>МЛРД </a:t>
            </a:r>
            <a:r>
              <a:rPr lang="uk-UA" sz="1100" b="1" dirty="0"/>
              <a:t>ГРН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677185" y="5075315"/>
            <a:ext cx="1075262" cy="39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2500" b="1" dirty="0" smtClean="0"/>
              <a:t>3,8</a:t>
            </a:r>
            <a:endParaRPr lang="en-US" sz="35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43357" y="5102571"/>
            <a:ext cx="1178052" cy="39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2500" b="1" dirty="0"/>
              <a:t>3,5</a:t>
            </a:r>
            <a:endParaRPr lang="en-US" sz="25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67" y="237335"/>
            <a:ext cx="3782613" cy="68360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79BA2E70-03A8-4DED-A27A-D7307BC76641}"/>
              </a:ext>
            </a:extLst>
          </p:cNvPr>
          <p:cNvSpPr/>
          <p:nvPr/>
        </p:nvSpPr>
        <p:spPr>
          <a:xfrm>
            <a:off x="11771790" y="6525087"/>
            <a:ext cx="420209" cy="257453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7B03A1-ADEA-4470-8A5A-173F431CD317}"/>
              </a:ext>
            </a:extLst>
          </p:cNvPr>
          <p:cNvSpPr txBox="1"/>
          <p:nvPr/>
        </p:nvSpPr>
        <p:spPr>
          <a:xfrm>
            <a:off x="11816080" y="6485506"/>
            <a:ext cx="4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46934" y="56197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План, </a:t>
            </a:r>
            <a:r>
              <a:rPr lang="uk-UA" dirty="0"/>
              <a:t>2021р.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68890" y="5614963"/>
            <a:ext cx="151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План, 2022р.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487903" y="3207881"/>
            <a:ext cx="1178052" cy="91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endParaRPr lang="uk-UA" sz="3500" b="1" dirty="0" smtClean="0"/>
          </a:p>
          <a:p>
            <a:pPr algn="ctr">
              <a:lnSpc>
                <a:spcPct val="75000"/>
              </a:lnSpc>
            </a:pPr>
            <a:r>
              <a:rPr lang="uk-UA" sz="3500" b="1" dirty="0" smtClean="0"/>
              <a:t>23</a:t>
            </a:r>
            <a:endParaRPr lang="en-US" sz="35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574395" y="3524217"/>
            <a:ext cx="1178052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500" b="1" dirty="0" smtClean="0"/>
              <a:t>13</a:t>
            </a:r>
            <a:endParaRPr lang="en-US" sz="35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34295" y="2037734"/>
            <a:ext cx="5872715" cy="453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000" b="1" dirty="0"/>
              <a:t>ДЕРЖАВНА </a:t>
            </a:r>
            <a:r>
              <a:rPr lang="uk-UA" sz="3000" b="1" dirty="0" smtClean="0"/>
              <a:t>ПІДТРИМКА</a:t>
            </a:r>
            <a:r>
              <a:rPr lang="uk-UA" sz="3000" dirty="0" smtClean="0"/>
              <a:t>, </a:t>
            </a:r>
            <a:r>
              <a:rPr lang="uk-UA" sz="1100" b="1" dirty="0" smtClean="0"/>
              <a:t>МЛРД </a:t>
            </a:r>
            <a:r>
              <a:rPr lang="uk-UA" sz="1100" b="1" dirty="0"/>
              <a:t>ГРН</a:t>
            </a:r>
            <a:endParaRPr lang="en-US" sz="1100" b="1" dirty="0"/>
          </a:p>
        </p:txBody>
      </p:sp>
      <p:sp>
        <p:nvSpPr>
          <p:cNvPr id="69" name="Прямокутник 68"/>
          <p:cNvSpPr/>
          <p:nvPr/>
        </p:nvSpPr>
        <p:spPr>
          <a:xfrm>
            <a:off x="2926328" y="5315915"/>
            <a:ext cx="946821" cy="24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TextBox 69"/>
          <p:cNvSpPr txBox="1"/>
          <p:nvPr/>
        </p:nvSpPr>
        <p:spPr>
          <a:xfrm>
            <a:off x="2810723" y="4591774"/>
            <a:ext cx="1178052" cy="39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2500" b="1" dirty="0"/>
              <a:t>11</a:t>
            </a:r>
            <a:endParaRPr lang="en-US" sz="25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817386" y="5282171"/>
            <a:ext cx="1178052" cy="39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2500" b="1" dirty="0"/>
              <a:t>1</a:t>
            </a:r>
            <a:endParaRPr lang="en-US" sz="25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219505" y="3807086"/>
            <a:ext cx="1819605" cy="380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400" b="1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>4 % </a:t>
            </a:r>
            <a:r>
              <a:rPr lang="uk-UA" sz="1400" b="1" dirty="0" smtClean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>ПДФО</a:t>
            </a:r>
          </a:p>
          <a:p>
            <a:pPr algn="ctr">
              <a:lnSpc>
                <a:spcPct val="75000"/>
              </a:lnSpc>
            </a:pPr>
            <a:r>
              <a:rPr lang="uk-UA" sz="1100" b="1" dirty="0" smtClean="0">
                <a:latin typeface="Antiqua"/>
                <a:cs typeface="Times New Roman" panose="02020603050405020304" pitchFamily="18" charset="0"/>
              </a:rPr>
              <a:t>додатково</a:t>
            </a:r>
            <a:endParaRPr lang="en-US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0700108" y="4038012"/>
            <a:ext cx="12472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200" b="1" dirty="0" smtClean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  <a:t>13,44 % акцизного податку з пального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88775" y="4982418"/>
            <a:ext cx="2766984" cy="90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400" b="1" dirty="0"/>
              <a:t>Субвенція</a:t>
            </a:r>
            <a:r>
              <a:rPr lang="en-US" sz="1400" b="1" dirty="0"/>
              <a:t> </a:t>
            </a:r>
            <a:r>
              <a:rPr lang="uk-UA" sz="1400" b="1" dirty="0"/>
              <a:t>з ДБ</a:t>
            </a:r>
            <a:r>
              <a:rPr lang="en-US" sz="1400" b="1" dirty="0"/>
              <a:t> </a:t>
            </a:r>
            <a:r>
              <a:rPr lang="ru-RU" sz="1400" b="1" dirty="0"/>
              <a:t>на </a:t>
            </a:r>
            <a:r>
              <a:rPr lang="ru-RU" sz="1400" b="1" dirty="0" err="1"/>
              <a:t>допомогу</a:t>
            </a:r>
            <a:r>
              <a:rPr lang="ru-RU" sz="1400" b="1" dirty="0"/>
              <a:t> громадам, </a:t>
            </a:r>
            <a:r>
              <a:rPr lang="ru-RU" sz="1400" dirty="0"/>
              <a:t>у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 </a:t>
            </a:r>
            <a:r>
              <a:rPr lang="ru-RU" sz="1400" dirty="0" err="1"/>
              <a:t>податкоспроможності</a:t>
            </a:r>
            <a:r>
              <a:rPr lang="ru-RU" sz="1400" dirty="0"/>
              <a:t> </a:t>
            </a:r>
          </a:p>
          <a:p>
            <a:pPr algn="ctr">
              <a:lnSpc>
                <a:spcPct val="75000"/>
              </a:lnSpc>
            </a:pPr>
            <a:r>
              <a:rPr lang="ru-RU" sz="1400" dirty="0" err="1"/>
              <a:t>менше</a:t>
            </a:r>
            <a:r>
              <a:rPr lang="ru-RU" sz="1400" dirty="0"/>
              <a:t> </a:t>
            </a:r>
            <a:r>
              <a:rPr lang="ru-RU" sz="1400" b="1" dirty="0"/>
              <a:t>0,9</a:t>
            </a:r>
          </a:p>
          <a:p>
            <a:pPr algn="ctr">
              <a:lnSpc>
                <a:spcPct val="75000"/>
              </a:lnSpc>
            </a:pP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2ACE635-76A8-4341-AC35-7911E06CA628}"/>
              </a:ext>
            </a:extLst>
          </p:cNvPr>
          <p:cNvSpPr txBox="1"/>
          <p:nvPr/>
        </p:nvSpPr>
        <p:spPr>
          <a:xfrm>
            <a:off x="162833" y="3721676"/>
            <a:ext cx="1497158" cy="113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500" b="1" dirty="0"/>
              <a:t>Субвенція на погашення боргів попередніх років за енергоресурси</a:t>
            </a:r>
            <a:endParaRPr lang="en-US" sz="15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4C369D-2A50-4DAD-BDFA-385F5FD393D7}"/>
              </a:ext>
            </a:extLst>
          </p:cNvPr>
          <p:cNvSpPr txBox="1"/>
          <p:nvPr/>
        </p:nvSpPr>
        <p:spPr>
          <a:xfrm>
            <a:off x="93082" y="2575456"/>
            <a:ext cx="567854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uk-UA" sz="1500" b="1" dirty="0"/>
              <a:t> </a:t>
            </a:r>
            <a:r>
              <a:rPr lang="ru-RU" b="1" dirty="0" smtClean="0"/>
              <a:t>Ц</a:t>
            </a:r>
            <a:r>
              <a:rPr lang="uk-UA" b="1" dirty="0" err="1" smtClean="0"/>
              <a:t>іна</a:t>
            </a:r>
            <a:r>
              <a:rPr lang="uk-UA" b="1" dirty="0" smtClean="0"/>
              <a:t> </a:t>
            </a:r>
            <a:r>
              <a:rPr lang="uk-UA" b="1" dirty="0"/>
              <a:t>газу – 7,42 грн за 1 </a:t>
            </a:r>
            <a:r>
              <a:rPr lang="uk-UA" b="1" dirty="0" smtClean="0"/>
              <a:t>м</a:t>
            </a:r>
            <a:r>
              <a:rPr lang="uk-UA" b="1" baseline="30000" dirty="0" smtClean="0"/>
              <a:t>3 </a:t>
            </a:r>
            <a:r>
              <a:rPr lang="uk-UA" b="1" dirty="0" smtClean="0">
                <a:solidFill>
                  <a:srgbClr val="FF0000"/>
                </a:solidFill>
              </a:rPr>
              <a:t>(населення)</a:t>
            </a:r>
            <a:endParaRPr lang="uk-UA" b="1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</a:pPr>
            <a:r>
              <a:rPr lang="uk-UA" b="1" baseline="30000" dirty="0"/>
              <a:t>	 </a:t>
            </a:r>
            <a:r>
              <a:rPr lang="uk-UA" b="1" dirty="0" smtClean="0"/>
              <a:t>     16,39 грн </a:t>
            </a:r>
            <a:r>
              <a:rPr lang="uk-UA" b="1" dirty="0"/>
              <a:t>за 1 </a:t>
            </a:r>
            <a:r>
              <a:rPr lang="uk-UA" b="1" dirty="0" smtClean="0"/>
              <a:t>м</a:t>
            </a:r>
            <a:r>
              <a:rPr lang="uk-UA" b="1" baseline="30000" dirty="0" smtClean="0"/>
              <a:t>3 </a:t>
            </a:r>
            <a:r>
              <a:rPr lang="uk-UA" b="1" dirty="0" smtClean="0">
                <a:solidFill>
                  <a:srgbClr val="FF0000"/>
                </a:solidFill>
              </a:rPr>
              <a:t>(бюджетні установи)</a:t>
            </a:r>
            <a:endParaRPr lang="uk-UA" b="1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</a:pPr>
            <a:endParaRPr lang="uk-UA" b="1" baseline="30000" dirty="0"/>
          </a:p>
          <a:p>
            <a:pPr>
              <a:lnSpc>
                <a:spcPct val="75000"/>
              </a:lnSpc>
            </a:pPr>
            <a:endParaRPr lang="en-US" b="1" baseline="30000" dirty="0"/>
          </a:p>
        </p:txBody>
      </p:sp>
      <p:sp>
        <p:nvSpPr>
          <p:cNvPr id="34" name="Прямокутник 33"/>
          <p:cNvSpPr/>
          <p:nvPr/>
        </p:nvSpPr>
        <p:spPr>
          <a:xfrm>
            <a:off x="9714455" y="4187753"/>
            <a:ext cx="946800" cy="824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TextBox 70"/>
          <p:cNvSpPr txBox="1"/>
          <p:nvPr/>
        </p:nvSpPr>
        <p:spPr>
          <a:xfrm>
            <a:off x="9584987" y="4290966"/>
            <a:ext cx="1178052" cy="39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2500" b="1" dirty="0"/>
              <a:t>9,2</a:t>
            </a:r>
            <a:endParaRPr lang="en-US" sz="25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831372" y="5018569"/>
            <a:ext cx="984708" cy="421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400" b="1" dirty="0" smtClean="0">
                <a:latin typeface="Antiqua"/>
                <a:cs typeface="Times New Roman" panose="02020603050405020304" pitchFamily="18" charset="0"/>
              </a:rPr>
              <a:t>місцеві бюджети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84901" y="3777171"/>
            <a:ext cx="1178052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3500" b="1" dirty="0" smtClean="0"/>
              <a:t>12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65637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w7PQmqZkuQNGiS14XL4Q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