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95" r:id="rId2"/>
    <p:sldId id="335" r:id="rId3"/>
    <p:sldId id="360" r:id="rId4"/>
    <p:sldId id="361" r:id="rId5"/>
    <p:sldId id="356" r:id="rId6"/>
    <p:sldId id="371" r:id="rId7"/>
    <p:sldId id="359" r:id="rId8"/>
    <p:sldId id="362" r:id="rId9"/>
    <p:sldId id="364" r:id="rId10"/>
    <p:sldId id="372" r:id="rId11"/>
    <p:sldId id="373" r:id="rId12"/>
    <p:sldId id="469" r:id="rId13"/>
    <p:sldId id="370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K" initials="i" lastIdx="3" clrIdx="0">
    <p:extLst>
      <p:ext uri="{19B8F6BF-5375-455C-9EA6-DF929625EA0E}">
        <p15:presenceInfo xmlns:p15="http://schemas.microsoft.com/office/powerpoint/2012/main" userId="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F"/>
    <a:srgbClr val="E5F7E8"/>
    <a:srgbClr val="D3F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8C764-7604-4EB5-B012-7BC9B7A29190}" v="24" dt="2025-02-13T16:23:49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84" autoAdjust="0"/>
  </p:normalViewPr>
  <p:slideViewPr>
    <p:cSldViewPr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ександр Кондратенко" userId="ac9f8654-62b7-45d3-8c17-7cccdbc35707" providerId="ADAL" clId="{708DAA6E-241B-4200-81ED-F2825B458B96}"/>
    <pc:docChg chg="undo custSel modSld">
      <pc:chgData name="Олександр Кондратенко" userId="ac9f8654-62b7-45d3-8c17-7cccdbc35707" providerId="ADAL" clId="{708DAA6E-241B-4200-81ED-F2825B458B96}" dt="2023-05-18T09:01:45.187" v="174" actId="20577"/>
      <pc:docMkLst>
        <pc:docMk/>
      </pc:docMkLst>
      <pc:sldChg chg="addSp modSp mod">
        <pc:chgData name="Олександр Кондратенко" userId="ac9f8654-62b7-45d3-8c17-7cccdbc35707" providerId="ADAL" clId="{708DAA6E-241B-4200-81ED-F2825B458B96}" dt="2023-05-18T09:01:45.187" v="174" actId="20577"/>
        <pc:sldMkLst>
          <pc:docMk/>
          <pc:sldMk cId="0" sldId="266"/>
        </pc:sldMkLst>
      </pc:sldChg>
    </pc:docChg>
  </pc:docChgLst>
  <pc:docChgLst>
    <pc:chgData name="Олексій Кривобоков" userId="1070fcb6-3df6-4c0b-b09d-b4ee6d904450" providerId="ADAL" clId="{1F38C764-7604-4EB5-B012-7BC9B7A29190}"/>
    <pc:docChg chg="undo custSel addSld delSld modSld">
      <pc:chgData name="Олексій Кривобоков" userId="1070fcb6-3df6-4c0b-b09d-b4ee6d904450" providerId="ADAL" clId="{1F38C764-7604-4EB5-B012-7BC9B7A29190}" dt="2025-02-13T16:40:45.652" v="969" actId="1076"/>
      <pc:docMkLst>
        <pc:docMk/>
      </pc:docMkLst>
      <pc:sldChg chg="modSp mod">
        <pc:chgData name="Олексій Кривобоков" userId="1070fcb6-3df6-4c0b-b09d-b4ee6d904450" providerId="ADAL" clId="{1F38C764-7604-4EB5-B012-7BC9B7A29190}" dt="2025-02-13T15:02:05.424" v="0" actId="6549"/>
        <pc:sldMkLst>
          <pc:docMk/>
          <pc:sldMk cId="0" sldId="295"/>
        </pc:sldMkLst>
        <pc:spChg chg="mod">
          <ac:chgData name="Олексій Кривобоков" userId="1070fcb6-3df6-4c0b-b09d-b4ee6d904450" providerId="ADAL" clId="{1F38C764-7604-4EB5-B012-7BC9B7A29190}" dt="2025-02-13T15:02:05.424" v="0" actId="6549"/>
          <ac:spMkLst>
            <pc:docMk/>
            <pc:sldMk cId="0" sldId="295"/>
            <ac:spMk id="10" creationId="{8B42AC03-0C9C-2704-DA3F-17C67F099485}"/>
          </ac:spMkLst>
        </pc:spChg>
      </pc:sldChg>
      <pc:sldChg chg="modSp mod">
        <pc:chgData name="Олексій Кривобоков" userId="1070fcb6-3df6-4c0b-b09d-b4ee6d904450" providerId="ADAL" clId="{1F38C764-7604-4EB5-B012-7BC9B7A29190}" dt="2025-02-13T16:40:45.652" v="969" actId="1076"/>
        <pc:sldMkLst>
          <pc:docMk/>
          <pc:sldMk cId="389106880" sldId="335"/>
        </pc:sldMkLst>
        <pc:spChg chg="mod">
          <ac:chgData name="Олексій Кривобоков" userId="1070fcb6-3df6-4c0b-b09d-b4ee6d904450" providerId="ADAL" clId="{1F38C764-7604-4EB5-B012-7BC9B7A29190}" dt="2025-02-13T16:31:24.095" v="961" actId="1076"/>
          <ac:spMkLst>
            <pc:docMk/>
            <pc:sldMk cId="389106880" sldId="335"/>
            <ac:spMk id="7" creationId="{6278CB8D-7204-445D-93BB-10D32624A52F}"/>
          </ac:spMkLst>
        </pc:spChg>
        <pc:spChg chg="mod">
          <ac:chgData name="Олексій Кривобоков" userId="1070fcb6-3df6-4c0b-b09d-b4ee6d904450" providerId="ADAL" clId="{1F38C764-7604-4EB5-B012-7BC9B7A29190}" dt="2025-02-13T16:31:20.812" v="960" actId="1076"/>
          <ac:spMkLst>
            <pc:docMk/>
            <pc:sldMk cId="389106880" sldId="335"/>
            <ac:spMk id="18" creationId="{B5E6125B-382D-4C6E-8FF5-F6D57B96103E}"/>
          </ac:spMkLst>
        </pc:spChg>
        <pc:spChg chg="mod">
          <ac:chgData name="Олексій Кривобоков" userId="1070fcb6-3df6-4c0b-b09d-b4ee6d904450" providerId="ADAL" clId="{1F38C764-7604-4EB5-B012-7BC9B7A29190}" dt="2025-02-13T16:40:41.068" v="968" actId="1076"/>
          <ac:spMkLst>
            <pc:docMk/>
            <pc:sldMk cId="389106880" sldId="335"/>
            <ac:spMk id="20" creationId="{B1EE5F39-7A25-491A-A221-AC14E3A0A10C}"/>
          </ac:spMkLst>
        </pc:spChg>
        <pc:spChg chg="mod">
          <ac:chgData name="Олексій Кривобоков" userId="1070fcb6-3df6-4c0b-b09d-b4ee6d904450" providerId="ADAL" clId="{1F38C764-7604-4EB5-B012-7BC9B7A29190}" dt="2025-02-13T16:31:03.378" v="957" actId="1076"/>
          <ac:spMkLst>
            <pc:docMk/>
            <pc:sldMk cId="389106880" sldId="335"/>
            <ac:spMk id="23" creationId="{F685D155-6578-4948-A849-B37932CC8F65}"/>
          </ac:spMkLst>
        </pc:spChg>
        <pc:spChg chg="mod">
          <ac:chgData name="Олексій Кривобоков" userId="1070fcb6-3df6-4c0b-b09d-b4ee6d904450" providerId="ADAL" clId="{1F38C764-7604-4EB5-B012-7BC9B7A29190}" dt="2025-02-13T16:31:00.883" v="956" actId="1076"/>
          <ac:spMkLst>
            <pc:docMk/>
            <pc:sldMk cId="389106880" sldId="335"/>
            <ac:spMk id="25" creationId="{E0FAE193-C1AD-491F-9C48-FD998356A29F}"/>
          </ac:spMkLst>
        </pc:spChg>
        <pc:spChg chg="mod">
          <ac:chgData name="Олексій Кривобоков" userId="1070fcb6-3df6-4c0b-b09d-b4ee6d904450" providerId="ADAL" clId="{1F38C764-7604-4EB5-B012-7BC9B7A29190}" dt="2025-02-13T16:40:35.828" v="967" actId="1076"/>
          <ac:spMkLst>
            <pc:docMk/>
            <pc:sldMk cId="389106880" sldId="335"/>
            <ac:spMk id="29" creationId="{4C57BDB4-B465-455E-9D72-69CB7DFA96CB}"/>
          </ac:spMkLst>
        </pc:spChg>
        <pc:spChg chg="mod">
          <ac:chgData name="Олексій Кривобоков" userId="1070fcb6-3df6-4c0b-b09d-b4ee6d904450" providerId="ADAL" clId="{1F38C764-7604-4EB5-B012-7BC9B7A29190}" dt="2025-02-13T16:40:45.652" v="969" actId="1076"/>
          <ac:spMkLst>
            <pc:docMk/>
            <pc:sldMk cId="389106880" sldId="335"/>
            <ac:spMk id="32" creationId="{49620F9C-FC72-42A6-B700-24E24FAC0BB2}"/>
          </ac:spMkLst>
        </pc:spChg>
        <pc:spChg chg="mod">
          <ac:chgData name="Олексій Кривобоков" userId="1070fcb6-3df6-4c0b-b09d-b4ee6d904450" providerId="ADAL" clId="{1F38C764-7604-4EB5-B012-7BC9B7A29190}" dt="2025-02-13T16:26:34.845" v="893" actId="20577"/>
          <ac:spMkLst>
            <pc:docMk/>
            <pc:sldMk cId="389106880" sldId="335"/>
            <ac:spMk id="35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6:32:17.241" v="966" actId="20577"/>
          <ac:spMkLst>
            <pc:docMk/>
            <pc:sldMk cId="389106880" sldId="335"/>
            <ac:spMk id="36" creationId="{5D0D2EBB-F623-4F48-81C7-5354555ECC87}"/>
          </ac:spMkLst>
        </pc:spChg>
        <pc:spChg chg="mod">
          <ac:chgData name="Олексій Кривобоков" userId="1070fcb6-3df6-4c0b-b09d-b4ee6d904450" providerId="ADAL" clId="{1F38C764-7604-4EB5-B012-7BC9B7A29190}" dt="2025-02-13T16:31:36.686" v="963" actId="1076"/>
          <ac:spMkLst>
            <pc:docMk/>
            <pc:sldMk cId="389106880" sldId="335"/>
            <ac:spMk id="37" creationId="{16AF99EA-8295-4E75-B59A-ACEC4E32B805}"/>
          </ac:spMkLst>
        </pc:spChg>
      </pc:sldChg>
      <pc:sldChg chg="modSp mod">
        <pc:chgData name="Олексій Кривобоков" userId="1070fcb6-3df6-4c0b-b09d-b4ee6d904450" providerId="ADAL" clId="{1F38C764-7604-4EB5-B012-7BC9B7A29190}" dt="2025-02-13T15:07:03.358" v="105" actId="20577"/>
        <pc:sldMkLst>
          <pc:docMk/>
          <pc:sldMk cId="606983353" sldId="359"/>
        </pc:sldMkLst>
        <pc:spChg chg="mod">
          <ac:chgData name="Олексій Кривобоков" userId="1070fcb6-3df6-4c0b-b09d-b4ee6d904450" providerId="ADAL" clId="{1F38C764-7604-4EB5-B012-7BC9B7A29190}" dt="2025-02-13T15:07:03.358" v="105" actId="20577"/>
          <ac:spMkLst>
            <pc:docMk/>
            <pc:sldMk cId="606983353" sldId="359"/>
            <ac:spMk id="15" creationId="{3B7A9926-7D76-4174-92F3-2B2BD0C7B1EA}"/>
          </ac:spMkLst>
        </pc:spChg>
      </pc:sldChg>
      <pc:sldChg chg="del">
        <pc:chgData name="Олексій Кривобоков" userId="1070fcb6-3df6-4c0b-b09d-b4ee6d904450" providerId="ADAL" clId="{1F38C764-7604-4EB5-B012-7BC9B7A29190}" dt="2025-02-13T15:07:49.820" v="106" actId="47"/>
        <pc:sldMkLst>
          <pc:docMk/>
          <pc:sldMk cId="815374734" sldId="363"/>
        </pc:sldMkLst>
      </pc:sldChg>
      <pc:sldChg chg="modSp mod">
        <pc:chgData name="Олексій Кривобоков" userId="1070fcb6-3df6-4c0b-b09d-b4ee6d904450" providerId="ADAL" clId="{1F38C764-7604-4EB5-B012-7BC9B7A29190}" dt="2025-02-13T15:22:07.056" v="502" actId="20577"/>
        <pc:sldMkLst>
          <pc:docMk/>
          <pc:sldMk cId="1698828001" sldId="364"/>
        </pc:sldMkLst>
        <pc:spChg chg="mod">
          <ac:chgData name="Олексій Кривобоков" userId="1070fcb6-3df6-4c0b-b09d-b4ee6d904450" providerId="ADAL" clId="{1F38C764-7604-4EB5-B012-7BC9B7A29190}" dt="2025-02-13T15:22:07.056" v="502" actId="20577"/>
          <ac:spMkLst>
            <pc:docMk/>
            <pc:sldMk cId="1698828001" sldId="364"/>
            <ac:spMk id="28" creationId="{18535199-82BE-30B3-AEA3-36ECEA8010CE}"/>
          </ac:spMkLst>
        </pc:spChg>
      </pc:sldChg>
      <pc:sldChg chg="addSp modSp mod">
        <pc:chgData name="Олексій Кривобоков" userId="1070fcb6-3df6-4c0b-b09d-b4ee6d904450" providerId="ADAL" clId="{1F38C764-7604-4EB5-B012-7BC9B7A29190}" dt="2025-02-13T16:24:21.925" v="886" actId="20577"/>
        <pc:sldMkLst>
          <pc:docMk/>
          <pc:sldMk cId="2409542679" sldId="370"/>
        </pc:sldMkLst>
        <pc:spChg chg="add mod">
          <ac:chgData name="Олексій Кривобоков" userId="1070fcb6-3df6-4c0b-b09d-b4ee6d904450" providerId="ADAL" clId="{1F38C764-7604-4EB5-B012-7BC9B7A29190}" dt="2025-02-13T16:22:21.329" v="824" actId="1076"/>
          <ac:spMkLst>
            <pc:docMk/>
            <pc:sldMk cId="2409542679" sldId="370"/>
            <ac:spMk id="2" creationId="{868CE8DD-829F-35DE-4144-3E4017EEEE96}"/>
          </ac:spMkLst>
        </pc:spChg>
        <pc:spChg chg="add mod">
          <ac:chgData name="Олексій Кривобоков" userId="1070fcb6-3df6-4c0b-b09d-b4ee6d904450" providerId="ADAL" clId="{1F38C764-7604-4EB5-B012-7BC9B7A29190}" dt="2025-02-13T16:22:19.139" v="823" actId="1076"/>
          <ac:spMkLst>
            <pc:docMk/>
            <pc:sldMk cId="2409542679" sldId="370"/>
            <ac:spMk id="3" creationId="{E726B49F-6545-BA39-7A88-3FFD4BF69D23}"/>
          </ac:spMkLst>
        </pc:spChg>
        <pc:spChg chg="add mod">
          <ac:chgData name="Олексій Кривобоков" userId="1070fcb6-3df6-4c0b-b09d-b4ee6d904450" providerId="ADAL" clId="{1F38C764-7604-4EB5-B012-7BC9B7A29190}" dt="2025-02-13T16:23:37.056" v="851" actId="1076"/>
          <ac:spMkLst>
            <pc:docMk/>
            <pc:sldMk cId="2409542679" sldId="370"/>
            <ac:spMk id="4" creationId="{5C0DA88A-8EAD-1656-41FB-B033C68E27AC}"/>
          </ac:spMkLst>
        </pc:spChg>
        <pc:spChg chg="add mod">
          <ac:chgData name="Олексій Кривобоков" userId="1070fcb6-3df6-4c0b-b09d-b4ee6d904450" providerId="ADAL" clId="{1F38C764-7604-4EB5-B012-7BC9B7A29190}" dt="2025-02-13T16:24:12.497" v="884" actId="20577"/>
          <ac:spMkLst>
            <pc:docMk/>
            <pc:sldMk cId="2409542679" sldId="370"/>
            <ac:spMk id="5" creationId="{1CD0B117-AEC3-092A-AAD4-01B82FC612C0}"/>
          </ac:spMkLst>
        </pc:spChg>
        <pc:spChg chg="mod">
          <ac:chgData name="Олексій Кривобоков" userId="1070fcb6-3df6-4c0b-b09d-b4ee6d904450" providerId="ADAL" clId="{1F38C764-7604-4EB5-B012-7BC9B7A29190}" dt="2025-02-13T16:24:21.925" v="886" actId="20577"/>
          <ac:spMkLst>
            <pc:docMk/>
            <pc:sldMk cId="2409542679" sldId="370"/>
            <ac:spMk id="28" creationId="{18535199-82BE-30B3-AEA3-36ECEA8010CE}"/>
          </ac:spMkLst>
        </pc:spChg>
      </pc:sldChg>
      <pc:sldChg chg="modSp mod">
        <pc:chgData name="Олексій Кривобоков" userId="1070fcb6-3df6-4c0b-b09d-b4ee6d904450" providerId="ADAL" clId="{1F38C764-7604-4EB5-B012-7BC9B7A29190}" dt="2025-02-13T15:06:04.174" v="103" actId="20577"/>
        <pc:sldMkLst>
          <pc:docMk/>
          <pc:sldMk cId="1486128526" sldId="371"/>
        </pc:sldMkLst>
        <pc:spChg chg="mod">
          <ac:chgData name="Олексій Кривобоков" userId="1070fcb6-3df6-4c0b-b09d-b4ee6d904450" providerId="ADAL" clId="{1F38C764-7604-4EB5-B012-7BC9B7A29190}" dt="2025-02-13T15:03:10.922" v="33" actId="20577"/>
          <ac:spMkLst>
            <pc:docMk/>
            <pc:sldMk cId="1486128526" sldId="371"/>
            <ac:spMk id="22" creationId="{7D8D5FE0-2DB8-2BC7-C933-59925EC70D05}"/>
          </ac:spMkLst>
        </pc:spChg>
        <pc:spChg chg="mod">
          <ac:chgData name="Олексій Кривобоков" userId="1070fcb6-3df6-4c0b-b09d-b4ee6d904450" providerId="ADAL" clId="{1F38C764-7604-4EB5-B012-7BC9B7A29190}" dt="2025-02-13T15:03:41.529" v="36" actId="1076"/>
          <ac:spMkLst>
            <pc:docMk/>
            <pc:sldMk cId="1486128526" sldId="371"/>
            <ac:spMk id="40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5:04:02.437" v="41" actId="1076"/>
          <ac:spMkLst>
            <pc:docMk/>
            <pc:sldMk cId="1486128526" sldId="371"/>
            <ac:spMk id="41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5:03:55.102" v="39" actId="1076"/>
          <ac:spMkLst>
            <pc:docMk/>
            <pc:sldMk cId="1486128526" sldId="371"/>
            <ac:spMk id="48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5:05:17.148" v="71" actId="20577"/>
          <ac:spMkLst>
            <pc:docMk/>
            <pc:sldMk cId="1486128526" sldId="371"/>
            <ac:spMk id="55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5:06:04.174" v="103" actId="20577"/>
          <ac:spMkLst>
            <pc:docMk/>
            <pc:sldMk cId="1486128526" sldId="371"/>
            <ac:spMk id="57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5:04:05.961" v="42" actId="14100"/>
          <ac:spMkLst>
            <pc:docMk/>
            <pc:sldMk cId="1486128526" sldId="371"/>
            <ac:spMk id="64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5:04:22.222" v="45" actId="1076"/>
          <ac:spMkLst>
            <pc:docMk/>
            <pc:sldMk cId="1486128526" sldId="371"/>
            <ac:spMk id="65" creationId="{8048C389-AE53-60B8-09E3-3EA4E2EC237B}"/>
          </ac:spMkLst>
        </pc:spChg>
        <pc:grpChg chg="mod">
          <ac:chgData name="Олексій Кривобоков" userId="1070fcb6-3df6-4c0b-b09d-b4ee6d904450" providerId="ADAL" clId="{1F38C764-7604-4EB5-B012-7BC9B7A29190}" dt="2025-02-13T15:03:44.724" v="37" actId="1076"/>
          <ac:grpSpMkLst>
            <pc:docMk/>
            <pc:sldMk cId="1486128526" sldId="371"/>
            <ac:grpSpMk id="58" creationId="{00000000-0000-0000-0000-000000000000}"/>
          </ac:grpSpMkLst>
        </pc:grpChg>
        <pc:picChg chg="mod">
          <ac:chgData name="Олексій Кривобоков" userId="1070fcb6-3df6-4c0b-b09d-b4ee6d904450" providerId="ADAL" clId="{1F38C764-7604-4EB5-B012-7BC9B7A29190}" dt="2025-02-13T15:03:50.864" v="38" actId="1076"/>
          <ac:picMkLst>
            <pc:docMk/>
            <pc:sldMk cId="1486128526" sldId="371"/>
            <ac:picMk id="2" creationId="{00000000-0000-0000-0000-000000000000}"/>
          </ac:picMkLst>
        </pc:picChg>
        <pc:picChg chg="mod">
          <ac:chgData name="Олексій Кривобоков" userId="1070fcb6-3df6-4c0b-b09d-b4ee6d904450" providerId="ADAL" clId="{1F38C764-7604-4EB5-B012-7BC9B7A29190}" dt="2025-02-13T15:03:58.638" v="40" actId="1076"/>
          <ac:picMkLst>
            <pc:docMk/>
            <pc:sldMk cId="1486128526" sldId="371"/>
            <ac:picMk id="4" creationId="{00000000-0000-0000-0000-000000000000}"/>
          </ac:picMkLst>
        </pc:picChg>
      </pc:sldChg>
      <pc:sldChg chg="addSp delSp modSp add mod">
        <pc:chgData name="Олексій Кривобоков" userId="1070fcb6-3df6-4c0b-b09d-b4ee6d904450" providerId="ADAL" clId="{1F38C764-7604-4EB5-B012-7BC9B7A29190}" dt="2025-02-13T15:22:13.083" v="504" actId="20577"/>
        <pc:sldMkLst>
          <pc:docMk/>
          <pc:sldMk cId="1402232527" sldId="372"/>
        </pc:sldMkLst>
        <pc:spChg chg="mod">
          <ac:chgData name="Олексій Кривобоков" userId="1070fcb6-3df6-4c0b-b09d-b4ee6d904450" providerId="ADAL" clId="{1F38C764-7604-4EB5-B012-7BC9B7A29190}" dt="2025-02-13T15:18:09.552" v="492" actId="1076"/>
          <ac:spMkLst>
            <pc:docMk/>
            <pc:sldMk cId="1402232527" sldId="372"/>
            <ac:spMk id="2" creationId="{88395244-E28E-41BC-ED6C-5EAC105A3B7A}"/>
          </ac:spMkLst>
        </pc:spChg>
        <pc:spChg chg="add mod">
          <ac:chgData name="Олексій Кривобоков" userId="1070fcb6-3df6-4c0b-b09d-b4ee6d904450" providerId="ADAL" clId="{1F38C764-7604-4EB5-B012-7BC9B7A29190}" dt="2025-02-13T15:15:00.711" v="228" actId="1076"/>
          <ac:spMkLst>
            <pc:docMk/>
            <pc:sldMk cId="1402232527" sldId="372"/>
            <ac:spMk id="4" creationId="{24A9AF49-73B7-6AF2-1FAC-4758EA73D628}"/>
          </ac:spMkLst>
        </pc:spChg>
        <pc:spChg chg="add mod">
          <ac:chgData name="Олексій Кривобоков" userId="1070fcb6-3df6-4c0b-b09d-b4ee6d904450" providerId="ADAL" clId="{1F38C764-7604-4EB5-B012-7BC9B7A29190}" dt="2025-02-13T15:17:12.423" v="485" actId="6549"/>
          <ac:spMkLst>
            <pc:docMk/>
            <pc:sldMk cId="1402232527" sldId="372"/>
            <ac:spMk id="5" creationId="{429CC04D-BFC7-AE56-4440-766FC3004F80}"/>
          </ac:spMkLst>
        </pc:spChg>
        <pc:spChg chg="del">
          <ac:chgData name="Олексій Кривобоков" userId="1070fcb6-3df6-4c0b-b09d-b4ee6d904450" providerId="ADAL" clId="{1F38C764-7604-4EB5-B012-7BC9B7A29190}" dt="2025-02-13T15:11:09.328" v="158" actId="478"/>
          <ac:spMkLst>
            <pc:docMk/>
            <pc:sldMk cId="1402232527" sldId="372"/>
            <ac:spMk id="15" creationId="{4E2C6B65-0DC2-CE4C-9C85-B2E88C684942}"/>
          </ac:spMkLst>
        </pc:spChg>
        <pc:spChg chg="del mod">
          <ac:chgData name="Олексій Кривобоков" userId="1070fcb6-3df6-4c0b-b09d-b4ee6d904450" providerId="ADAL" clId="{1F38C764-7604-4EB5-B012-7BC9B7A29190}" dt="2025-02-13T15:11:13.340" v="160" actId="478"/>
          <ac:spMkLst>
            <pc:docMk/>
            <pc:sldMk cId="1402232527" sldId="372"/>
            <ac:spMk id="16" creationId="{1F380D0F-1C72-3499-0340-AF1F3FA0E1B2}"/>
          </ac:spMkLst>
        </pc:spChg>
        <pc:spChg chg="mod">
          <ac:chgData name="Олексій Кривобоков" userId="1070fcb6-3df6-4c0b-b09d-b4ee6d904450" providerId="ADAL" clId="{1F38C764-7604-4EB5-B012-7BC9B7A29190}" dt="2025-02-13T15:17:45.999" v="489" actId="1076"/>
          <ac:spMkLst>
            <pc:docMk/>
            <pc:sldMk cId="1402232527" sldId="372"/>
            <ac:spMk id="17" creationId="{0AEA632D-4912-5150-3414-232003F78935}"/>
          </ac:spMkLst>
        </pc:spChg>
        <pc:spChg chg="mod">
          <ac:chgData name="Олексій Кривобоков" userId="1070fcb6-3df6-4c0b-b09d-b4ee6d904450" providerId="ADAL" clId="{1F38C764-7604-4EB5-B012-7BC9B7A29190}" dt="2025-02-13T15:18:01.350" v="490" actId="1076"/>
          <ac:spMkLst>
            <pc:docMk/>
            <pc:sldMk cId="1402232527" sldId="372"/>
            <ac:spMk id="18" creationId="{0C5C6CA3-C2FC-E116-97F3-5716049629C8}"/>
          </ac:spMkLst>
        </pc:spChg>
        <pc:spChg chg="mod">
          <ac:chgData name="Олексій Кривобоков" userId="1070fcb6-3df6-4c0b-b09d-b4ee6d904450" providerId="ADAL" clId="{1F38C764-7604-4EB5-B012-7BC9B7A29190}" dt="2025-02-13T15:22:13.083" v="504" actId="20577"/>
          <ac:spMkLst>
            <pc:docMk/>
            <pc:sldMk cId="1402232527" sldId="372"/>
            <ac:spMk id="28" creationId="{2F3BC475-BAA2-DC20-80FA-56A03B335226}"/>
          </ac:spMkLst>
        </pc:spChg>
        <pc:spChg chg="mod">
          <ac:chgData name="Олексій Кривобоков" userId="1070fcb6-3df6-4c0b-b09d-b4ee6d904450" providerId="ADAL" clId="{1F38C764-7604-4EB5-B012-7BC9B7A29190}" dt="2025-02-13T15:12:29.473" v="193" actId="20577"/>
          <ac:spMkLst>
            <pc:docMk/>
            <pc:sldMk cId="1402232527" sldId="372"/>
            <ac:spMk id="31" creationId="{B874318E-4B60-2EB4-BC0B-2645A8319050}"/>
          </ac:spMkLst>
        </pc:spChg>
        <pc:spChg chg="mod">
          <ac:chgData name="Олексій Кривобоков" userId="1070fcb6-3df6-4c0b-b09d-b4ee6d904450" providerId="ADAL" clId="{1F38C764-7604-4EB5-B012-7BC9B7A29190}" dt="2025-02-13T15:17:24.372" v="488" actId="1076"/>
          <ac:spMkLst>
            <pc:docMk/>
            <pc:sldMk cId="1402232527" sldId="372"/>
            <ac:spMk id="46" creationId="{4E259EC2-7979-3905-88F5-28A237E47BE5}"/>
          </ac:spMkLst>
        </pc:spChg>
        <pc:picChg chg="mod">
          <ac:chgData name="Олексій Кривобоков" userId="1070fcb6-3df6-4c0b-b09d-b4ee6d904450" providerId="ADAL" clId="{1F38C764-7604-4EB5-B012-7BC9B7A29190}" dt="2025-02-13T15:18:06.289" v="491" actId="1076"/>
          <ac:picMkLst>
            <pc:docMk/>
            <pc:sldMk cId="1402232527" sldId="372"/>
            <ac:picMk id="3" creationId="{99856007-263D-7757-2D69-F379E54227DC}"/>
          </ac:picMkLst>
        </pc:picChg>
        <pc:picChg chg="del">
          <ac:chgData name="Олексій Кривобоков" userId="1070fcb6-3df6-4c0b-b09d-b4ee6d904450" providerId="ADAL" clId="{1F38C764-7604-4EB5-B012-7BC9B7A29190}" dt="2025-02-13T15:10:04.114" v="146" actId="478"/>
          <ac:picMkLst>
            <pc:docMk/>
            <pc:sldMk cId="1402232527" sldId="372"/>
            <ac:picMk id="14" creationId="{01E22927-F879-99C3-0D1B-65E437ADBA94}"/>
          </ac:picMkLst>
        </pc:picChg>
      </pc:sldChg>
      <pc:sldChg chg="addSp delSp modSp add mod">
        <pc:chgData name="Олексій Кривобоков" userId="1070fcb6-3df6-4c0b-b09d-b4ee6d904450" providerId="ADAL" clId="{1F38C764-7604-4EB5-B012-7BC9B7A29190}" dt="2025-02-13T15:33:31.108" v="584" actId="1076"/>
        <pc:sldMkLst>
          <pc:docMk/>
          <pc:sldMk cId="1355707157" sldId="373"/>
        </pc:sldMkLst>
        <pc:spChg chg="mod">
          <ac:chgData name="Олексій Кривобоков" userId="1070fcb6-3df6-4c0b-b09d-b4ee6d904450" providerId="ADAL" clId="{1F38C764-7604-4EB5-B012-7BC9B7A29190}" dt="2025-02-13T15:33:31.108" v="584" actId="1076"/>
          <ac:spMkLst>
            <pc:docMk/>
            <pc:sldMk cId="1355707157" sldId="373"/>
            <ac:spMk id="2" creationId="{8CE0119F-FE92-7E05-5C29-C50C2A4B4767}"/>
          </ac:spMkLst>
        </pc:spChg>
        <pc:spChg chg="mod">
          <ac:chgData name="Олексій Кривобоков" userId="1070fcb6-3df6-4c0b-b09d-b4ee6d904450" providerId="ADAL" clId="{1F38C764-7604-4EB5-B012-7BC9B7A29190}" dt="2025-02-13T15:29:33.119" v="541" actId="1076"/>
          <ac:spMkLst>
            <pc:docMk/>
            <pc:sldMk cId="1355707157" sldId="373"/>
            <ac:spMk id="4" creationId="{C6A0905B-857D-EBFB-BA26-05C9C06A2090}"/>
          </ac:spMkLst>
        </pc:spChg>
        <pc:spChg chg="mod">
          <ac:chgData name="Олексій Кривобоков" userId="1070fcb6-3df6-4c0b-b09d-b4ee6d904450" providerId="ADAL" clId="{1F38C764-7604-4EB5-B012-7BC9B7A29190}" dt="2025-02-13T15:31:41.824" v="563" actId="108"/>
          <ac:spMkLst>
            <pc:docMk/>
            <pc:sldMk cId="1355707157" sldId="373"/>
            <ac:spMk id="5" creationId="{FFCE2E62-C7FD-2BE4-9B83-4740B188A291}"/>
          </ac:spMkLst>
        </pc:spChg>
        <pc:spChg chg="add mod">
          <ac:chgData name="Олексій Кривобоков" userId="1070fcb6-3df6-4c0b-b09d-b4ee6d904450" providerId="ADAL" clId="{1F38C764-7604-4EB5-B012-7BC9B7A29190}" dt="2025-02-13T15:32:28.358" v="570" actId="1076"/>
          <ac:spMkLst>
            <pc:docMk/>
            <pc:sldMk cId="1355707157" sldId="373"/>
            <ac:spMk id="6" creationId="{714B0970-B92A-E523-459A-F12D9C99B055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8" creationId="{575EA3C6-ECAD-9C67-3798-E9348516FF5F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9" creationId="{7EDEF55B-5D03-ABCB-1FE6-343A47DFEC33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10" creationId="{37E94471-3E5D-9505-5AE6-DC7325B9CF21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11" creationId="{95BAFDB5-9C13-663E-774E-2EB218378DE9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14" creationId="{E7B089E8-E61C-7CCA-EE20-8BF8F3C261A3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15" creationId="{DA64370C-0011-994E-8D3E-A2947A613C75}"/>
          </ac:spMkLst>
        </pc:spChg>
        <pc:spChg chg="mod">
          <ac:chgData name="Олексій Кривобоков" userId="1070fcb6-3df6-4c0b-b09d-b4ee6d904450" providerId="ADAL" clId="{1F38C764-7604-4EB5-B012-7BC9B7A29190}" dt="2025-02-13T15:33:20.673" v="581" actId="1076"/>
          <ac:spMkLst>
            <pc:docMk/>
            <pc:sldMk cId="1355707157" sldId="373"/>
            <ac:spMk id="17" creationId="{9ECD9CC9-5B12-1545-DA5F-CC6D91D0B93D}"/>
          </ac:spMkLst>
        </pc:spChg>
        <pc:spChg chg="mod">
          <ac:chgData name="Олексій Кривобоков" userId="1070fcb6-3df6-4c0b-b09d-b4ee6d904450" providerId="ADAL" clId="{1F38C764-7604-4EB5-B012-7BC9B7A29190}" dt="2025-02-13T15:33:24.863" v="582" actId="1076"/>
          <ac:spMkLst>
            <pc:docMk/>
            <pc:sldMk cId="1355707157" sldId="373"/>
            <ac:spMk id="18" creationId="{DDCF0291-6053-710D-8CF9-F1FBC4E40C77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21" creationId="{5A2CE902-1DD5-6A67-FB1E-5B2534A09A1A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22" creationId="{9D508117-0E92-8C87-66B5-42B6E8B45BB9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23" creationId="{5E00BEDD-978B-FDAB-31C8-DD3EFFBE5E3F}"/>
          </ac:spMkLst>
        </pc:spChg>
        <pc:spChg chg="mod">
          <ac:chgData name="Олексій Кривобоков" userId="1070fcb6-3df6-4c0b-b09d-b4ee6d904450" providerId="ADAL" clId="{1F38C764-7604-4EB5-B012-7BC9B7A29190}" dt="2025-02-13T15:28:00.837" v="531"/>
          <ac:spMkLst>
            <pc:docMk/>
            <pc:sldMk cId="1355707157" sldId="373"/>
            <ac:spMk id="26" creationId="{FC0BF2C1-379D-5EAE-D5CF-21CAE8B41F43}"/>
          </ac:spMkLst>
        </pc:spChg>
        <pc:spChg chg="mod">
          <ac:chgData name="Олексій Кривобоков" userId="1070fcb6-3df6-4c0b-b09d-b4ee6d904450" providerId="ADAL" clId="{1F38C764-7604-4EB5-B012-7BC9B7A29190}" dt="2025-02-13T15:28:26.711" v="537" actId="1076"/>
          <ac:spMkLst>
            <pc:docMk/>
            <pc:sldMk cId="1355707157" sldId="373"/>
            <ac:spMk id="28" creationId="{3C25B1CD-6227-F4BD-C84F-66641DF17EC1}"/>
          </ac:spMkLst>
        </pc:spChg>
        <pc:spChg chg="mod">
          <ac:chgData name="Олексій Кривобоков" userId="1070fcb6-3df6-4c0b-b09d-b4ee6d904450" providerId="ADAL" clId="{1F38C764-7604-4EB5-B012-7BC9B7A29190}" dt="2025-02-13T15:26:58.576" v="521" actId="1076"/>
          <ac:spMkLst>
            <pc:docMk/>
            <pc:sldMk cId="1355707157" sldId="373"/>
            <ac:spMk id="30" creationId="{DBDDE462-BB3F-FC09-7BC7-53EBEE7DE377}"/>
          </ac:spMkLst>
        </pc:spChg>
        <pc:spChg chg="mod">
          <ac:chgData name="Олексій Кривобоков" userId="1070fcb6-3df6-4c0b-b09d-b4ee6d904450" providerId="ADAL" clId="{1F38C764-7604-4EB5-B012-7BC9B7A29190}" dt="2025-02-13T15:33:11.094" v="579" actId="1076"/>
          <ac:spMkLst>
            <pc:docMk/>
            <pc:sldMk cId="1355707157" sldId="373"/>
            <ac:spMk id="31" creationId="{0F666904-F2F8-8935-2999-D22FE88878A6}"/>
          </ac:spMkLst>
        </pc:spChg>
        <pc:spChg chg="del mod">
          <ac:chgData name="Олексій Кривобоков" userId="1070fcb6-3df6-4c0b-b09d-b4ee6d904450" providerId="ADAL" clId="{1F38C764-7604-4EB5-B012-7BC9B7A29190}" dt="2025-02-13T15:31:49.554" v="566"/>
          <ac:spMkLst>
            <pc:docMk/>
            <pc:sldMk cId="1355707157" sldId="373"/>
            <ac:spMk id="46" creationId="{6CCB374A-06D7-EE51-BD42-B09376DD6FE2}"/>
          </ac:spMkLst>
        </pc:spChg>
        <pc:grpChg chg="mod">
          <ac:chgData name="Олексій Кривобоков" userId="1070fcb6-3df6-4c0b-b09d-b4ee6d904450" providerId="ADAL" clId="{1F38C764-7604-4EB5-B012-7BC9B7A29190}" dt="2025-02-13T15:32:22.648" v="569" actId="1076"/>
          <ac:grpSpMkLst>
            <pc:docMk/>
            <pc:sldMk cId="1355707157" sldId="373"/>
            <ac:grpSpMk id="7" creationId="{7498D4FC-ED18-2DE8-5A80-3E0B1A9BC9E2}"/>
          </ac:grpSpMkLst>
        </pc:grpChg>
        <pc:picChg chg="mod">
          <ac:chgData name="Олексій Кривобоков" userId="1070fcb6-3df6-4c0b-b09d-b4ee6d904450" providerId="ADAL" clId="{1F38C764-7604-4EB5-B012-7BC9B7A29190}" dt="2025-02-13T15:33:27.317" v="583" actId="1076"/>
          <ac:picMkLst>
            <pc:docMk/>
            <pc:sldMk cId="1355707157" sldId="373"/>
            <ac:picMk id="3" creationId="{CFBD84F5-470C-BA0E-9CFA-7621CB708C9F}"/>
          </ac:picMkLst>
        </pc:picChg>
      </pc:sldChg>
      <pc:sldChg chg="addSp delSp modSp add del mod">
        <pc:chgData name="Олексій Кривобоков" userId="1070fcb6-3df6-4c0b-b09d-b4ee6d904450" providerId="ADAL" clId="{1F38C764-7604-4EB5-B012-7BC9B7A29190}" dt="2025-02-13T16:15:00.055" v="699" actId="2696"/>
        <pc:sldMkLst>
          <pc:docMk/>
          <pc:sldMk cId="2486213503" sldId="374"/>
        </pc:sldMkLst>
        <pc:spChg chg="mod">
          <ac:chgData name="Олексій Кривобоков" userId="1070fcb6-3df6-4c0b-b09d-b4ee6d904450" providerId="ADAL" clId="{1F38C764-7604-4EB5-B012-7BC9B7A29190}" dt="2025-02-13T15:48:11.846" v="608" actId="1076"/>
          <ac:spMkLst>
            <pc:docMk/>
            <pc:sldMk cId="2486213503" sldId="374"/>
            <ac:spMk id="2" creationId="{4BC43E4E-2B02-106D-5A80-33F2A2AE6B81}"/>
          </ac:spMkLst>
        </pc:spChg>
        <pc:spChg chg="del">
          <ac:chgData name="Олексій Кривобоков" userId="1070fcb6-3df6-4c0b-b09d-b4ee6d904450" providerId="ADAL" clId="{1F38C764-7604-4EB5-B012-7BC9B7A29190}" dt="2025-02-13T16:10:39.054" v="663" actId="478"/>
          <ac:spMkLst>
            <pc:docMk/>
            <pc:sldMk cId="2486213503" sldId="374"/>
            <ac:spMk id="4" creationId="{B68F5C26-4F8A-2427-C596-A43655C5925E}"/>
          </ac:spMkLst>
        </pc:spChg>
        <pc:spChg chg="del mod">
          <ac:chgData name="Олексій Кривобоков" userId="1070fcb6-3df6-4c0b-b09d-b4ee6d904450" providerId="ADAL" clId="{1F38C764-7604-4EB5-B012-7BC9B7A29190}" dt="2025-02-13T16:10:36.616" v="662" actId="478"/>
          <ac:spMkLst>
            <pc:docMk/>
            <pc:sldMk cId="2486213503" sldId="374"/>
            <ac:spMk id="5" creationId="{C0445667-92CA-D23A-16A1-8FABDFD491B5}"/>
          </ac:spMkLst>
        </pc:spChg>
        <pc:spChg chg="add mod">
          <ac:chgData name="Олексій Кривобоков" userId="1070fcb6-3df6-4c0b-b09d-b4ee6d904450" providerId="ADAL" clId="{1F38C764-7604-4EB5-B012-7BC9B7A29190}" dt="2025-02-13T16:10:31.124" v="660" actId="1076"/>
          <ac:spMkLst>
            <pc:docMk/>
            <pc:sldMk cId="2486213503" sldId="374"/>
            <ac:spMk id="9" creationId="{74B60CAA-8380-354A-2878-2458858ACC51}"/>
          </ac:spMkLst>
        </pc:spChg>
        <pc:spChg chg="mod">
          <ac:chgData name="Олексій Кривобоков" userId="1070fcb6-3df6-4c0b-b09d-b4ee6d904450" providerId="ADAL" clId="{1F38C764-7604-4EB5-B012-7BC9B7A29190}" dt="2025-02-13T15:47:11.863" v="599" actId="1076"/>
          <ac:spMkLst>
            <pc:docMk/>
            <pc:sldMk cId="2486213503" sldId="374"/>
            <ac:spMk id="17" creationId="{5320733B-E387-130C-3A47-613CF9614B83}"/>
          </ac:spMkLst>
        </pc:spChg>
        <pc:spChg chg="mod">
          <ac:chgData name="Олексій Кривобоков" userId="1070fcb6-3df6-4c0b-b09d-b4ee6d904450" providerId="ADAL" clId="{1F38C764-7604-4EB5-B012-7BC9B7A29190}" dt="2025-02-13T15:47:21.002" v="601" actId="1076"/>
          <ac:spMkLst>
            <pc:docMk/>
            <pc:sldMk cId="2486213503" sldId="374"/>
            <ac:spMk id="18" creationId="{36CF2E91-C408-D4E8-EC22-443306FA2214}"/>
          </ac:spMkLst>
        </pc:spChg>
        <pc:spChg chg="mod">
          <ac:chgData name="Олексій Кривобоков" userId="1070fcb6-3df6-4c0b-b09d-b4ee6d904450" providerId="ADAL" clId="{1F38C764-7604-4EB5-B012-7BC9B7A29190}" dt="2025-02-13T15:47:25.252" v="602" actId="1076"/>
          <ac:spMkLst>
            <pc:docMk/>
            <pc:sldMk cId="2486213503" sldId="374"/>
            <ac:spMk id="28" creationId="{4846CD31-28A8-FC2F-9E0F-8D9672AFF5E0}"/>
          </ac:spMkLst>
        </pc:spChg>
        <pc:spChg chg="mod">
          <ac:chgData name="Олексій Кривобоков" userId="1070fcb6-3df6-4c0b-b09d-b4ee6d904450" providerId="ADAL" clId="{1F38C764-7604-4EB5-B012-7BC9B7A29190}" dt="2025-02-13T15:47:33.188" v="604" actId="1076"/>
          <ac:spMkLst>
            <pc:docMk/>
            <pc:sldMk cId="2486213503" sldId="374"/>
            <ac:spMk id="30" creationId="{3FEE7657-4ECD-0DB8-797F-8E52668276C4}"/>
          </ac:spMkLst>
        </pc:spChg>
        <pc:spChg chg="mod">
          <ac:chgData name="Олексій Кривобоков" userId="1070fcb6-3df6-4c0b-b09d-b4ee6d904450" providerId="ADAL" clId="{1F38C764-7604-4EB5-B012-7BC9B7A29190}" dt="2025-02-13T15:47:36.628" v="605" actId="1076"/>
          <ac:spMkLst>
            <pc:docMk/>
            <pc:sldMk cId="2486213503" sldId="374"/>
            <ac:spMk id="31" creationId="{8D255322-BF14-F47E-5235-23697ED2D556}"/>
          </ac:spMkLst>
        </pc:spChg>
        <pc:spChg chg="mod">
          <ac:chgData name="Олексій Кривобоков" userId="1070fcb6-3df6-4c0b-b09d-b4ee6d904450" providerId="ADAL" clId="{1F38C764-7604-4EB5-B012-7BC9B7A29190}" dt="2025-02-13T16:10:07.402" v="658" actId="1076"/>
          <ac:spMkLst>
            <pc:docMk/>
            <pc:sldMk cId="2486213503" sldId="374"/>
            <ac:spMk id="46" creationId="{D8ED1B55-874B-D903-ED02-ED8136460A47}"/>
          </ac:spMkLst>
        </pc:spChg>
        <pc:picChg chg="del">
          <ac:chgData name="Олексій Кривобоков" userId="1070fcb6-3df6-4c0b-b09d-b4ee6d904450" providerId="ADAL" clId="{1F38C764-7604-4EB5-B012-7BC9B7A29190}" dt="2025-02-13T15:46:43.979" v="593" actId="478"/>
          <ac:picMkLst>
            <pc:docMk/>
            <pc:sldMk cId="2486213503" sldId="374"/>
            <ac:picMk id="3" creationId="{2586EC40-21D0-B9D8-C8C0-99FECA50505F}"/>
          </ac:picMkLst>
        </pc:picChg>
        <pc:picChg chg="add del mod">
          <ac:chgData name="Олексій Кривобоков" userId="1070fcb6-3df6-4c0b-b09d-b4ee6d904450" providerId="ADAL" clId="{1F38C764-7604-4EB5-B012-7BC9B7A29190}" dt="2025-02-13T15:46:39.703" v="592" actId="478"/>
          <ac:picMkLst>
            <pc:docMk/>
            <pc:sldMk cId="2486213503" sldId="374"/>
            <ac:picMk id="6" creationId="{C56786DC-8041-EC29-8E21-EF1F9E4EF725}"/>
          </ac:picMkLst>
        </pc:picChg>
        <pc:picChg chg="add mod">
          <ac:chgData name="Олексій Кривобоков" userId="1070fcb6-3df6-4c0b-b09d-b4ee6d904450" providerId="ADAL" clId="{1F38C764-7604-4EB5-B012-7BC9B7A29190}" dt="2025-02-13T15:47:28.787" v="603" actId="1076"/>
          <ac:picMkLst>
            <pc:docMk/>
            <pc:sldMk cId="2486213503" sldId="374"/>
            <ac:picMk id="8" creationId="{08789A1B-D11A-B0C1-BE7A-F20567A5C223}"/>
          </ac:picMkLst>
        </pc:picChg>
      </pc:sldChg>
      <pc:sldChg chg="addSp delSp modSp add mod">
        <pc:chgData name="Олексій Кривобоков" userId="1070fcb6-3df6-4c0b-b09d-b4ee6d904450" providerId="ADAL" clId="{1F38C764-7604-4EB5-B012-7BC9B7A29190}" dt="2025-02-13T16:25:49.672" v="890" actId="20577"/>
        <pc:sldMkLst>
          <pc:docMk/>
          <pc:sldMk cId="0" sldId="469"/>
        </pc:sldMkLst>
        <pc:spChg chg="add mod ord">
          <ac:chgData name="Олексій Кривобоков" userId="1070fcb6-3df6-4c0b-b09d-b4ee6d904450" providerId="ADAL" clId="{1F38C764-7604-4EB5-B012-7BC9B7A29190}" dt="2025-02-13T16:11:18.380" v="666" actId="167"/>
          <ac:spMkLst>
            <pc:docMk/>
            <pc:sldMk cId="0" sldId="469"/>
            <ac:spMk id="7" creationId="{9C1D36B7-9C36-AC71-318F-0F64B31FC271}"/>
          </ac:spMkLst>
        </pc:spChg>
        <pc:spChg chg="add mod">
          <ac:chgData name="Олексій Кривобоков" userId="1070fcb6-3df6-4c0b-b09d-b4ee6d904450" providerId="ADAL" clId="{1F38C764-7604-4EB5-B012-7BC9B7A29190}" dt="2025-02-13T16:14:23.307" v="697" actId="1076"/>
          <ac:spMkLst>
            <pc:docMk/>
            <pc:sldMk cId="0" sldId="469"/>
            <ac:spMk id="8" creationId="{0D5EEFDB-6CF7-9BDA-18FF-3DDF68E21B73}"/>
          </ac:spMkLst>
        </pc:spChg>
        <pc:spChg chg="add mod">
          <ac:chgData name="Олексій Кривобоков" userId="1070fcb6-3df6-4c0b-b09d-b4ee6d904450" providerId="ADAL" clId="{1F38C764-7604-4EB5-B012-7BC9B7A29190}" dt="2025-02-13T16:11:56.465" v="674"/>
          <ac:spMkLst>
            <pc:docMk/>
            <pc:sldMk cId="0" sldId="469"/>
            <ac:spMk id="9" creationId="{7BF13DBC-0C9B-9A0B-732B-9D4D07CF178A}"/>
          </ac:spMkLst>
        </pc:spChg>
        <pc:spChg chg="add mod">
          <ac:chgData name="Олексій Кривобоков" userId="1070fcb6-3df6-4c0b-b09d-b4ee6d904450" providerId="ADAL" clId="{1F38C764-7604-4EB5-B012-7BC9B7A29190}" dt="2025-02-13T16:12:04.301" v="675"/>
          <ac:spMkLst>
            <pc:docMk/>
            <pc:sldMk cId="0" sldId="469"/>
            <ac:spMk id="10" creationId="{31FB8BE8-B7B3-DEA5-8C7C-3F8DF48C8BF7}"/>
          </ac:spMkLst>
        </pc:spChg>
        <pc:spChg chg="mod">
          <ac:chgData name="Олексій Кривобоков" userId="1070fcb6-3df6-4c0b-b09d-b4ee6d904450" providerId="ADAL" clId="{1F38C764-7604-4EB5-B012-7BC9B7A29190}" dt="2025-02-13T16:15:57.353" v="700" actId="14100"/>
          <ac:spMkLst>
            <pc:docMk/>
            <pc:sldMk cId="0" sldId="469"/>
            <ac:spMk id="12" creationId="{00000000-0000-0000-0000-000000000000}"/>
          </ac:spMkLst>
        </pc:spChg>
        <pc:spChg chg="del mod">
          <ac:chgData name="Олексій Кривобоков" userId="1070fcb6-3df6-4c0b-b09d-b4ee6d904450" providerId="ADAL" clId="{1F38C764-7604-4EB5-B012-7BC9B7A29190}" dt="2025-02-13T16:11:39.135" v="669" actId="478"/>
          <ac:spMkLst>
            <pc:docMk/>
            <pc:sldMk cId="0" sldId="469"/>
            <ac:spMk id="15" creationId="{00000000-0000-0000-0000-000000000000}"/>
          </ac:spMkLst>
        </pc:spChg>
        <pc:spChg chg="add mod">
          <ac:chgData name="Олексій Кривобоков" userId="1070fcb6-3df6-4c0b-b09d-b4ee6d904450" providerId="ADAL" clId="{1F38C764-7604-4EB5-B012-7BC9B7A29190}" dt="2025-02-13T16:13:13.916" v="690" actId="14100"/>
          <ac:spMkLst>
            <pc:docMk/>
            <pc:sldMk cId="0" sldId="469"/>
            <ac:spMk id="16" creationId="{134CAB33-6721-15A2-7CF7-C575A8DCD1D1}"/>
          </ac:spMkLst>
        </pc:spChg>
        <pc:spChg chg="add mod">
          <ac:chgData name="Олексій Кривобоков" userId="1070fcb6-3df6-4c0b-b09d-b4ee6d904450" providerId="ADAL" clId="{1F38C764-7604-4EB5-B012-7BC9B7A29190}" dt="2025-02-13T16:13:31.521" v="693" actId="1076"/>
          <ac:spMkLst>
            <pc:docMk/>
            <pc:sldMk cId="0" sldId="469"/>
            <ac:spMk id="20" creationId="{01C099E3-2D53-0015-5BA5-FC8C8F9A1542}"/>
          </ac:spMkLst>
        </pc:spChg>
        <pc:spChg chg="add mod">
          <ac:chgData name="Олексій Кривобоков" userId="1070fcb6-3df6-4c0b-b09d-b4ee6d904450" providerId="ADAL" clId="{1F38C764-7604-4EB5-B012-7BC9B7A29190}" dt="2025-02-13T16:14:13.711" v="696" actId="1076"/>
          <ac:spMkLst>
            <pc:docMk/>
            <pc:sldMk cId="0" sldId="469"/>
            <ac:spMk id="21" creationId="{AB5AAD5E-D32F-E7ED-056A-91BCE46D564B}"/>
          </ac:spMkLst>
        </pc:spChg>
        <pc:spChg chg="mod">
          <ac:chgData name="Олексій Кривобоков" userId="1070fcb6-3df6-4c0b-b09d-b4ee6d904450" providerId="ADAL" clId="{1F38C764-7604-4EB5-B012-7BC9B7A29190}" dt="2025-02-13T16:16:43.457" v="702" actId="6549"/>
          <ac:spMkLst>
            <pc:docMk/>
            <pc:sldMk cId="0" sldId="469"/>
            <ac:spMk id="22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6:20:17.211" v="755" actId="108"/>
          <ac:spMkLst>
            <pc:docMk/>
            <pc:sldMk cId="0" sldId="469"/>
            <ac:spMk id="26" creationId="{00000000-0000-0000-0000-000000000000}"/>
          </ac:spMkLst>
        </pc:spChg>
        <pc:spChg chg="del">
          <ac:chgData name="Олексій Кривобоков" userId="1070fcb6-3df6-4c0b-b09d-b4ee6d904450" providerId="ADAL" clId="{1F38C764-7604-4EB5-B012-7BC9B7A29190}" dt="2025-02-13T16:11:42.764" v="671" actId="478"/>
          <ac:spMkLst>
            <pc:docMk/>
            <pc:sldMk cId="0" sldId="469"/>
            <ac:spMk id="29" creationId="{00000000-0000-0000-0000-000000000000}"/>
          </ac:spMkLst>
        </pc:spChg>
        <pc:spChg chg="del">
          <ac:chgData name="Олексій Кривобоков" userId="1070fcb6-3df6-4c0b-b09d-b4ee6d904450" providerId="ADAL" clId="{1F38C764-7604-4EB5-B012-7BC9B7A29190}" dt="2025-02-13T16:11:41.356" v="670" actId="478"/>
          <ac:spMkLst>
            <pc:docMk/>
            <pc:sldMk cId="0" sldId="469"/>
            <ac:spMk id="30" creationId="{00000000-0000-0000-0000-000000000000}"/>
          </ac:spMkLst>
        </pc:spChg>
        <pc:spChg chg="del mod">
          <ac:chgData name="Олексій Кривобоков" userId="1070fcb6-3df6-4c0b-b09d-b4ee6d904450" providerId="ADAL" clId="{1F38C764-7604-4EB5-B012-7BC9B7A29190}" dt="2025-02-13T16:11:47.088" v="673" actId="478"/>
          <ac:spMkLst>
            <pc:docMk/>
            <pc:sldMk cId="0" sldId="469"/>
            <ac:spMk id="31" creationId="{00000000-0000-0000-0000-000000000000}"/>
          </ac:spMkLst>
        </pc:spChg>
        <pc:spChg chg="mod">
          <ac:chgData name="Олексій Кривобоков" userId="1070fcb6-3df6-4c0b-b09d-b4ee6d904450" providerId="ADAL" clId="{1F38C764-7604-4EB5-B012-7BC9B7A29190}" dt="2025-02-13T16:17:07.406" v="709" actId="14100"/>
          <ac:spMkLst>
            <pc:docMk/>
            <pc:sldMk cId="0" sldId="469"/>
            <ac:spMk id="32" creationId="{00000000-0000-0000-0000-000000000000}"/>
          </ac:spMkLst>
        </pc:spChg>
        <pc:spChg chg="add mod">
          <ac:chgData name="Олексій Кривобоков" userId="1070fcb6-3df6-4c0b-b09d-b4ee6d904450" providerId="ADAL" clId="{1F38C764-7604-4EB5-B012-7BC9B7A29190}" dt="2025-02-13T16:20:23.275" v="756" actId="108"/>
          <ac:spMkLst>
            <pc:docMk/>
            <pc:sldMk cId="0" sldId="469"/>
            <ac:spMk id="37" creationId="{3909D16E-D318-E42F-F8FB-7F18547AE664}"/>
          </ac:spMkLst>
        </pc:spChg>
        <pc:spChg chg="mod">
          <ac:chgData name="Олексій Кривобоков" userId="1070fcb6-3df6-4c0b-b09d-b4ee6d904450" providerId="ADAL" clId="{1F38C764-7604-4EB5-B012-7BC9B7A29190}" dt="2025-02-13T16:16:33.271" v="701" actId="14100"/>
          <ac:spMkLst>
            <pc:docMk/>
            <pc:sldMk cId="0" sldId="469"/>
            <ac:spMk id="38" creationId="{00000000-0000-0000-0000-000000000000}"/>
          </ac:spMkLst>
        </pc:spChg>
        <pc:spChg chg="add mod">
          <ac:chgData name="Олексій Кривобоков" userId="1070fcb6-3df6-4c0b-b09d-b4ee6d904450" providerId="ADAL" clId="{1F38C764-7604-4EB5-B012-7BC9B7A29190}" dt="2025-02-13T16:20:04.917" v="754" actId="1076"/>
          <ac:spMkLst>
            <pc:docMk/>
            <pc:sldMk cId="0" sldId="469"/>
            <ac:spMk id="39" creationId="{DF1F2676-4747-44E4-0D41-BC8EEB240CAC}"/>
          </ac:spMkLst>
        </pc:spChg>
        <pc:spChg chg="mod">
          <ac:chgData name="Олексій Кривобоков" userId="1070fcb6-3df6-4c0b-b09d-b4ee6d904450" providerId="ADAL" clId="{1F38C764-7604-4EB5-B012-7BC9B7A29190}" dt="2025-02-13T16:25:49.672" v="890" actId="20577"/>
          <ac:spMkLst>
            <pc:docMk/>
            <pc:sldMk cId="0" sldId="469"/>
            <ac:spMk id="51" creationId="{00000000-0000-0000-0000-000000000000}"/>
          </ac:spMkLst>
        </pc:spChg>
        <pc:picChg chg="add mod">
          <ac:chgData name="Олексій Кривобоков" userId="1070fcb6-3df6-4c0b-b09d-b4ee6d904450" providerId="ADAL" clId="{1F38C764-7604-4EB5-B012-7BC9B7A29190}" dt="2025-02-13T16:12:25.725" v="679" actId="1076"/>
          <ac:picMkLst>
            <pc:docMk/>
            <pc:sldMk cId="0" sldId="469"/>
            <ac:picMk id="18" creationId="{13FE795F-9DA7-A9E7-0412-43C6AAAFF8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B38B-DCEB-4CA8-8B75-D593D328DF39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24AC-9044-43B4-B15A-408193808FAF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45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4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808" y="764705"/>
            <a:ext cx="6909792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7808" y="2564904"/>
            <a:ext cx="599539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5B22-3128-4C18-B5ED-C63A3A98AAC9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371" y="1124745"/>
            <a:ext cx="11151029" cy="50014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A3A-DF98-4AAA-92FE-6C7C03ECB25C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371" y="260649"/>
            <a:ext cx="11151029" cy="64807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52B2-66B1-4231-8AB0-CDDB7EB0F2FF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13.02.2025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92469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260649"/>
            <a:ext cx="11151029" cy="64807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1" y="1052737"/>
            <a:ext cx="11151029" cy="5073428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None/>
              <a:defRPr/>
            </a:lvl1pPr>
            <a:lvl2pPr>
              <a:buClr>
                <a:schemeClr val="tx2"/>
              </a:buClr>
              <a:buFont typeface="Wingdings" pitchFamily="2" charset="2"/>
              <a:buChar char="§"/>
              <a:defRPr/>
            </a:lvl2pPr>
            <a:lvl3pPr>
              <a:buClr>
                <a:schemeClr val="tx2"/>
              </a:buClr>
              <a:buFont typeface="Arial" pitchFamily="34" charset="0"/>
              <a:buChar char="•"/>
              <a:defRPr/>
            </a:lvl3pPr>
            <a:lvl4pPr>
              <a:buClr>
                <a:schemeClr val="tx2"/>
              </a:buClr>
              <a:buFont typeface="Arial" pitchFamily="34" charset="0"/>
              <a:buChar char="•"/>
              <a:defRPr/>
            </a:lvl4pPr>
            <a:lvl5pPr>
              <a:buClr>
                <a:schemeClr val="tx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04237"/>
            <a:ext cx="2844800" cy="365125"/>
          </a:xfrm>
        </p:spPr>
        <p:txBody>
          <a:bodyPr/>
          <a:lstStyle/>
          <a:p>
            <a:fld id="{B7E7D092-D20C-450F-9934-DE64BAB73012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04237"/>
            <a:ext cx="3860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04237"/>
            <a:ext cx="28448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41E2-B8C6-4BB1-BFFE-6C1B544931CD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182A-79A1-4AF2-A15F-C99D8B007CA2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1371" y="260649"/>
            <a:ext cx="11151029" cy="64807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48E-017B-496E-AFB6-703116449878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31371" y="260649"/>
            <a:ext cx="11151029" cy="64807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2244-B6DC-4EE0-8FCD-5FD6CBB2B981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1371" y="260649"/>
            <a:ext cx="11151029" cy="64807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7401-075D-4216-95DC-A2607B17DC1B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124745"/>
            <a:ext cx="4011084" cy="50014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8D9-F8DA-4B8B-A73F-07E872372164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1371" y="260649"/>
            <a:ext cx="11151029" cy="64807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D29B-78C4-415A-8B1F-A7D759EF6041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042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4712-2CA5-49AE-9BED-8A099F17E582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042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042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DCE0B47C-44A5-4D96-8A13-42F5B22B5A85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9" y="-265687"/>
            <a:ext cx="7717971" cy="7123687"/>
          </a:xfrm>
          <a:prstGeom prst="rect">
            <a:avLst/>
          </a:prstGeom>
        </p:spPr>
      </p:pic>
      <p:sp>
        <p:nvSpPr>
          <p:cNvPr id="4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310435" y="331305"/>
            <a:ext cx="931246" cy="1552116"/>
          </a:xfrm>
          <a:prstGeom prst="round2SameRect">
            <a:avLst>
              <a:gd name="adj1" fmla="val 17566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5" name="Прямокутник: округлені кути 7">
            <a:extLst>
              <a:ext uri="{FF2B5EF4-FFF2-40B4-BE49-F238E27FC236}">
                <a16:creationId xmlns:a16="http://schemas.microsoft.com/office/drawing/2014/main" id="{70C23552-13BD-B191-0D52-A7585142A90A}"/>
              </a:ext>
            </a:extLst>
          </p:cNvPr>
          <p:cNvSpPr/>
          <p:nvPr/>
        </p:nvSpPr>
        <p:spPr>
          <a:xfrm>
            <a:off x="635001" y="4689400"/>
            <a:ext cx="3920671" cy="1482800"/>
          </a:xfrm>
          <a:prstGeom prst="roundRect">
            <a:avLst>
              <a:gd name="adj" fmla="val 10043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3282042" y="4266218"/>
            <a:ext cx="846365" cy="846365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14">
            <a:extLst>
              <a:ext uri="{FF2B5EF4-FFF2-40B4-BE49-F238E27FC236}">
                <a16:creationId xmlns:a16="http://schemas.microsoft.com/office/drawing/2014/main" id="{6933057D-B969-A203-9EF1-A8533748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3" y="4369631"/>
            <a:ext cx="609601" cy="609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42AC03-0C9C-2704-DA3F-17C67F099485}"/>
              </a:ext>
            </a:extLst>
          </p:cNvPr>
          <p:cNvSpPr txBox="1"/>
          <p:nvPr/>
        </p:nvSpPr>
        <p:spPr>
          <a:xfrm>
            <a:off x="839416" y="4950544"/>
            <a:ext cx="358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Роль Банку у фінансовому </a:t>
            </a:r>
          </a:p>
          <a:p>
            <a:r>
              <a:rPr lang="uk-UA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секторі, </a:t>
            </a:r>
            <a:r>
              <a:rPr lang="uk-UA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проєкти</a:t>
            </a:r>
            <a:r>
              <a:rPr lang="uk-UA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реалії та можливості, фінансування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37995"/>
            <a:ext cx="604764" cy="402773"/>
          </a:xfrm>
          <a:prstGeom prst="rect">
            <a:avLst/>
          </a:prstGeom>
        </p:spPr>
      </p:pic>
      <p:sp>
        <p:nvSpPr>
          <p:cNvPr id="12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uk-UA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2228" y="2060848"/>
            <a:ext cx="5905500" cy="1828800"/>
          </a:xfrm>
        </p:spPr>
        <p:txBody>
          <a:bodyPr>
            <a:noAutofit/>
          </a:bodyPr>
          <a:lstStyle/>
          <a:p>
            <a:pPr algn="l"/>
            <a:r>
              <a:rPr lang="uk-UA" sz="4800" dirty="0">
                <a:solidFill>
                  <a:srgbClr val="003B8F"/>
                </a:solidFill>
                <a:latin typeface="Arial Black" panose="020B0A04020102020204" pitchFamily="34" charset="0"/>
              </a:rPr>
              <a:t>УКРЕКСІМБАНК</a:t>
            </a:r>
            <a:r>
              <a:rPr lang="uk-UA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b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uk-UA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НАДІЙНІСТЬ, </a:t>
            </a:r>
            <a:br>
              <a:rPr lang="uk-UA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ПЕРЕВІРЕНА ЧАСОМ</a:t>
            </a:r>
            <a:endParaRPr lang="uk-UA" sz="3600" b="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57" y="18864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FF79A-F3FE-6416-4964-60CA73324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29">
            <a:extLst>
              <a:ext uri="{FF2B5EF4-FFF2-40B4-BE49-F238E27FC236}">
                <a16:creationId xmlns:a16="http://schemas.microsoft.com/office/drawing/2014/main" id="{0AEA632D-4912-5150-3414-232003F78935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F7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Місце для номера слайда 5">
            <a:extLst>
              <a:ext uri="{FF2B5EF4-FFF2-40B4-BE49-F238E27FC236}">
                <a16:creationId xmlns:a16="http://schemas.microsoft.com/office/drawing/2014/main" id="{2F3BC475-BAA2-DC20-80FA-56A03B335226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: округлені верхні кути 6">
            <a:extLst>
              <a:ext uri="{FF2B5EF4-FFF2-40B4-BE49-F238E27FC236}">
                <a16:creationId xmlns:a16="http://schemas.microsoft.com/office/drawing/2014/main" id="{A0B6DA7D-425F-33CE-C221-597216378265}"/>
              </a:ext>
            </a:extLst>
          </p:cNvPr>
          <p:cNvSpPr/>
          <p:nvPr/>
        </p:nvSpPr>
        <p:spPr>
          <a:xfrm rot="5400000">
            <a:off x="-311183" y="952921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74318E-4B60-2EB4-BC0B-2645A8319050}"/>
              </a:ext>
            </a:extLst>
          </p:cNvPr>
          <p:cNvSpPr txBox="1"/>
          <p:nvPr/>
        </p:nvSpPr>
        <p:spPr>
          <a:xfrm>
            <a:off x="593029" y="713208"/>
            <a:ext cx="951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ПРОГРАМА </a:t>
            </a:r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ФІНАНСОВОЇ ПІДТРИМКИ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ПІДПРИЄМСТВ ОПК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(ПОСТАНОВА КМУ </a:t>
            </a: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від 05.11.2024 року № 1288)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4E259EC2-7979-3905-88F5-28A237E47BE5}"/>
              </a:ext>
            </a:extLst>
          </p:cNvPr>
          <p:cNvSpPr txBox="1"/>
          <p:nvPr/>
        </p:nvSpPr>
        <p:spPr>
          <a:xfrm>
            <a:off x="573197" y="2622418"/>
            <a:ext cx="8279485" cy="3777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Цільове використання:</a:t>
            </a:r>
            <a:r>
              <a:rPr lang="uk-UA" sz="14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розроблення, виготовлення, ремонт, модернізація та утилізація озброєння, військової і спеціальної техніки, боєприпасів, їх складових та інших виробів військового призначення, які використовуються для задоволення потреб ЗСУ та інших військових формувань:</a:t>
            </a:r>
          </a:p>
          <a:p>
            <a:pPr marL="285750"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інвестиційні цілі;</a:t>
            </a:r>
          </a:p>
          <a:p>
            <a:pPr marL="285750"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фінансування оборотного капіталу.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Максимальна сума кредиту:</a:t>
            </a:r>
          </a:p>
          <a:p>
            <a:pPr marL="285750"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інвестиційні цілі  - до 500 млн. грн.; </a:t>
            </a:r>
          </a:p>
          <a:p>
            <a:pPr marL="285750"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фінансування оборотного капіталу - до 100 млн. грн.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Максимальний строк кредитування:</a:t>
            </a:r>
          </a:p>
          <a:p>
            <a:pPr marL="263525"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інвестиційні цілі – до 5 років </a:t>
            </a:r>
          </a:p>
          <a:p>
            <a:pPr marL="263525"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фінансування оборотного капіталу – до 3 років.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40BE"/>
              </a:buClr>
              <a:buSzPct val="200000"/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Компенсаційна відсоткова ставка становить 5% річних.</a:t>
            </a:r>
          </a:p>
          <a:p>
            <a:pPr>
              <a:spcBef>
                <a:spcPts val="100"/>
              </a:spcBef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C5C6CA3-C2FC-E116-97F3-5716049629C8}"/>
              </a:ext>
            </a:extLst>
          </p:cNvPr>
          <p:cNvSpPr/>
          <p:nvPr/>
        </p:nvSpPr>
        <p:spPr>
          <a:xfrm>
            <a:off x="573197" y="1630703"/>
            <a:ext cx="10342150" cy="793336"/>
          </a:xfrm>
          <a:prstGeom prst="roundRect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95244-E28E-41BC-ED6C-5EAC105A3B7A}"/>
              </a:ext>
            </a:extLst>
          </p:cNvPr>
          <p:cNvSpPr txBox="1"/>
          <p:nvPr/>
        </p:nvSpPr>
        <p:spPr>
          <a:xfrm>
            <a:off x="1408668" y="1662643"/>
            <a:ext cx="9189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Мета: </a:t>
            </a:r>
            <a:r>
              <a:rPr lang="uk-UA" sz="1400" dirty="0">
                <a:solidFill>
                  <a:schemeClr val="bg1"/>
                </a:solidFill>
              </a:rPr>
              <a:t>здешевлення вартості кредитів підприємствам, зокрема підприємствам з іноземними інвестиціями, які беруть участь у виконанні державних цільових програм, пов’язаних із розвитком оборонно-промислового комплексу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56007-263D-7757-2D69-F379E5422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5" y="1745593"/>
            <a:ext cx="563555" cy="563555"/>
          </a:xfrm>
          <a:prstGeom prst="rect">
            <a:avLst/>
          </a:prstGeom>
        </p:spPr>
      </p:pic>
      <p:sp>
        <p:nvSpPr>
          <p:cNvPr id="4" name="object 24">
            <a:extLst>
              <a:ext uri="{FF2B5EF4-FFF2-40B4-BE49-F238E27FC236}">
                <a16:creationId xmlns:a16="http://schemas.microsoft.com/office/drawing/2014/main" id="{24A9AF49-73B7-6AF2-1FAC-4758EA73D628}"/>
              </a:ext>
            </a:extLst>
          </p:cNvPr>
          <p:cNvSpPr txBox="1"/>
          <p:nvPr/>
        </p:nvSpPr>
        <p:spPr>
          <a:xfrm>
            <a:off x="10488488" y="2492896"/>
            <a:ext cx="12909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k-UA" sz="1600" b="1" dirty="0">
                <a:solidFill>
                  <a:srgbClr val="003B8F"/>
                </a:solidFill>
                <a:latin typeface="Arial Narrow" panose="020B0606020202030204" pitchFamily="34" charset="0"/>
              </a:rPr>
              <a:t>Переваги</a:t>
            </a:r>
          </a:p>
        </p:txBody>
      </p:sp>
      <p:sp>
        <p:nvSpPr>
          <p:cNvPr id="5" name="object 26">
            <a:extLst>
              <a:ext uri="{FF2B5EF4-FFF2-40B4-BE49-F238E27FC236}">
                <a16:creationId xmlns:a16="http://schemas.microsoft.com/office/drawing/2014/main" id="{429CC04D-BFC7-AE56-4440-766FC3004F80}"/>
              </a:ext>
            </a:extLst>
          </p:cNvPr>
          <p:cNvSpPr txBox="1"/>
          <p:nvPr/>
        </p:nvSpPr>
        <p:spPr>
          <a:xfrm>
            <a:off x="9912425" y="2812004"/>
            <a:ext cx="2142388" cy="27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Знижена відсоткова ставка</a:t>
            </a:r>
            <a:endParaRPr lang="en-US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Збільшені ліміти фінансування</a:t>
            </a:r>
            <a:endParaRPr lang="en-US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Держпідтримка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може надаватись разом:</a:t>
            </a: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Tx/>
              <a:buChar char="-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 гарантіями на портфельній основі (до 80% від ліміту фінансування)</a:t>
            </a: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Tx/>
              <a:buChar char="-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місцевими гарантіями</a:t>
            </a: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Tx/>
              <a:buChar char="-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регіональними та місцевими програмами підтримки</a:t>
            </a:r>
            <a:endParaRPr lang="en-US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</p:txBody>
      </p:sp>
    </p:spTree>
    <p:extLst>
      <p:ext uri="{BB962C8B-B14F-4D97-AF65-F5344CB8AC3E}">
        <p14:creationId xmlns:p14="http://schemas.microsoft.com/office/powerpoint/2010/main" val="140223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9169-CBA2-61C4-E166-491D7398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29">
            <a:extLst>
              <a:ext uri="{FF2B5EF4-FFF2-40B4-BE49-F238E27FC236}">
                <a16:creationId xmlns:a16="http://schemas.microsoft.com/office/drawing/2014/main" id="{9ECD9CC9-5B12-1545-DA5F-CC6D91D0B93D}"/>
              </a:ext>
            </a:extLst>
          </p:cNvPr>
          <p:cNvSpPr/>
          <p:nvPr/>
        </p:nvSpPr>
        <p:spPr>
          <a:xfrm>
            <a:off x="13313" y="0"/>
            <a:ext cx="12192000" cy="6858000"/>
          </a:xfrm>
          <a:prstGeom prst="rect">
            <a:avLst/>
          </a:prstGeom>
          <a:solidFill>
            <a:srgbClr val="F7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Місце для номера слайда 5">
            <a:extLst>
              <a:ext uri="{FF2B5EF4-FFF2-40B4-BE49-F238E27FC236}">
                <a16:creationId xmlns:a16="http://schemas.microsoft.com/office/drawing/2014/main" id="{3C25B1CD-6227-F4BD-C84F-66641DF17EC1}"/>
              </a:ext>
            </a:extLst>
          </p:cNvPr>
          <p:cNvSpPr txBox="1">
            <a:spLocks/>
          </p:cNvSpPr>
          <p:nvPr/>
        </p:nvSpPr>
        <p:spPr>
          <a:xfrm>
            <a:off x="9142465" y="216101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: округлені верхні кути 6">
            <a:extLst>
              <a:ext uri="{FF2B5EF4-FFF2-40B4-BE49-F238E27FC236}">
                <a16:creationId xmlns:a16="http://schemas.microsoft.com/office/drawing/2014/main" id="{DBDDE462-BB3F-FC09-7BC7-53EBEE7DE377}"/>
              </a:ext>
            </a:extLst>
          </p:cNvPr>
          <p:cNvSpPr/>
          <p:nvPr/>
        </p:nvSpPr>
        <p:spPr>
          <a:xfrm rot="5400000">
            <a:off x="-323551" y="643837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666904-F2F8-8935-2999-D22FE88878A6}"/>
              </a:ext>
            </a:extLst>
          </p:cNvPr>
          <p:cNvSpPr txBox="1"/>
          <p:nvPr/>
        </p:nvSpPr>
        <p:spPr>
          <a:xfrm>
            <a:off x="560897" y="374289"/>
            <a:ext cx="919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3B8F"/>
                </a:solidFill>
                <a:latin typeface="Arial Black" panose="020B0A04020102020204" pitchFamily="34" charset="0"/>
              </a:rPr>
              <a:t>Постекспортне</a:t>
            </a:r>
            <a:r>
              <a:rPr lang="uk-UA" sz="2400" dirty="0">
                <a:solidFill>
                  <a:srgbClr val="003B8F"/>
                </a:solidFill>
                <a:latin typeface="Arial Black" panose="020B0A04020102020204" pitchFamily="34" charset="0"/>
              </a:rPr>
              <a:t> фінансування </a:t>
            </a:r>
            <a:br>
              <a:rPr lang="uk-UA" sz="2400" dirty="0">
                <a:solidFill>
                  <a:srgbClr val="003B8F"/>
                </a:solidFill>
                <a:latin typeface="Arial Black" panose="020B0A04020102020204" pitchFamily="34" charset="0"/>
              </a:rPr>
            </a:b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(негоціація документів за експортним акредитивом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DCF0291-6053-710D-8CF9-F1FBC4E40C77}"/>
              </a:ext>
            </a:extLst>
          </p:cNvPr>
          <p:cNvSpPr/>
          <p:nvPr/>
        </p:nvSpPr>
        <p:spPr>
          <a:xfrm>
            <a:off x="480865" y="1349630"/>
            <a:ext cx="11042517" cy="626710"/>
          </a:xfrm>
          <a:prstGeom prst="roundRect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0119F-FE92-7E05-5C29-C50C2A4B4767}"/>
              </a:ext>
            </a:extLst>
          </p:cNvPr>
          <p:cNvSpPr txBox="1"/>
          <p:nvPr/>
        </p:nvSpPr>
        <p:spPr>
          <a:xfrm>
            <a:off x="1137355" y="1404576"/>
            <a:ext cx="994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Мета: </a:t>
            </a:r>
            <a:r>
              <a:rPr lang="uk-UA" sz="1400" dirty="0">
                <a:solidFill>
                  <a:schemeClr val="bg1"/>
                </a:solidFill>
              </a:rPr>
              <a:t>отримання експортером виручки раніше терміну платежу за акредитивом за умови належного представлення документів за акредитивом та підтвердженням банком-емітентом дати платежу згідно умов акредитива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BD84F5-470C-BA0E-9CFA-7621CB70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2" y="1446516"/>
            <a:ext cx="436384" cy="436384"/>
          </a:xfrm>
          <a:prstGeom prst="rect">
            <a:avLst/>
          </a:prstGeom>
        </p:spPr>
      </p:pic>
      <p:sp>
        <p:nvSpPr>
          <p:cNvPr id="4" name="object 24">
            <a:extLst>
              <a:ext uri="{FF2B5EF4-FFF2-40B4-BE49-F238E27FC236}">
                <a16:creationId xmlns:a16="http://schemas.microsoft.com/office/drawing/2014/main" id="{C6A0905B-857D-EBFB-BA26-05C9C06A2090}"/>
              </a:ext>
            </a:extLst>
          </p:cNvPr>
          <p:cNvSpPr txBox="1"/>
          <p:nvPr/>
        </p:nvSpPr>
        <p:spPr>
          <a:xfrm>
            <a:off x="9765130" y="2262218"/>
            <a:ext cx="12909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k-UA" sz="1600" b="1" dirty="0">
                <a:solidFill>
                  <a:srgbClr val="003B8F"/>
                </a:solidFill>
                <a:latin typeface="Arial Narrow" panose="020B0606020202030204" pitchFamily="34" charset="0"/>
              </a:rPr>
              <a:t>Переваги</a:t>
            </a:r>
          </a:p>
        </p:txBody>
      </p:sp>
      <p:sp>
        <p:nvSpPr>
          <p:cNvPr id="5" name="object 26">
            <a:extLst>
              <a:ext uri="{FF2B5EF4-FFF2-40B4-BE49-F238E27FC236}">
                <a16:creationId xmlns:a16="http://schemas.microsoft.com/office/drawing/2014/main" id="{FFCE2E62-C7FD-2BE4-9B83-4740B188A291}"/>
              </a:ext>
            </a:extLst>
          </p:cNvPr>
          <p:cNvSpPr txBox="1"/>
          <p:nvPr/>
        </p:nvSpPr>
        <p:spPr>
          <a:xfrm>
            <a:off x="9201877" y="2583511"/>
            <a:ext cx="2547512" cy="3936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Отримання експортером виручки раніше, ніж передбачають умови акредитива, за помірну плату</a:t>
            </a: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Проведення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операції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без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надання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експортером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забезпечення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Отримання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експортером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виручки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у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повній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сумі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документів</a:t>
            </a:r>
            <a:r>
              <a:rPr lang="ru-RU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за </a:t>
            </a:r>
            <a:r>
              <a:rPr lang="ru-RU" sz="1200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акредитивом</a:t>
            </a:r>
            <a:endParaRPr lang="ru-RU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ru-RU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Усунення впливу на експортера змін процентної ставки і валютного ризику</a:t>
            </a: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 умови підтвердження Укрексімбанком акредитива, який виконується шляхом негоціації, проведення операції без регресу на експортера</a:t>
            </a: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714B0970-B92A-E523-459A-F12D9C99B055}"/>
              </a:ext>
            </a:extLst>
          </p:cNvPr>
          <p:cNvSpPr/>
          <p:nvPr/>
        </p:nvSpPr>
        <p:spPr>
          <a:xfrm>
            <a:off x="684916" y="2049241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Схема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постекспортного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фінансування за акредитивом</a:t>
            </a:r>
            <a:endParaRPr lang="uk-UA" sz="2400" dirty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7498D4FC-ED18-2DE8-5A80-3E0B1A9BC9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946" y="2328309"/>
            <a:ext cx="7488544" cy="4366980"/>
            <a:chOff x="2164" y="8698"/>
            <a:chExt cx="7647" cy="3812"/>
          </a:xfrm>
        </p:grpSpPr>
        <p:sp>
          <p:nvSpPr>
            <p:cNvPr id="8" name="AutoShape 19">
              <a:extLst>
                <a:ext uri="{FF2B5EF4-FFF2-40B4-BE49-F238E27FC236}">
                  <a16:creationId xmlns:a16="http://schemas.microsoft.com/office/drawing/2014/main" id="{575EA3C6-ECAD-9C67-3798-E9348516FF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1" y="8698"/>
              <a:ext cx="7590" cy="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7EDEF55B-5D03-ABCB-1FE6-343A47DFE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10476"/>
              <a:ext cx="7588" cy="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id="{37E94471-3E5D-9505-5AE6-DC7325B9C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9206"/>
              <a:ext cx="1543" cy="510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lIns="18000" tIns="28800" rIns="18000" bIns="28800"/>
            <a:lstStyle/>
            <a:p>
              <a:pPr algn="ctr"/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Відвантаження продукції</a:t>
              </a:r>
              <a:endParaRPr lang="uk-UA" sz="24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95BAFDB5-9C13-663E-774E-2EB218378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8912"/>
              <a:ext cx="2535" cy="1099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Надходження </a:t>
              </a:r>
              <a:r>
                <a:rPr lang="en-US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SWIFT-</a:t>
              </a:r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повідомлення від банку-емітенту </a:t>
              </a:r>
              <a:r>
                <a:rPr lang="en-US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підтвердження дати платежу за акредитивом </a:t>
              </a:r>
              <a:endParaRPr lang="uk-UA" sz="1400" dirty="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2" name="AutoShape 14">
              <a:extLst>
                <a:ext uri="{FF2B5EF4-FFF2-40B4-BE49-F238E27FC236}">
                  <a16:creationId xmlns:a16="http://schemas.microsoft.com/office/drawing/2014/main" id="{AE6D7F68-CB10-E5B9-980E-991A7261FA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79" y="9715"/>
              <a:ext cx="1" cy="635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5894DFAD-1B90-7978-B54C-22F963B4C9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29" y="9877"/>
              <a:ext cx="256" cy="1671"/>
            </a:xfrm>
            <a:prstGeom prst="rightBrace">
              <a:avLst>
                <a:gd name="adj1" fmla="val 54395"/>
                <a:gd name="adj2" fmla="val 5634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E7B089E8-E61C-7CCA-EE20-8BF8F3C26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" y="8984"/>
              <a:ext cx="3378" cy="73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Отримання відшкодування  </a:t>
              </a:r>
              <a:b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</a:br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від банку-емітента  на дату платежу за акредитивом</a:t>
              </a:r>
            </a:p>
            <a:p>
              <a:pPr algn="ctr"/>
              <a:endParaRPr lang="uk-UA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DA64370C-0011-994E-8D3E-A2947A613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1694"/>
              <a:ext cx="3383" cy="81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Здійснення фінансування </a:t>
              </a:r>
              <a:b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</a:br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(зарахування Укрексімбанком виручки на рахунок </a:t>
              </a:r>
              <a:r>
                <a:rPr lang="uk-UA" sz="1400" b="1" dirty="0" err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бенефіціара</a:t>
              </a:r>
              <a:r>
                <a:rPr lang="uk-UA" sz="1400" b="1" dirty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)</a:t>
              </a:r>
              <a:endParaRPr lang="uk-UA" sz="2400" dirty="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6" name="AutoShape 10">
              <a:extLst>
                <a:ext uri="{FF2B5EF4-FFF2-40B4-BE49-F238E27FC236}">
                  <a16:creationId xmlns:a16="http://schemas.microsoft.com/office/drawing/2014/main" id="{A6F5D041-DB45-474E-B900-44A3ECEB4D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919" y="10605"/>
              <a:ext cx="2" cy="1016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9" name="AutoShape 9">
              <a:extLst>
                <a:ext uri="{FF2B5EF4-FFF2-40B4-BE49-F238E27FC236}">
                  <a16:creationId xmlns:a16="http://schemas.microsoft.com/office/drawing/2014/main" id="{355B11AE-BBDD-DA7A-0D82-5E08C543D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93" y="9716"/>
              <a:ext cx="1" cy="634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0" name="AutoShape 8">
              <a:extLst>
                <a:ext uri="{FF2B5EF4-FFF2-40B4-BE49-F238E27FC236}">
                  <a16:creationId xmlns:a16="http://schemas.microsoft.com/office/drawing/2014/main" id="{AEA37A6A-0BE8-849E-2561-E599C078DF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0" y="9714"/>
              <a:ext cx="1" cy="636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5A2CE902-1DD5-6A67-FB1E-5B2534A09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10804"/>
              <a:ext cx="4338" cy="83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uk-UA" sz="1400" b="1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Період від дати надання документів </a:t>
              </a:r>
              <a:r>
                <a:rPr lang="uk-UA" sz="1400" b="1" dirty="0" err="1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бенефіціаром</a:t>
              </a:r>
              <a:r>
                <a:rPr lang="uk-UA" sz="1400" b="1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  до Укрексімбанку</a:t>
              </a:r>
              <a:r>
                <a:rPr lang="en-US" sz="1400" b="1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,</a:t>
              </a:r>
              <a:r>
                <a:rPr lang="uk-UA" sz="1400" b="1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 пересилання їх з вимогою платежу до банку-емітенту та перевірка їх банком -емітентом.</a:t>
              </a:r>
              <a:endParaRPr lang="uk-UA" sz="14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9D508117-0E92-8C87-66B5-42B6E8B45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0350"/>
              <a:ext cx="260" cy="255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5E00BEDD-978B-FDAB-31C8-DD3EFFBE5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0350"/>
              <a:ext cx="259" cy="255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8405FDAC-B1D8-19D1-2EB1-EB0857F89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" y="10350"/>
              <a:ext cx="262" cy="255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cxnSp>
          <p:nvCxnSpPr>
            <p:cNvPr id="25" name="AutoShape 3">
              <a:extLst>
                <a:ext uri="{FF2B5EF4-FFF2-40B4-BE49-F238E27FC236}">
                  <a16:creationId xmlns:a16="http://schemas.microsoft.com/office/drawing/2014/main" id="{DFC6AE81-DB76-9023-8FB7-7B296C21FF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50" y="10477"/>
              <a:ext cx="2699" cy="1"/>
            </a:xfrm>
            <a:prstGeom prst="straightConnector1">
              <a:avLst/>
            </a:prstGeom>
            <a:noFill/>
            <a:ln w="38100">
              <a:solidFill>
                <a:srgbClr val="339966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26" name="AutoShape 2">
              <a:extLst>
                <a:ext uri="{FF2B5EF4-FFF2-40B4-BE49-F238E27FC236}">
                  <a16:creationId xmlns:a16="http://schemas.microsoft.com/office/drawing/2014/main" id="{FC0BF2C1-379D-5EAE-D5CF-21CAE8B4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10202"/>
              <a:ext cx="2573" cy="25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uk-UA" sz="1400" b="1" dirty="0">
                  <a:solidFill>
                    <a:srgbClr val="008000"/>
                  </a:solidFill>
                  <a:ea typeface="Times New Roman" pitchFamily="18" charset="0"/>
                  <a:cs typeface="Arial" charset="0"/>
                </a:rPr>
                <a:t>Період фінансування</a:t>
              </a:r>
              <a:endParaRPr lang="uk-UA" sz="2400" dirty="0">
                <a:ea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70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29">
            <a:extLst>
              <a:ext uri="{FF2B5EF4-FFF2-40B4-BE49-F238E27FC236}">
                <a16:creationId xmlns:a16="http://schemas.microsoft.com/office/drawing/2014/main" id="{9C1D36B7-9C36-AC71-318F-0F64B31FC271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F7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Rectangle 37"/>
          <p:cNvSpPr/>
          <p:nvPr/>
        </p:nvSpPr>
        <p:spPr>
          <a:xfrm>
            <a:off x="7147820" y="1908811"/>
            <a:ext cx="4790349" cy="3815207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408305" y="1908811"/>
            <a:ext cx="6392770" cy="3815208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Укрэксимбанк в 2020 : официальный сайт, адрес, телефоны, горячая ..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1703684" y="236262"/>
            <a:ext cx="671016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019" y="3122828"/>
            <a:ext cx="1629366" cy="738664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Погодження курсу «продажу </a:t>
            </a:r>
            <a:r>
              <a:rPr lang="uk-UA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ін.валюти</a:t>
            </a:r>
            <a:r>
              <a:rPr lang="uk-UA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951" y="3122828"/>
            <a:ext cx="1874260" cy="738664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Погодження курсу </a:t>
            </a:r>
            <a:r>
              <a:rPr lang="uk-UA" sz="1400" b="1" dirty="0">
                <a:solidFill>
                  <a:srgbClr val="FFFFFF"/>
                </a:solidFill>
              </a:rPr>
              <a:t>«зворотної купівлі </a:t>
            </a:r>
            <a:r>
              <a:rPr lang="uk-UA" sz="1400" b="1" dirty="0" err="1">
                <a:solidFill>
                  <a:srgbClr val="FFFFFF"/>
                </a:solidFill>
              </a:rPr>
              <a:t>ін.валюти</a:t>
            </a:r>
            <a:r>
              <a:rPr lang="uk-UA" sz="1400" b="1" dirty="0">
                <a:solidFill>
                  <a:srgbClr val="FFFFFF"/>
                </a:solidFill>
              </a:rPr>
              <a:t>»</a:t>
            </a:r>
            <a:endParaRPr lang="uk-UA" sz="1400" b="1" dirty="0">
              <a:solidFill>
                <a:srgbClr val="FFFFFF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7069" y="3015107"/>
            <a:ext cx="1800201" cy="954107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Клієнт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отримує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гривню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«продажу </a:t>
            </a:r>
          </a:p>
          <a:p>
            <a:pPr algn="ctr"/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ін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валюти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2058" y="3015107"/>
            <a:ext cx="2189670" cy="954107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Списання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/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врахування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гарантійного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покриття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+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комісії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за продаж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ін.валюти</a:t>
            </a:r>
            <a:endParaRPr lang="ru-RU" sz="1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85067" y="3122828"/>
            <a:ext cx="1800200" cy="738664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Клієнт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здійснює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зворотну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купівлю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 ін.валюти</a:t>
            </a:r>
            <a:r>
              <a:rPr lang="ru-RU" sz="1400" b="1" baseline="30000" dirty="0">
                <a:solidFill>
                  <a:schemeClr val="bg1"/>
                </a:solidFill>
                <a:ea typeface="Times New Roman" panose="02020603050405020304" pitchFamily="18" charset="0"/>
              </a:rPr>
              <a:t>3 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351732" y="5930172"/>
            <a:ext cx="5951714" cy="802224"/>
          </a:xfrm>
        </p:spPr>
        <p:txBody>
          <a:bodyPr>
            <a:noAutofit/>
          </a:bodyPr>
          <a:lstStyle/>
          <a:p>
            <a:pPr algn="just"/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хеджування валютних ризиків; </a:t>
            </a:r>
          </a:p>
          <a:p>
            <a:pPr algn="just"/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можливість не продавати іноземну валюту для фінансування поточної діяльності; </a:t>
            </a:r>
          </a:p>
          <a:p>
            <a:pPr algn="just"/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зворотна купівля клієнтом іноземної валюти не потребує погодження валютним контролем;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569" y="3969214"/>
            <a:ext cx="17730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Курс «продажу»</a:t>
            </a:r>
            <a:endParaRPr lang="uk-UA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rgbClr val="0040BE"/>
                </a:solidFill>
              </a:rPr>
              <a:t>41,</a:t>
            </a:r>
            <a:r>
              <a:rPr lang="en-US" sz="2000" b="1" dirty="0">
                <a:solidFill>
                  <a:srgbClr val="0040BE"/>
                </a:solidFill>
              </a:rPr>
              <a:t>9479</a:t>
            </a:r>
            <a:endParaRPr lang="uk-UA" sz="2000" b="1" dirty="0">
              <a:solidFill>
                <a:srgbClr val="0040B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24227" y="3969214"/>
            <a:ext cx="23042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Курс «зворотної купівлі»</a:t>
            </a:r>
            <a:endParaRPr lang="uk-UA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ctr"/>
            <a:r>
              <a:rPr lang="uk-UA" sz="1600" b="1" dirty="0">
                <a:solidFill>
                  <a:srgbClr val="0040BE"/>
                </a:solidFill>
              </a:rPr>
              <a:t>7 днів</a:t>
            </a:r>
            <a:r>
              <a:rPr lang="ru-RU" sz="1600" b="1" dirty="0">
                <a:solidFill>
                  <a:srgbClr val="0040BE"/>
                </a:solidFill>
              </a:rPr>
              <a:t> —</a:t>
            </a:r>
            <a:r>
              <a:rPr lang="en-US" sz="1600" b="1" dirty="0">
                <a:solidFill>
                  <a:srgbClr val="0040BE"/>
                </a:solidFill>
              </a:rPr>
              <a:t>42,0442</a:t>
            </a:r>
          </a:p>
          <a:p>
            <a:pPr algn="ctr" fontAlgn="ctr"/>
            <a:r>
              <a:rPr lang="uk-UA" sz="1600" b="1" dirty="0">
                <a:solidFill>
                  <a:srgbClr val="0040BE"/>
                </a:solidFill>
              </a:rPr>
              <a:t>14 днів</a:t>
            </a:r>
            <a:r>
              <a:rPr lang="ru-RU" sz="1600" b="1" dirty="0">
                <a:solidFill>
                  <a:srgbClr val="0040BE"/>
                </a:solidFill>
              </a:rPr>
              <a:t> — </a:t>
            </a:r>
            <a:r>
              <a:rPr lang="uk-UA" sz="1600" b="1" dirty="0">
                <a:solidFill>
                  <a:srgbClr val="0040BE"/>
                </a:solidFill>
              </a:rPr>
              <a:t>4</a:t>
            </a:r>
            <a:r>
              <a:rPr lang="en-US" sz="1600" b="1" dirty="0">
                <a:solidFill>
                  <a:srgbClr val="0040BE"/>
                </a:solidFill>
              </a:rPr>
              <a:t>2,1404</a:t>
            </a:r>
            <a:endParaRPr lang="ru-RU" sz="1600" b="1" dirty="0">
              <a:solidFill>
                <a:srgbClr val="0040BE"/>
              </a:solidFill>
            </a:endParaRPr>
          </a:p>
          <a:p>
            <a:pPr algn="ctr" fontAlgn="ctr"/>
            <a:r>
              <a:rPr lang="uk-UA" sz="1600" b="1" dirty="0">
                <a:solidFill>
                  <a:srgbClr val="0040BE"/>
                </a:solidFill>
              </a:rPr>
              <a:t>28 днів </a:t>
            </a:r>
            <a:r>
              <a:rPr lang="ru-RU" sz="1600" b="1" dirty="0">
                <a:solidFill>
                  <a:srgbClr val="0040BE"/>
                </a:solidFill>
              </a:rPr>
              <a:t> — </a:t>
            </a:r>
            <a:r>
              <a:rPr lang="en-US" sz="1600" b="1" dirty="0">
                <a:solidFill>
                  <a:srgbClr val="0040BE"/>
                </a:solidFill>
              </a:rPr>
              <a:t>42,3330</a:t>
            </a:r>
            <a:endParaRPr lang="ru-RU" sz="1600" b="1" dirty="0">
              <a:solidFill>
                <a:srgbClr val="0040BE"/>
              </a:solidFill>
            </a:endParaRPr>
          </a:p>
          <a:p>
            <a:pPr algn="ctr" fontAlgn="ctr"/>
            <a:r>
              <a:rPr lang="uk-UA" sz="1600" b="1" dirty="0">
                <a:solidFill>
                  <a:srgbClr val="0040BE"/>
                </a:solidFill>
              </a:rPr>
              <a:t>90 днів </a:t>
            </a:r>
            <a:r>
              <a:rPr lang="ru-RU" sz="1600" b="1" dirty="0">
                <a:solidFill>
                  <a:srgbClr val="0040BE"/>
                </a:solidFill>
              </a:rPr>
              <a:t>— 4</a:t>
            </a:r>
            <a:r>
              <a:rPr lang="en-US" sz="1600" b="1" dirty="0">
                <a:solidFill>
                  <a:srgbClr val="0040BE"/>
                </a:solidFill>
              </a:rPr>
              <a:t>3</a:t>
            </a:r>
            <a:r>
              <a:rPr lang="ru-RU" sz="1600" b="1" dirty="0">
                <a:solidFill>
                  <a:srgbClr val="0040BE"/>
                </a:solidFill>
              </a:rPr>
              <a:t>,</a:t>
            </a:r>
            <a:r>
              <a:rPr lang="en-US" sz="1600" b="1" dirty="0">
                <a:solidFill>
                  <a:srgbClr val="0040BE"/>
                </a:solidFill>
              </a:rPr>
              <a:t>1857</a:t>
            </a:r>
            <a:endParaRPr lang="ru-RU" sz="1600" b="1" dirty="0">
              <a:solidFill>
                <a:srgbClr val="0040B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85381" y="4005409"/>
            <a:ext cx="19894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Кошти на п/рахунок</a:t>
            </a:r>
            <a:endParaRPr lang="uk-UA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rgbClr val="0040BE"/>
                </a:solidFill>
              </a:rPr>
              <a:t>₴4 </a:t>
            </a:r>
            <a:r>
              <a:rPr lang="en-US" sz="2400" b="1" dirty="0">
                <a:solidFill>
                  <a:srgbClr val="0040BE"/>
                </a:solidFill>
              </a:rPr>
              <a:t>194</a:t>
            </a:r>
            <a:r>
              <a:rPr lang="uk-UA" sz="2400" b="1" dirty="0">
                <a:solidFill>
                  <a:srgbClr val="0040BE"/>
                </a:solidFill>
              </a:rPr>
              <a:t> </a:t>
            </a:r>
            <a:r>
              <a:rPr lang="en-US" sz="2400" b="1" dirty="0">
                <a:solidFill>
                  <a:srgbClr val="0040BE"/>
                </a:solidFill>
              </a:rPr>
              <a:t>79</a:t>
            </a:r>
            <a:r>
              <a:rPr lang="uk-UA" sz="2400" b="1" dirty="0">
                <a:solidFill>
                  <a:srgbClr val="0040BE"/>
                </a:solidFill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25046" y="3969214"/>
            <a:ext cx="2562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dirty="0">
                <a:solidFill>
                  <a:schemeClr val="accent5">
                    <a:lumMod val="50000"/>
                  </a:schemeClr>
                </a:solidFill>
              </a:rPr>
              <a:t>Гарантійне покриття</a:t>
            </a:r>
          </a:p>
          <a:p>
            <a:pPr algn="ctr" fontAlgn="ctr"/>
            <a:r>
              <a:rPr lang="uk-UA" sz="1500" b="1" dirty="0">
                <a:solidFill>
                  <a:srgbClr val="0040BE"/>
                </a:solidFill>
              </a:rPr>
              <a:t>3%</a:t>
            </a:r>
            <a:r>
              <a:rPr lang="en-US" sz="1500" b="1" dirty="0">
                <a:solidFill>
                  <a:srgbClr val="0040BE"/>
                </a:solidFill>
              </a:rPr>
              <a:t> — </a:t>
            </a:r>
            <a:r>
              <a:rPr lang="uk-UA" sz="1500" b="1" dirty="0">
                <a:solidFill>
                  <a:srgbClr val="0040BE"/>
                </a:solidFill>
              </a:rPr>
              <a:t>$3 000</a:t>
            </a:r>
            <a:r>
              <a:rPr lang="en-US" sz="1500" b="1" dirty="0">
                <a:solidFill>
                  <a:srgbClr val="0040BE"/>
                </a:solidFill>
              </a:rPr>
              <a:t> </a:t>
            </a:r>
            <a:r>
              <a:rPr lang="uk-UA" sz="1500" b="1" dirty="0">
                <a:solidFill>
                  <a:srgbClr val="0040BE"/>
                </a:solidFill>
              </a:rPr>
              <a:t>/</a:t>
            </a:r>
            <a:r>
              <a:rPr lang="ru-RU" sz="1500" b="1" dirty="0">
                <a:solidFill>
                  <a:srgbClr val="0040BE"/>
                </a:solidFill>
              </a:rPr>
              <a:t> </a:t>
            </a:r>
            <a:r>
              <a:rPr lang="uk-UA" sz="1500" b="1" dirty="0">
                <a:solidFill>
                  <a:srgbClr val="0040BE"/>
                </a:solidFill>
              </a:rPr>
              <a:t>₴ </a:t>
            </a:r>
            <a:r>
              <a:rPr lang="en-US" sz="1500" b="1" dirty="0">
                <a:solidFill>
                  <a:srgbClr val="0040BE"/>
                </a:solidFill>
              </a:rPr>
              <a:t>125 843</a:t>
            </a:r>
            <a:endParaRPr lang="ru-RU" sz="1500" b="1" dirty="0">
              <a:solidFill>
                <a:srgbClr val="0040BE"/>
              </a:solidFill>
            </a:endParaRPr>
          </a:p>
          <a:p>
            <a:pPr algn="ctr" fontAlgn="ctr"/>
            <a:r>
              <a:rPr lang="uk-UA" sz="1500" b="1" dirty="0">
                <a:solidFill>
                  <a:srgbClr val="0040BE"/>
                </a:solidFill>
              </a:rPr>
              <a:t>3%</a:t>
            </a:r>
            <a:r>
              <a:rPr lang="en-US" sz="1500" b="1" dirty="0">
                <a:solidFill>
                  <a:srgbClr val="0040BE"/>
                </a:solidFill>
              </a:rPr>
              <a:t> — </a:t>
            </a:r>
            <a:r>
              <a:rPr lang="uk-UA" sz="1500" b="1" dirty="0">
                <a:solidFill>
                  <a:srgbClr val="0040BE"/>
                </a:solidFill>
              </a:rPr>
              <a:t>$3 000</a:t>
            </a:r>
            <a:r>
              <a:rPr lang="en-US" sz="1500" b="1" dirty="0">
                <a:solidFill>
                  <a:srgbClr val="0040BE"/>
                </a:solidFill>
              </a:rPr>
              <a:t> </a:t>
            </a:r>
            <a:r>
              <a:rPr lang="uk-UA" sz="1500" b="1" dirty="0">
                <a:solidFill>
                  <a:srgbClr val="0040BE"/>
                </a:solidFill>
              </a:rPr>
              <a:t>/</a:t>
            </a:r>
            <a:r>
              <a:rPr lang="ru-RU" sz="1500" b="1" dirty="0">
                <a:solidFill>
                  <a:srgbClr val="0040BE"/>
                </a:solidFill>
              </a:rPr>
              <a:t> </a:t>
            </a:r>
            <a:r>
              <a:rPr lang="uk-UA" sz="1500" b="1" dirty="0">
                <a:solidFill>
                  <a:srgbClr val="0040BE"/>
                </a:solidFill>
              </a:rPr>
              <a:t>₴ </a:t>
            </a:r>
            <a:r>
              <a:rPr lang="en-US" sz="1500" b="1" dirty="0">
                <a:solidFill>
                  <a:srgbClr val="0040BE"/>
                </a:solidFill>
              </a:rPr>
              <a:t>125 843 </a:t>
            </a:r>
          </a:p>
          <a:p>
            <a:pPr algn="ctr" fontAlgn="ctr"/>
            <a:r>
              <a:rPr lang="uk-UA" sz="1500" b="1" dirty="0">
                <a:solidFill>
                  <a:srgbClr val="0040BE"/>
                </a:solidFill>
              </a:rPr>
              <a:t>5%</a:t>
            </a:r>
            <a:r>
              <a:rPr lang="en-US" sz="1500" b="1" dirty="0">
                <a:solidFill>
                  <a:srgbClr val="0040BE"/>
                </a:solidFill>
              </a:rPr>
              <a:t> — </a:t>
            </a:r>
            <a:r>
              <a:rPr lang="uk-UA" sz="1500" b="1" dirty="0">
                <a:solidFill>
                  <a:srgbClr val="0040BE"/>
                </a:solidFill>
              </a:rPr>
              <a:t>$5 000</a:t>
            </a:r>
            <a:r>
              <a:rPr lang="en-US" sz="1500" b="1" dirty="0">
                <a:solidFill>
                  <a:srgbClr val="0040BE"/>
                </a:solidFill>
              </a:rPr>
              <a:t> </a:t>
            </a:r>
            <a:r>
              <a:rPr lang="uk-UA" sz="1500" b="1" dirty="0">
                <a:solidFill>
                  <a:srgbClr val="0040BE"/>
                </a:solidFill>
              </a:rPr>
              <a:t>/</a:t>
            </a:r>
            <a:r>
              <a:rPr lang="ru-RU" sz="1500" b="1" dirty="0">
                <a:solidFill>
                  <a:srgbClr val="0040BE"/>
                </a:solidFill>
              </a:rPr>
              <a:t> </a:t>
            </a:r>
            <a:r>
              <a:rPr lang="uk-UA" sz="1500" b="1" dirty="0">
                <a:solidFill>
                  <a:srgbClr val="0040BE"/>
                </a:solidFill>
              </a:rPr>
              <a:t>₴</a:t>
            </a:r>
            <a:r>
              <a:rPr lang="ru-RU" sz="1500" b="1" dirty="0">
                <a:solidFill>
                  <a:srgbClr val="0040BE"/>
                </a:solidFill>
              </a:rPr>
              <a:t> </a:t>
            </a:r>
            <a:r>
              <a:rPr lang="en-US" sz="1500" b="1" dirty="0">
                <a:solidFill>
                  <a:srgbClr val="0040BE"/>
                </a:solidFill>
              </a:rPr>
              <a:t>209 739</a:t>
            </a:r>
            <a:endParaRPr lang="uk-UA" sz="1500" b="1" dirty="0">
              <a:solidFill>
                <a:srgbClr val="0040BE"/>
              </a:solidFill>
            </a:endParaRPr>
          </a:p>
          <a:p>
            <a:pPr algn="ctr" fontAlgn="ctr"/>
            <a:r>
              <a:rPr lang="uk-UA" sz="1500" b="1" dirty="0">
                <a:solidFill>
                  <a:srgbClr val="0040BE"/>
                </a:solidFill>
              </a:rPr>
              <a:t>11%</a:t>
            </a:r>
            <a:r>
              <a:rPr lang="en-US" sz="1500" b="1" dirty="0">
                <a:solidFill>
                  <a:srgbClr val="0040BE"/>
                </a:solidFill>
              </a:rPr>
              <a:t> — </a:t>
            </a:r>
            <a:r>
              <a:rPr lang="uk-UA" sz="1500" b="1" dirty="0">
                <a:solidFill>
                  <a:srgbClr val="0040BE"/>
                </a:solidFill>
              </a:rPr>
              <a:t>$11 000 /</a:t>
            </a:r>
            <a:r>
              <a:rPr lang="ru-RU" sz="1500" b="1" dirty="0">
                <a:solidFill>
                  <a:srgbClr val="0040BE"/>
                </a:solidFill>
              </a:rPr>
              <a:t> </a:t>
            </a:r>
            <a:r>
              <a:rPr lang="uk-UA" sz="1500" b="1" dirty="0">
                <a:solidFill>
                  <a:srgbClr val="0040BE"/>
                </a:solidFill>
              </a:rPr>
              <a:t>₴</a:t>
            </a:r>
            <a:r>
              <a:rPr lang="en-US" sz="1500" b="1" dirty="0">
                <a:solidFill>
                  <a:srgbClr val="0040BE"/>
                </a:solidFill>
              </a:rPr>
              <a:t> </a:t>
            </a:r>
            <a:r>
              <a:rPr lang="uk-UA" sz="1500" b="1" dirty="0">
                <a:solidFill>
                  <a:srgbClr val="0040BE"/>
                </a:solidFill>
              </a:rPr>
              <a:t>4</a:t>
            </a:r>
            <a:r>
              <a:rPr lang="en-US" sz="1500" b="1" dirty="0">
                <a:solidFill>
                  <a:srgbClr val="0040BE"/>
                </a:solidFill>
              </a:rPr>
              <a:t>61 426</a:t>
            </a:r>
            <a:endParaRPr lang="ru-RU" sz="1500" b="1" dirty="0">
              <a:solidFill>
                <a:srgbClr val="0040BE"/>
              </a:solidFill>
            </a:endParaRPr>
          </a:p>
          <a:p>
            <a:pPr algn="ctr" fontAlgn="ctr"/>
            <a:endParaRPr lang="ru-RU" sz="1500" b="1" dirty="0">
              <a:solidFill>
                <a:srgbClr val="0040B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13752" y="4200046"/>
            <a:ext cx="2493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uk-UA" sz="1500" b="1" dirty="0">
                <a:solidFill>
                  <a:srgbClr val="0040BE"/>
                </a:solidFill>
              </a:rPr>
              <a:t>7 днів</a:t>
            </a:r>
            <a:r>
              <a:rPr lang="en-US" sz="1500" b="1" dirty="0">
                <a:solidFill>
                  <a:srgbClr val="0040BE"/>
                </a:solidFill>
              </a:rPr>
              <a:t> — </a:t>
            </a:r>
            <a:r>
              <a:rPr lang="uk-UA" sz="1500" b="1" dirty="0">
                <a:solidFill>
                  <a:srgbClr val="0040BE"/>
                </a:solidFill>
              </a:rPr>
              <a:t>₴ </a:t>
            </a:r>
            <a:r>
              <a:rPr lang="en-US" sz="1500" b="1" dirty="0">
                <a:solidFill>
                  <a:srgbClr val="0040BE"/>
                </a:solidFill>
              </a:rPr>
              <a:t>4 204 420</a:t>
            </a:r>
          </a:p>
          <a:p>
            <a:pPr algn="ctr" fontAlgn="ctr"/>
            <a:r>
              <a:rPr lang="uk-UA" sz="1500" b="1" dirty="0">
                <a:solidFill>
                  <a:srgbClr val="0040BE"/>
                </a:solidFill>
              </a:rPr>
              <a:t>14 днів</a:t>
            </a:r>
            <a:r>
              <a:rPr lang="en-US" sz="1500" b="1" dirty="0">
                <a:solidFill>
                  <a:srgbClr val="0040BE"/>
                </a:solidFill>
              </a:rPr>
              <a:t> — </a:t>
            </a:r>
            <a:r>
              <a:rPr lang="uk-UA" sz="1500" b="1" dirty="0">
                <a:solidFill>
                  <a:srgbClr val="0040BE"/>
                </a:solidFill>
              </a:rPr>
              <a:t>₴4 </a:t>
            </a:r>
            <a:r>
              <a:rPr lang="en-US" sz="1500" b="1" dirty="0">
                <a:solidFill>
                  <a:srgbClr val="0040BE"/>
                </a:solidFill>
              </a:rPr>
              <a:t>214 040 </a:t>
            </a:r>
            <a:endParaRPr lang="ru-RU" sz="1500" b="1" dirty="0">
              <a:solidFill>
                <a:srgbClr val="0040BE"/>
              </a:solidFill>
            </a:endParaRPr>
          </a:p>
          <a:p>
            <a:pPr algn="ctr" fontAlgn="ctr"/>
            <a:r>
              <a:rPr lang="uk-UA" sz="1500" b="1" dirty="0">
                <a:solidFill>
                  <a:srgbClr val="0040BE"/>
                </a:solidFill>
              </a:rPr>
              <a:t>28 днів</a:t>
            </a:r>
            <a:r>
              <a:rPr lang="en-US" sz="1500" b="1" dirty="0">
                <a:solidFill>
                  <a:srgbClr val="0040BE"/>
                </a:solidFill>
              </a:rPr>
              <a:t> — </a:t>
            </a:r>
            <a:r>
              <a:rPr lang="uk-UA" sz="1500" b="1" dirty="0">
                <a:solidFill>
                  <a:srgbClr val="0040BE"/>
                </a:solidFill>
              </a:rPr>
              <a:t>₴4 </a:t>
            </a:r>
            <a:r>
              <a:rPr lang="en-US" sz="1500" b="1" dirty="0">
                <a:solidFill>
                  <a:srgbClr val="0040BE"/>
                </a:solidFill>
              </a:rPr>
              <a:t>233 300</a:t>
            </a:r>
            <a:endParaRPr lang="ru-RU" sz="1500" b="1" dirty="0">
              <a:solidFill>
                <a:srgbClr val="0040BE"/>
              </a:solidFill>
            </a:endParaRPr>
          </a:p>
          <a:p>
            <a:pPr algn="ctr" fontAlgn="ctr"/>
            <a:r>
              <a:rPr lang="uk-UA" sz="1500" b="1" dirty="0">
                <a:solidFill>
                  <a:srgbClr val="0040BE"/>
                </a:solidFill>
              </a:rPr>
              <a:t>90 днів</a:t>
            </a:r>
            <a:r>
              <a:rPr lang="en-US" sz="1500" b="1" dirty="0">
                <a:solidFill>
                  <a:srgbClr val="0040BE"/>
                </a:solidFill>
              </a:rPr>
              <a:t> — </a:t>
            </a:r>
            <a:r>
              <a:rPr lang="uk-UA" sz="1500" b="1" dirty="0">
                <a:solidFill>
                  <a:srgbClr val="0040BE"/>
                </a:solidFill>
              </a:rPr>
              <a:t>₴4 </a:t>
            </a:r>
            <a:r>
              <a:rPr lang="en-US" sz="1500" b="1" dirty="0">
                <a:solidFill>
                  <a:srgbClr val="0040BE"/>
                </a:solidFill>
              </a:rPr>
              <a:t>318 570</a:t>
            </a:r>
            <a:endParaRPr lang="ru-RU" sz="1500" b="1" dirty="0">
              <a:solidFill>
                <a:srgbClr val="0040B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056495" y="2060575"/>
            <a:ext cx="17653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Повне повернення Гарантійного покриття клієнту</a:t>
            </a:r>
          </a:p>
        </p:txBody>
      </p:sp>
      <p:sp>
        <p:nvSpPr>
          <p:cNvPr id="11" name="Plus 10"/>
          <p:cNvSpPr/>
          <p:nvPr/>
        </p:nvSpPr>
        <p:spPr>
          <a:xfrm>
            <a:off x="2223595" y="3320886"/>
            <a:ext cx="392903" cy="392903"/>
          </a:xfrm>
          <a:prstGeom prst="mathPlus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Plus 34"/>
          <p:cNvSpPr/>
          <p:nvPr/>
        </p:nvSpPr>
        <p:spPr>
          <a:xfrm>
            <a:off x="6823849" y="3330167"/>
            <a:ext cx="392903" cy="392903"/>
          </a:xfrm>
          <a:prstGeom prst="mathPlus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35"/>
          <p:cNvSpPr/>
          <p:nvPr/>
        </p:nvSpPr>
        <p:spPr>
          <a:xfrm>
            <a:off x="478790" y="2094865"/>
            <a:ext cx="60198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608466" y="3399905"/>
            <a:ext cx="291967" cy="234864"/>
          </a:xfrm>
          <a:prstGeom prst="rightArrow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ight Arrow 40"/>
          <p:cNvSpPr/>
          <p:nvPr/>
        </p:nvSpPr>
        <p:spPr>
          <a:xfrm>
            <a:off x="9653894" y="3399905"/>
            <a:ext cx="291967" cy="234864"/>
          </a:xfrm>
          <a:prstGeom prst="rightArrow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Straight Connector 44"/>
          <p:cNvCxnSpPr/>
          <p:nvPr/>
        </p:nvCxnSpPr>
        <p:spPr>
          <a:xfrm>
            <a:off x="1366702" y="4721306"/>
            <a:ext cx="0" cy="677109"/>
          </a:xfrm>
          <a:prstGeom prst="line">
            <a:avLst/>
          </a:prstGeom>
          <a:ln w="9525">
            <a:solidFill>
              <a:srgbClr val="0040B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80109" y="5432920"/>
            <a:ext cx="9561607" cy="0"/>
          </a:xfrm>
          <a:prstGeom prst="line">
            <a:avLst/>
          </a:prstGeom>
          <a:ln w="9525">
            <a:solidFill>
              <a:srgbClr val="0040B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0939145" y="5125336"/>
            <a:ext cx="0" cy="273079"/>
          </a:xfrm>
          <a:prstGeom prst="straightConnector1">
            <a:avLst/>
          </a:prstGeom>
          <a:ln w="9525">
            <a:solidFill>
              <a:srgbClr val="0040B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795113" y="5432243"/>
            <a:ext cx="22188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dirty="0">
                <a:solidFill>
                  <a:srgbClr val="0040BE"/>
                </a:solidFill>
              </a:rPr>
              <a:t>1</a:t>
            </a:r>
            <a:r>
              <a:rPr lang="en-US" sz="1100" dirty="0">
                <a:solidFill>
                  <a:srgbClr val="0040BE"/>
                </a:solidFill>
              </a:rPr>
              <a:t>1</a:t>
            </a:r>
            <a:r>
              <a:rPr lang="uk-UA" sz="1100" dirty="0">
                <a:solidFill>
                  <a:srgbClr val="0040BE"/>
                </a:solidFill>
              </a:rPr>
              <a:t>,</a:t>
            </a:r>
            <a:r>
              <a:rPr lang="en-US" sz="1100" dirty="0">
                <a:solidFill>
                  <a:srgbClr val="0040BE"/>
                </a:solidFill>
              </a:rPr>
              <a:t>8</a:t>
            </a:r>
            <a:r>
              <a:rPr lang="uk-UA" sz="1100" dirty="0">
                <a:solidFill>
                  <a:srgbClr val="0040BE"/>
                </a:solidFill>
              </a:rPr>
              <a:t>% річних</a:t>
            </a:r>
          </a:p>
        </p:txBody>
      </p:sp>
      <p:sp>
        <p:nvSpPr>
          <p:cNvPr id="2" name="Rectangle 35"/>
          <p:cNvSpPr/>
          <p:nvPr/>
        </p:nvSpPr>
        <p:spPr>
          <a:xfrm>
            <a:off x="911225" y="2060575"/>
            <a:ext cx="1418590" cy="709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частина</a:t>
            </a:r>
            <a:b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угоди</a:t>
            </a:r>
          </a:p>
        </p:txBody>
      </p:sp>
      <p:sp>
        <p:nvSpPr>
          <p:cNvPr id="3" name="Rectangle 35"/>
          <p:cNvSpPr/>
          <p:nvPr/>
        </p:nvSpPr>
        <p:spPr>
          <a:xfrm>
            <a:off x="7392035" y="2085340"/>
            <a:ext cx="60198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en-US" sz="54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" name="Rectangle 35"/>
          <p:cNvSpPr/>
          <p:nvPr/>
        </p:nvSpPr>
        <p:spPr>
          <a:xfrm>
            <a:off x="7824470" y="2085340"/>
            <a:ext cx="1418590" cy="709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частина</a:t>
            </a:r>
            <a:b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угоди</a:t>
            </a:r>
          </a:p>
        </p:txBody>
      </p:sp>
      <p:sp>
        <p:nvSpPr>
          <p:cNvPr id="8" name="Місце для номера слайда 5">
            <a:extLst>
              <a:ext uri="{FF2B5EF4-FFF2-40B4-BE49-F238E27FC236}">
                <a16:creationId xmlns:a16="http://schemas.microsoft.com/office/drawing/2014/main" id="{0D5EEFDB-6CF7-9BDA-18FF-3DDF68E21B73}"/>
              </a:ext>
            </a:extLst>
          </p:cNvPr>
          <p:cNvSpPr txBox="1">
            <a:spLocks/>
          </p:cNvSpPr>
          <p:nvPr/>
        </p:nvSpPr>
        <p:spPr>
          <a:xfrm>
            <a:off x="8949584" y="182106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: округлені верхні кути 6">
            <a:extLst>
              <a:ext uri="{FF2B5EF4-FFF2-40B4-BE49-F238E27FC236}">
                <a16:creationId xmlns:a16="http://schemas.microsoft.com/office/drawing/2014/main" id="{7BF13DBC-0C9B-9A0B-732B-9D4D07CF178A}"/>
              </a:ext>
            </a:extLst>
          </p:cNvPr>
          <p:cNvSpPr/>
          <p:nvPr/>
        </p:nvSpPr>
        <p:spPr>
          <a:xfrm rot="5400000">
            <a:off x="-274929" y="626305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B8BE8-B7B3-DEA5-8C7C-3F8DF48C8BF7}"/>
              </a:ext>
            </a:extLst>
          </p:cNvPr>
          <p:cNvSpPr txBox="1"/>
          <p:nvPr/>
        </p:nvSpPr>
        <p:spPr>
          <a:xfrm>
            <a:off x="613693" y="512995"/>
            <a:ext cx="951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B8F"/>
                </a:solidFill>
                <a:latin typeface="Arial Black" panose="020B0A04020102020204" pitchFamily="34" charset="0"/>
                <a:sym typeface="+mn-ea"/>
              </a:rPr>
              <a:t>SWAP</a:t>
            </a:r>
            <a:endParaRPr lang="ru-RU" sz="2400" dirty="0">
              <a:solidFill>
                <a:srgbClr val="003B8F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134CAB33-6721-15A2-7CF7-C575A8DCD1D1}"/>
              </a:ext>
            </a:extLst>
          </p:cNvPr>
          <p:cNvSpPr/>
          <p:nvPr/>
        </p:nvSpPr>
        <p:spPr>
          <a:xfrm>
            <a:off x="493866" y="991731"/>
            <a:ext cx="11198918" cy="793336"/>
          </a:xfrm>
          <a:prstGeom prst="roundRect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3FE795F-9DA7-A9E7-0412-43C6AAAFF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6" y="1098577"/>
            <a:ext cx="600804" cy="5586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C099E3-2D53-0015-5BA5-FC8C8F9A1542}"/>
              </a:ext>
            </a:extLst>
          </p:cNvPr>
          <p:cNvSpPr txBox="1"/>
          <p:nvPr/>
        </p:nvSpPr>
        <p:spPr>
          <a:xfrm>
            <a:off x="1243488" y="1003228"/>
            <a:ext cx="10194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(Основний текст)"/>
              </a:rPr>
              <a:t>SWAP</a:t>
            </a:r>
            <a:r>
              <a:rPr lang="en-US" sz="1600" dirty="0">
                <a:solidFill>
                  <a:schemeClr val="bg1"/>
                </a:solidFill>
                <a:latin typeface="Arial (Основний текст)"/>
              </a:rPr>
              <a:t> – </a:t>
            </a:r>
            <a:r>
              <a:rPr lang="uk-UA" sz="1600" dirty="0">
                <a:solidFill>
                  <a:schemeClr val="bg1"/>
                </a:solidFill>
                <a:latin typeface="Arial (Основний текст)"/>
              </a:rPr>
              <a:t>валютна операція, </a:t>
            </a:r>
            <a:r>
              <a:rPr lang="uk-UA" sz="1600" dirty="0">
                <a:solidFill>
                  <a:schemeClr val="bg1"/>
                </a:solidFill>
              </a:rPr>
              <a:t>умови якої передбачають продаж клієнтами іноземної валюти зі зворотною її купівлею на певну дату в майбутньому з фіксацією умов цих операцій (курсів, обсягів, дат валютування тощо) під час укладення договору</a:t>
            </a:r>
            <a:endParaRPr lang="uk-UA" sz="1600" dirty="0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AB5AAD5E-D32F-E7ED-056A-91BCE46D564B}"/>
              </a:ext>
            </a:extLst>
          </p:cNvPr>
          <p:cNvSpPr txBox="1"/>
          <p:nvPr/>
        </p:nvSpPr>
        <p:spPr>
          <a:xfrm>
            <a:off x="1791969" y="1840864"/>
            <a:ext cx="8279485" cy="259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600" b="1" dirty="0">
                <a:solidFill>
                  <a:srgbClr val="003B8F"/>
                </a:solidFill>
                <a:latin typeface="Arial Narrow" panose="020B0606020202030204" pitchFamily="34" charset="0"/>
              </a:rPr>
              <a:t>Приклад </a:t>
            </a:r>
            <a:r>
              <a:rPr lang="en-US" sz="1600" b="1" dirty="0">
                <a:solidFill>
                  <a:srgbClr val="003B8F"/>
                </a:solidFill>
                <a:latin typeface="Arial Narrow" panose="020B0606020202030204" pitchFamily="34" charset="0"/>
                <a:sym typeface="+mn-ea"/>
              </a:rPr>
              <a:t>EXIM-SWAP</a:t>
            </a:r>
            <a:r>
              <a:rPr lang="uk-UA" sz="1600" b="1" dirty="0">
                <a:solidFill>
                  <a:srgbClr val="003B8F"/>
                </a:solidFill>
                <a:latin typeface="Arial Narrow" panose="020B0606020202030204" pitchFamily="34" charset="0"/>
                <a:sym typeface="+mn-ea"/>
              </a:rPr>
              <a:t> для 100 000,00 доларів США</a:t>
            </a:r>
            <a:endParaRPr lang="ru-RU" sz="1600" b="1" dirty="0">
              <a:solidFill>
                <a:srgbClr val="003B8F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3909D16E-D318-E42F-F8FB-7F18547AE664}"/>
              </a:ext>
            </a:extLst>
          </p:cNvPr>
          <p:cNvSpPr txBox="1">
            <a:spLocks/>
          </p:cNvSpPr>
          <p:nvPr/>
        </p:nvSpPr>
        <p:spPr>
          <a:xfrm>
            <a:off x="6285449" y="5954850"/>
            <a:ext cx="5951714" cy="802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строк операції встановлюється в точній кількості днів відповідно до потреб клієнта; </a:t>
            </a:r>
          </a:p>
          <a:p>
            <a:pPr algn="just"/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мінімальні вимоги до клієнта під час оформлення операції;</a:t>
            </a:r>
          </a:p>
          <a:p>
            <a:pPr algn="just"/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стандартна комісія як для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Forex-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операцій</a:t>
            </a: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DF1F2676-4747-44E4-0D41-BC8EEB240CAC}"/>
              </a:ext>
            </a:extLst>
          </p:cNvPr>
          <p:cNvSpPr txBox="1"/>
          <p:nvPr/>
        </p:nvSpPr>
        <p:spPr>
          <a:xfrm>
            <a:off x="5845478" y="5687210"/>
            <a:ext cx="12909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k-UA" sz="1600" b="1" dirty="0">
                <a:solidFill>
                  <a:srgbClr val="003B8F"/>
                </a:solidFill>
                <a:latin typeface="Arial Narrow" panose="020B0606020202030204" pitchFamily="34" charset="0"/>
              </a:rPr>
              <a:t>Переваги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кутник: округлені верхні кути 4">
            <a:extLst>
              <a:ext uri="{FF2B5EF4-FFF2-40B4-BE49-F238E27FC236}">
                <a16:creationId xmlns:a16="http://schemas.microsoft.com/office/drawing/2014/main" id="{B5347CC9-C9AF-5928-BBF8-74ACE5246E5B}"/>
              </a:ext>
            </a:extLst>
          </p:cNvPr>
          <p:cNvSpPr/>
          <p:nvPr/>
        </p:nvSpPr>
        <p:spPr>
          <a:xfrm>
            <a:off x="6384032" y="1784166"/>
            <a:ext cx="5164015" cy="5072109"/>
          </a:xfrm>
          <a:prstGeom prst="round2SameRect">
            <a:avLst>
              <a:gd name="adj1" fmla="val 5505"/>
              <a:gd name="adj2" fmla="val 0"/>
            </a:avLst>
          </a:prstGeom>
          <a:blipFill>
            <a:blip r:embed="rId2"/>
            <a:srcRect/>
            <a:stretch>
              <a:fillRect t="-842" b="-842"/>
            </a:stretch>
          </a:blipFill>
          <a:ln>
            <a:noFill/>
          </a:ln>
          <a:effectLst>
            <a:outerShdw blurRad="304800" dist="215900" dir="18900000" algn="bl" rotWithShape="0">
              <a:srgbClr val="0836C1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0D2EBB-F623-4F48-81C7-5354555ECC87}"/>
              </a:ext>
            </a:extLst>
          </p:cNvPr>
          <p:cNvSpPr txBox="1"/>
          <p:nvPr/>
        </p:nvSpPr>
        <p:spPr>
          <a:xfrm>
            <a:off x="551384" y="2564904"/>
            <a:ext cx="8890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ЗАПРОШУЄМО  </a:t>
            </a:r>
          </a:p>
          <a:p>
            <a:r>
              <a:rPr lang="uk-UA" sz="3600" b="1" dirty="0">
                <a:solidFill>
                  <a:srgbClr val="003B8F"/>
                </a:solidFill>
                <a:latin typeface="Arial Black" panose="020B0A04020102020204" pitchFamily="34" charset="0"/>
                <a:ea typeface="+mj-ea"/>
                <a:cs typeface="+mj-cs"/>
              </a:rPr>
              <a:t>ДО СПІВПРАЦІ!</a:t>
            </a:r>
            <a:endParaRPr lang="uk-UA" sz="3600" dirty="0">
              <a:solidFill>
                <a:srgbClr val="003B8F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7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310435" y="331305"/>
            <a:ext cx="931246" cy="1552116"/>
          </a:xfrm>
          <a:prstGeom prst="round2SameRect">
            <a:avLst>
              <a:gd name="adj1" fmla="val 17566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37995"/>
            <a:ext cx="604764" cy="40277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8CE8DD-829F-35DE-4144-3E4017EEEE96}"/>
              </a:ext>
            </a:extLst>
          </p:cNvPr>
          <p:cNvSpPr txBox="1">
            <a:spLocks/>
          </p:cNvSpPr>
          <p:nvPr/>
        </p:nvSpPr>
        <p:spPr>
          <a:xfrm>
            <a:off x="786072" y="3845791"/>
            <a:ext cx="3960440" cy="44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Олексій КРИВОБОКОВ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26B49F-6545-BA39-7A88-3FFD4BF69D23}"/>
              </a:ext>
            </a:extLst>
          </p:cNvPr>
          <p:cNvSpPr txBox="1">
            <a:spLocks/>
          </p:cNvSpPr>
          <p:nvPr/>
        </p:nvSpPr>
        <p:spPr>
          <a:xfrm>
            <a:off x="479376" y="4369131"/>
            <a:ext cx="3960440" cy="44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Заступник </a:t>
            </a:r>
            <a:r>
              <a:rPr lang="ru-RU" sz="1600" dirty="0" err="1"/>
              <a:t>керуючого</a:t>
            </a:r>
            <a:r>
              <a:rPr lang="ru-RU" sz="1600" dirty="0"/>
              <a:t> </a:t>
            </a:r>
            <a:r>
              <a:rPr lang="ru-RU" sz="1600" dirty="0" err="1"/>
              <a:t>філією</a:t>
            </a:r>
            <a:r>
              <a:rPr lang="ru-RU" sz="1600" dirty="0"/>
              <a:t>,</a:t>
            </a:r>
          </a:p>
          <a:p>
            <a:r>
              <a:rPr lang="ru-RU" sz="1600" dirty="0" err="1"/>
              <a:t>керівник</a:t>
            </a:r>
            <a:r>
              <a:rPr lang="ru-RU" sz="1600" dirty="0"/>
              <a:t> </a:t>
            </a:r>
            <a:r>
              <a:rPr lang="ru-RU" sz="1600" dirty="0" err="1"/>
              <a:t>середнього</a:t>
            </a:r>
            <a:r>
              <a:rPr lang="ru-RU" sz="1600" dirty="0"/>
              <a:t> та </a:t>
            </a:r>
            <a:r>
              <a:rPr lang="ru-RU" sz="1600" dirty="0" err="1"/>
              <a:t>роздрібного</a:t>
            </a:r>
            <a:r>
              <a:rPr lang="ru-RU" sz="1600" dirty="0"/>
              <a:t> </a:t>
            </a:r>
            <a:r>
              <a:rPr lang="ru-RU" sz="1600" dirty="0" err="1"/>
              <a:t>бізнесу</a:t>
            </a:r>
            <a:endParaRPr lang="uk-UA" sz="1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C0DA88A-8EAD-1656-41FB-B033C68E27AC}"/>
              </a:ext>
            </a:extLst>
          </p:cNvPr>
          <p:cNvSpPr txBox="1">
            <a:spLocks/>
          </p:cNvSpPr>
          <p:nvPr/>
        </p:nvSpPr>
        <p:spPr>
          <a:xfrm>
            <a:off x="551384" y="4941168"/>
            <a:ext cx="3960440" cy="26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dirty="0" err="1"/>
              <a:t>Тел</a:t>
            </a:r>
            <a:r>
              <a:rPr lang="uk-UA" sz="1600" dirty="0"/>
              <a:t>.: +38 067 918 53 71</a:t>
            </a:r>
            <a:endParaRPr lang="uk-U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0B117-AEC3-092A-AAD4-01B82FC612C0}"/>
              </a:ext>
            </a:extLst>
          </p:cNvPr>
          <p:cNvSpPr txBox="1">
            <a:spLocks/>
          </p:cNvSpPr>
          <p:nvPr/>
        </p:nvSpPr>
        <p:spPr>
          <a:xfrm>
            <a:off x="560671" y="5340185"/>
            <a:ext cx="3960440" cy="26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Mail</a:t>
            </a:r>
            <a:r>
              <a:rPr lang="uk-UA" sz="1600" dirty="0"/>
              <a:t>: </a:t>
            </a:r>
            <a:r>
              <a:rPr lang="en-US" sz="1600" dirty="0"/>
              <a:t>okrivobokov@eximb.com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95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16200000">
            <a:off x="5235629" y="-2831976"/>
            <a:ext cx="1216694" cy="10441161"/>
          </a:xfrm>
          <a:prstGeom prst="round2SameRect">
            <a:avLst>
              <a:gd name="adj1" fmla="val 19987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28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-311183" y="952921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D5FE0-2DB8-2BC7-C933-59925EC70D05}"/>
              </a:ext>
            </a:extLst>
          </p:cNvPr>
          <p:cNvSpPr txBox="1"/>
          <p:nvPr/>
        </p:nvSpPr>
        <p:spPr>
          <a:xfrm>
            <a:off x="539946" y="757185"/>
            <a:ext cx="2808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ПРО </a:t>
            </a:r>
            <a:r>
              <a:rPr lang="ru-RU" sz="4000" dirty="0">
                <a:solidFill>
                  <a:srgbClr val="003B8F"/>
                </a:solidFill>
                <a:latin typeface="Arial Black" panose="020B0A04020102020204" pitchFamily="34" charset="0"/>
              </a:rPr>
              <a:t>НАС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1423" y="1904392"/>
            <a:ext cx="6922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uk-UA" sz="1400" b="1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Місія Банку – бути надійним фінансовим мостом між українським бізнесом і світом: надавати унікальні фінансові рішення й інструменти для бізнеса завдяки ексклюзивній експертизі, знанню принципів роботи міжнародних фінансових установ і потреб бізнесу</a:t>
            </a:r>
          </a:p>
        </p:txBody>
      </p:sp>
      <p:sp>
        <p:nvSpPr>
          <p:cNvPr id="38" name="Прямокутник: округлені верхні кути 4">
            <a:extLst>
              <a:ext uri="{FF2B5EF4-FFF2-40B4-BE49-F238E27FC236}">
                <a16:creationId xmlns:a16="http://schemas.microsoft.com/office/drawing/2014/main" id="{B5347CC9-C9AF-5928-BBF8-74ACE5246E5B}"/>
              </a:ext>
            </a:extLst>
          </p:cNvPr>
          <p:cNvSpPr/>
          <p:nvPr/>
        </p:nvSpPr>
        <p:spPr>
          <a:xfrm>
            <a:off x="8412614" y="1780258"/>
            <a:ext cx="3147791" cy="5072109"/>
          </a:xfrm>
          <a:prstGeom prst="round2SameRect">
            <a:avLst>
              <a:gd name="adj1" fmla="val 5505"/>
              <a:gd name="adj2" fmla="val 0"/>
            </a:avLst>
          </a:prstGeom>
          <a:blipFill>
            <a:blip r:embed="rId2"/>
            <a:srcRect/>
            <a:stretch>
              <a:fillRect l="-36994" r="-24340"/>
            </a:stretch>
          </a:blipFill>
          <a:ln>
            <a:noFill/>
          </a:ln>
          <a:effectLst>
            <a:outerShdw blurRad="304800" dist="215900" dir="18900000" algn="bl" rotWithShape="0">
              <a:srgbClr val="0836C1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8CB8D-7204-445D-93BB-10D32624A52F}"/>
              </a:ext>
            </a:extLst>
          </p:cNvPr>
          <p:cNvSpPr txBox="1"/>
          <p:nvPr/>
        </p:nvSpPr>
        <p:spPr>
          <a:xfrm>
            <a:off x="304364" y="3764501"/>
            <a:ext cx="1938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Заснований: 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 1992 році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6125B-382D-4C6E-8FF5-F6D57B96103E}"/>
              </a:ext>
            </a:extLst>
          </p:cNvPr>
          <p:cNvSpPr txBox="1"/>
          <p:nvPr/>
        </p:nvSpPr>
        <p:spPr>
          <a:xfrm>
            <a:off x="304364" y="4132746"/>
            <a:ext cx="5618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Структура власності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100% 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власності Кабінету Міністрів України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(Уряду)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E5F39-7A25-491A-A221-AC14E3A0A10C}"/>
              </a:ext>
            </a:extLst>
          </p:cNvPr>
          <p:cNvSpPr txBox="1"/>
          <p:nvPr/>
        </p:nvSpPr>
        <p:spPr>
          <a:xfrm>
            <a:off x="304364" y="4523579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Відділення: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22 філії,  28 відділень та 2 представництва (Лондон, Нью-Йорк)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5D155-6578-4948-A849-B37932CC8F65}"/>
              </a:ext>
            </a:extLst>
          </p:cNvPr>
          <p:cNvSpPr txBox="1"/>
          <p:nvPr/>
        </p:nvSpPr>
        <p:spPr>
          <a:xfrm>
            <a:off x="304364" y="4904473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Клієнти: 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понад 37 000 корпоративних та близько 680 000 індивідуальних клієнтів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FAE193-C1AD-491F-9C48-FD998356A29F}"/>
              </a:ext>
            </a:extLst>
          </p:cNvPr>
          <p:cNvSpPr txBox="1"/>
          <p:nvPr/>
        </p:nvSpPr>
        <p:spPr>
          <a:xfrm>
            <a:off x="308882" y="5266459"/>
            <a:ext cx="4605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Співробітники: 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приблизно 2 700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57BDB4-B465-455E-9D72-69CB7DFA96CB}"/>
              </a:ext>
            </a:extLst>
          </p:cNvPr>
          <p:cNvSpPr txBox="1"/>
          <p:nvPr/>
        </p:nvSpPr>
        <p:spPr>
          <a:xfrm>
            <a:off x="304364" y="3177670"/>
            <a:ext cx="570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Профіль: 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корпоративний банк, орієнтований на розвиток експортно-імпортної діяльності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620F9C-FC72-42A6-B700-24E24FAC0BB2}"/>
              </a:ext>
            </a:extLst>
          </p:cNvPr>
          <p:cNvSpPr txBox="1"/>
          <p:nvPr/>
        </p:nvSpPr>
        <p:spPr>
          <a:xfrm>
            <a:off x="309828" y="5602446"/>
            <a:ext cx="7234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Третій за розміром активів банк: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2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70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,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млрд грн (8,5% загальних активів банків України*)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0D2EBB-F623-4F48-81C7-5354555ECC87}"/>
              </a:ext>
            </a:extLst>
          </p:cNvPr>
          <p:cNvSpPr txBox="1"/>
          <p:nvPr/>
        </p:nvSpPr>
        <p:spPr>
          <a:xfrm>
            <a:off x="309994" y="5956342"/>
            <a:ext cx="8890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Другий за розміром кредитів банк: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76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,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7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млрд грн (9% від загального обсягу кредитів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суб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’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єктам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господарювання*)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AF99EA-8295-4E75-B59A-ACEC4E32B805}"/>
              </a:ext>
            </a:extLst>
          </p:cNvPr>
          <p:cNvSpPr txBox="1"/>
          <p:nvPr/>
        </p:nvSpPr>
        <p:spPr>
          <a:xfrm>
            <a:off x="304364" y="6347175"/>
            <a:ext cx="570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* станом на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0</a:t>
            </a: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1.1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0</a:t>
            </a: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.202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4</a:t>
            </a: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р.</a:t>
            </a:r>
          </a:p>
        </p:txBody>
      </p:sp>
    </p:spTree>
    <p:extLst>
      <p:ext uri="{BB962C8B-B14F-4D97-AF65-F5344CB8AC3E}">
        <p14:creationId xmlns:p14="http://schemas.microsoft.com/office/powerpoint/2010/main" val="38910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-311183" y="952921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D5FE0-2DB8-2BC7-C933-59925EC70D05}"/>
              </a:ext>
            </a:extLst>
          </p:cNvPr>
          <p:cNvSpPr txBox="1"/>
          <p:nvPr/>
        </p:nvSpPr>
        <p:spPr>
          <a:xfrm>
            <a:off x="539946" y="691863"/>
            <a:ext cx="6072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УКРЕКСІМБАНК – </a:t>
            </a:r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ПРОВІДНА </a:t>
            </a:r>
          </a:p>
          <a:p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БАНКІВСЬКА УСТАНОВА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УКРАЇНИ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6BEE7B-3131-4B00-A646-76F47236BE0C}"/>
              </a:ext>
            </a:extLst>
          </p:cNvPr>
          <p:cNvSpPr txBox="1"/>
          <p:nvPr/>
        </p:nvSpPr>
        <p:spPr>
          <a:xfrm>
            <a:off x="1127448" y="1700808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Провідний український банк за ринками капіталу та фінансуванням МФО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FB4440-F295-472B-A23F-A291A02A6C35}"/>
              </a:ext>
            </a:extLst>
          </p:cNvPr>
          <p:cNvSpPr txBox="1"/>
          <p:nvPr/>
        </p:nvSpPr>
        <p:spPr>
          <a:xfrm>
            <a:off x="5681311" y="1700807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Провідний кредитор корпоративного сектору по структурованому та торговому фінансуванню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68366-2D0A-4E9C-AE16-4D6F2CF4EB4F}"/>
              </a:ext>
            </a:extLst>
          </p:cNvPr>
          <p:cNvSpPr txBox="1"/>
          <p:nvPr/>
        </p:nvSpPr>
        <p:spPr>
          <a:xfrm>
            <a:off x="1127448" y="4219231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3-й найбільший банк України за розміром активів</a:t>
            </a:r>
          </a:p>
        </p:txBody>
      </p:sp>
      <p:pic>
        <p:nvPicPr>
          <p:cNvPr id="26" name="Рисунок 18">
            <a:extLst>
              <a:ext uri="{FF2B5EF4-FFF2-40B4-BE49-F238E27FC236}">
                <a16:creationId xmlns:a16="http://schemas.microsoft.com/office/drawing/2014/main" id="{BF6F4ECD-72DD-47EC-80C1-F09E107EB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32" y="4759540"/>
            <a:ext cx="3737401" cy="17099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FAF093-B285-4FAA-A407-AFA7F324D94F}"/>
              </a:ext>
            </a:extLst>
          </p:cNvPr>
          <p:cNvSpPr txBox="1"/>
          <p:nvPr/>
        </p:nvSpPr>
        <p:spPr>
          <a:xfrm>
            <a:off x="5681311" y="4219230"/>
            <a:ext cx="32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Один з найбільших банків України за строковими депозитами юридичних осіб</a:t>
            </a:r>
          </a:p>
        </p:txBody>
      </p:sp>
      <p:pic>
        <p:nvPicPr>
          <p:cNvPr id="33" name="Рисунок 21">
            <a:extLst>
              <a:ext uri="{FF2B5EF4-FFF2-40B4-BE49-F238E27FC236}">
                <a16:creationId xmlns:a16="http://schemas.microsoft.com/office/drawing/2014/main" id="{A53919AD-6DA2-46FF-87FE-254F649B7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263" y="4731032"/>
            <a:ext cx="3737401" cy="1709989"/>
          </a:xfrm>
          <a:prstGeom prst="rect">
            <a:avLst/>
          </a:prstGeom>
        </p:spPr>
      </p:pic>
      <p:pic>
        <p:nvPicPr>
          <p:cNvPr id="34" name="Рисунок 22">
            <a:extLst>
              <a:ext uri="{FF2B5EF4-FFF2-40B4-BE49-F238E27FC236}">
                <a16:creationId xmlns:a16="http://schemas.microsoft.com/office/drawing/2014/main" id="{D8E69C6A-E1F6-49DE-B9FA-613D5B0E2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263" y="2245157"/>
            <a:ext cx="3734991" cy="1697733"/>
          </a:xfrm>
          <a:prstGeom prst="rect">
            <a:avLst/>
          </a:prstGeom>
        </p:spPr>
      </p:pic>
      <p:pic>
        <p:nvPicPr>
          <p:cNvPr id="39" name="Рисунок 23">
            <a:extLst>
              <a:ext uri="{FF2B5EF4-FFF2-40B4-BE49-F238E27FC236}">
                <a16:creationId xmlns:a16="http://schemas.microsoft.com/office/drawing/2014/main" id="{6F99459D-881A-4184-AEE9-14496C008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31" y="2239028"/>
            <a:ext cx="3737401" cy="1709989"/>
          </a:xfrm>
          <a:prstGeom prst="rect">
            <a:avLst/>
          </a:prstGeom>
        </p:spPr>
      </p:pic>
      <p:sp>
        <p:nvSpPr>
          <p:cNvPr id="40" name="Прямокутник: округлені кути 18">
            <a:extLst>
              <a:ext uri="{FF2B5EF4-FFF2-40B4-BE49-F238E27FC236}">
                <a16:creationId xmlns:a16="http://schemas.microsoft.com/office/drawing/2014/main" id="{6E0153C0-3B74-84D2-D598-E3C5AC62E35E}"/>
              </a:ext>
            </a:extLst>
          </p:cNvPr>
          <p:cNvSpPr/>
          <p:nvPr/>
        </p:nvSpPr>
        <p:spPr>
          <a:xfrm>
            <a:off x="656231" y="1680192"/>
            <a:ext cx="452664" cy="452664"/>
          </a:xfrm>
          <a:prstGeom prst="roundRect">
            <a:avLst>
              <a:gd name="adj" fmla="val 26710"/>
            </a:avLst>
          </a:prstGeom>
          <a:solidFill>
            <a:srgbClr val="003B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" y="1772816"/>
            <a:ext cx="263972" cy="263972"/>
          </a:xfrm>
          <a:prstGeom prst="rect">
            <a:avLst/>
          </a:prstGeom>
        </p:spPr>
      </p:pic>
      <p:sp>
        <p:nvSpPr>
          <p:cNvPr id="41" name="Прямокутник: округлені кути 18">
            <a:extLst>
              <a:ext uri="{FF2B5EF4-FFF2-40B4-BE49-F238E27FC236}">
                <a16:creationId xmlns:a16="http://schemas.microsoft.com/office/drawing/2014/main" id="{6E0153C0-3B74-84D2-D598-E3C5AC62E35E}"/>
              </a:ext>
            </a:extLst>
          </p:cNvPr>
          <p:cNvSpPr/>
          <p:nvPr/>
        </p:nvSpPr>
        <p:spPr>
          <a:xfrm>
            <a:off x="5249263" y="1680192"/>
            <a:ext cx="452664" cy="452664"/>
          </a:xfrm>
          <a:prstGeom prst="roundRect">
            <a:avLst>
              <a:gd name="adj" fmla="val 26710"/>
            </a:avLst>
          </a:prstGeom>
          <a:solidFill>
            <a:srgbClr val="003B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09" y="1772816"/>
            <a:ext cx="263972" cy="263972"/>
          </a:xfrm>
          <a:prstGeom prst="rect">
            <a:avLst/>
          </a:prstGeom>
        </p:spPr>
      </p:pic>
      <p:sp>
        <p:nvSpPr>
          <p:cNvPr id="43" name="Прямокутник: округлені кути 18">
            <a:extLst>
              <a:ext uri="{FF2B5EF4-FFF2-40B4-BE49-F238E27FC236}">
                <a16:creationId xmlns:a16="http://schemas.microsoft.com/office/drawing/2014/main" id="{6E0153C0-3B74-84D2-D598-E3C5AC62E35E}"/>
              </a:ext>
            </a:extLst>
          </p:cNvPr>
          <p:cNvSpPr/>
          <p:nvPr/>
        </p:nvSpPr>
        <p:spPr>
          <a:xfrm>
            <a:off x="656231" y="4209421"/>
            <a:ext cx="452664" cy="452664"/>
          </a:xfrm>
          <a:prstGeom prst="roundRect">
            <a:avLst>
              <a:gd name="adj" fmla="val 26710"/>
            </a:avLst>
          </a:prstGeom>
          <a:solidFill>
            <a:srgbClr val="003B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6" y="4286934"/>
            <a:ext cx="294194" cy="294194"/>
          </a:xfrm>
          <a:prstGeom prst="rect">
            <a:avLst/>
          </a:prstGeom>
        </p:spPr>
      </p:pic>
      <p:sp>
        <p:nvSpPr>
          <p:cNvPr id="45" name="Прямокутник: округлені кути 18">
            <a:extLst>
              <a:ext uri="{FF2B5EF4-FFF2-40B4-BE49-F238E27FC236}">
                <a16:creationId xmlns:a16="http://schemas.microsoft.com/office/drawing/2014/main" id="{6E0153C0-3B74-84D2-D598-E3C5AC62E35E}"/>
              </a:ext>
            </a:extLst>
          </p:cNvPr>
          <p:cNvSpPr/>
          <p:nvPr/>
        </p:nvSpPr>
        <p:spPr>
          <a:xfrm>
            <a:off x="5249263" y="4186256"/>
            <a:ext cx="452664" cy="452664"/>
          </a:xfrm>
          <a:prstGeom prst="roundRect">
            <a:avLst>
              <a:gd name="adj" fmla="val 26710"/>
            </a:avLst>
          </a:prstGeom>
          <a:solidFill>
            <a:srgbClr val="003B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46" y="4294517"/>
            <a:ext cx="232698" cy="2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3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9">
            <a:extLst>
              <a:ext uri="{FF2B5EF4-FFF2-40B4-BE49-F238E27FC236}">
                <a16:creationId xmlns:a16="http://schemas.microsoft.com/office/drawing/2014/main" id="{B1063744-7E2A-65F9-0FE3-D7F29A24575A}"/>
              </a:ext>
            </a:extLst>
          </p:cNvPr>
          <p:cNvSpPr/>
          <p:nvPr/>
        </p:nvSpPr>
        <p:spPr>
          <a:xfrm>
            <a:off x="3019" y="0"/>
            <a:ext cx="12192000" cy="6858000"/>
          </a:xfrm>
          <a:prstGeom prst="rect">
            <a:avLst/>
          </a:prstGeom>
          <a:solidFill>
            <a:srgbClr val="F7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Rounded Rectangle 2"/>
          <p:cNvSpPr/>
          <p:nvPr/>
        </p:nvSpPr>
        <p:spPr>
          <a:xfrm>
            <a:off x="623392" y="1700808"/>
            <a:ext cx="7416824" cy="1152128"/>
          </a:xfrm>
          <a:prstGeom prst="roundRect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-311183" y="952921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D5FE0-2DB8-2BC7-C933-59925EC70D05}"/>
              </a:ext>
            </a:extLst>
          </p:cNvPr>
          <p:cNvSpPr txBox="1"/>
          <p:nvPr/>
        </p:nvSpPr>
        <p:spPr>
          <a:xfrm>
            <a:off x="539946" y="691863"/>
            <a:ext cx="6167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ВАЖЛИВА РОЛЬ УКРЕКСІМБАНКУ </a:t>
            </a:r>
          </a:p>
          <a:p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В ФІНАНСОВОМУ СЕКТОРІ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31504" y="1799818"/>
            <a:ext cx="6202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uk-UA" sz="1400" b="1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Головна теза: </a:t>
            </a:r>
            <a:r>
              <a:rPr lang="uk-UA" sz="140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Укрексімбанк є одним із системно важливих банків за визначенням НБУ та забезпечує виконання основних (стратегічних) напрямів діяльності банків державного сектору на період дії воєнного стану та післявоєнного відновлення економіки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916832"/>
            <a:ext cx="648072" cy="6480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888C28-5EF9-46A9-BE66-786EE34F4F32}"/>
              </a:ext>
            </a:extLst>
          </p:cNvPr>
          <p:cNvSpPr txBox="1"/>
          <p:nvPr/>
        </p:nvSpPr>
        <p:spPr>
          <a:xfrm>
            <a:off x="3143672" y="2955353"/>
            <a:ext cx="7452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продовжуємо фінансувати вітчизняний бізнес у період дії воєнного стану. За даними НБУ обсяг портфелю станом на 1 січня 2023 року сягнув майже 83 млрд грн, а протягом 2022 року нами профінансовано бізнес клієнтів на загальну суму більше ніж 23 млрд грн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42B689-634A-46F9-ABF5-EE0F27854EBF}"/>
              </a:ext>
            </a:extLst>
          </p:cNvPr>
          <p:cNvSpPr txBox="1"/>
          <p:nvPr/>
        </p:nvSpPr>
        <p:spPr>
          <a:xfrm>
            <a:off x="3879912" y="3756918"/>
            <a:ext cx="6788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є одним із лідерів по кредитуванню інвестиційних проектів серед банків-учасників програми «Доступні кредити </a:t>
            </a:r>
          </a:p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5-7-9%» (видано кредитів на понад 500 млн грн)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7BE92E-58D0-4AB9-A46E-30F1AE8D0509}"/>
              </a:ext>
            </a:extLst>
          </p:cNvPr>
          <p:cNvSpPr txBox="1"/>
          <p:nvPr/>
        </p:nvSpPr>
        <p:spPr>
          <a:xfrm>
            <a:off x="4169837" y="4373817"/>
            <a:ext cx="6444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активно працюємо в сегменті муніципалітетів та комунального сектору та обслуговуємо понад 1 100 підприємств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D803E7-61C6-47DB-A4C0-B2BE34493773}"/>
              </a:ext>
            </a:extLst>
          </p:cNvPr>
          <p:cNvSpPr txBox="1"/>
          <p:nvPr/>
        </p:nvSpPr>
        <p:spPr>
          <a:xfrm>
            <a:off x="4198644" y="4990716"/>
            <a:ext cx="6319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маємо великий вибір фінансових інструментів та  успішно співпрацюємо з провідними міжнародними фінансовими організаціями (Світовий банк, ЄБРР, ЄІБ, IFC, ЕКА,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NEFKO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2751DC-7892-4D48-9F10-09C84379C2C8}"/>
              </a:ext>
            </a:extLst>
          </p:cNvPr>
          <p:cNvSpPr txBox="1"/>
          <p:nvPr/>
        </p:nvSpPr>
        <p:spPr>
          <a:xfrm>
            <a:off x="3872789" y="5607615"/>
            <a:ext cx="6759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є єдиним фінансовим агентом Уряду України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B74148-A0A1-4547-A6F4-C7BBFBB40CE4}"/>
              </a:ext>
            </a:extLst>
          </p:cNvPr>
          <p:cNvSpPr txBox="1"/>
          <p:nvPr/>
        </p:nvSpPr>
        <p:spPr>
          <a:xfrm>
            <a:off x="3143672" y="6039849"/>
            <a:ext cx="745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маємо унікальний досвід, фахову команду та спеціалізуємось на здійсненні експортних та імпортних операцій (найбільша кореспондентська мережа – більше 100 країн світу)</a:t>
            </a:r>
          </a:p>
        </p:txBody>
      </p:sp>
      <p:sp>
        <p:nvSpPr>
          <p:cNvPr id="5" name="Oval 4"/>
          <p:cNvSpPr/>
          <p:nvPr/>
        </p:nvSpPr>
        <p:spPr>
          <a:xfrm>
            <a:off x="2684286" y="3062493"/>
            <a:ext cx="432048" cy="432048"/>
          </a:xfrm>
          <a:prstGeom prst="ellipse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Oval 46"/>
          <p:cNvSpPr/>
          <p:nvPr/>
        </p:nvSpPr>
        <p:spPr>
          <a:xfrm>
            <a:off x="1228398" y="3815880"/>
            <a:ext cx="1930234" cy="1930234"/>
          </a:xfrm>
          <a:prstGeom prst="ellipse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3161839"/>
            <a:ext cx="233355" cy="23335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431704" y="3782192"/>
            <a:ext cx="432048" cy="432048"/>
          </a:xfrm>
          <a:prstGeom prst="ellipse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50" y="3881538"/>
            <a:ext cx="233355" cy="233355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3717251" y="4404259"/>
            <a:ext cx="432048" cy="432048"/>
          </a:xfrm>
          <a:prstGeom prst="ellipse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97" y="4503605"/>
            <a:ext cx="233355" cy="233355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3725609" y="4995989"/>
            <a:ext cx="432048" cy="432048"/>
          </a:xfrm>
          <a:prstGeom prst="ellipse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55" y="5095335"/>
            <a:ext cx="233355" cy="233355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435436" y="5513529"/>
            <a:ext cx="432048" cy="432048"/>
          </a:xfrm>
          <a:prstGeom prst="ellipse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82" y="5612875"/>
            <a:ext cx="233355" cy="233355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2710114" y="6056879"/>
            <a:ext cx="432048" cy="432048"/>
          </a:xfrm>
          <a:prstGeom prst="ellipse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0" y="6156225"/>
            <a:ext cx="233355" cy="233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4456" y="4364239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МИ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5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7536160" y="5450902"/>
            <a:ext cx="3888432" cy="890170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0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4059556" y="5450902"/>
            <a:ext cx="3332588" cy="890170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9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8194762" y="4331729"/>
            <a:ext cx="3733886" cy="103796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8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4059556" y="4331729"/>
            <a:ext cx="3980660" cy="103796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7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8019997" y="3212557"/>
            <a:ext cx="3836643" cy="103796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4059556" y="3212557"/>
            <a:ext cx="3836643" cy="103796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6960096" y="2093385"/>
            <a:ext cx="3325004" cy="103796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4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4059557" y="2093385"/>
            <a:ext cx="2756524" cy="103796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3" name="Прямокутник: округлені верхні кути 4">
            <a:extLst>
              <a:ext uri="{FF2B5EF4-FFF2-40B4-BE49-F238E27FC236}">
                <a16:creationId xmlns:a16="http://schemas.microsoft.com/office/drawing/2014/main" id="{B5347CC9-C9AF-5928-BBF8-74ACE5246E5B}"/>
              </a:ext>
            </a:extLst>
          </p:cNvPr>
          <p:cNvSpPr/>
          <p:nvPr/>
        </p:nvSpPr>
        <p:spPr>
          <a:xfrm>
            <a:off x="644719" y="1780258"/>
            <a:ext cx="3147791" cy="5072109"/>
          </a:xfrm>
          <a:prstGeom prst="round2SameRect">
            <a:avLst>
              <a:gd name="adj1" fmla="val 5505"/>
              <a:gd name="adj2" fmla="val 0"/>
            </a:avLst>
          </a:prstGeom>
          <a:blipFill>
            <a:blip r:embed="rId2"/>
            <a:srcRect/>
            <a:stretch>
              <a:fillRect l="-112770" t="-147" r="-73746" b="147"/>
            </a:stretch>
          </a:blipFill>
          <a:ln>
            <a:noFill/>
          </a:ln>
          <a:effectLst>
            <a:outerShdw blurRad="304800" dist="215900" dir="18900000" algn="bl" rotWithShape="0">
              <a:srgbClr val="0836C1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CBF1A-1C56-4FC9-A474-CF16849D7E40}"/>
              </a:ext>
            </a:extLst>
          </p:cNvPr>
          <p:cNvSpPr txBox="1"/>
          <p:nvPr/>
        </p:nvSpPr>
        <p:spPr>
          <a:xfrm>
            <a:off x="4823927" y="2104244"/>
            <a:ext cx="1848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Тарифний пакет «ЕХІМ»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купівля валюти – 0.2%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продаж валюти – 0,15%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переказ валюти - 0,10%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мі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20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USD, </a:t>
            </a:r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мах 300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USD</a:t>
            </a:r>
            <a:endParaRPr lang="uk-UA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D2B58-5286-498C-97E8-169F775CF1DC}"/>
              </a:ext>
            </a:extLst>
          </p:cNvPr>
          <p:cNvSpPr txBox="1"/>
          <p:nvPr/>
        </p:nvSpPr>
        <p:spPr>
          <a:xfrm>
            <a:off x="4789198" y="3319004"/>
            <a:ext cx="3179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Нарахування % на залишок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ексклюзивна можливість встановлення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платності на залишки коштів на поточному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рахунку в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USD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EUR</a:t>
            </a:r>
            <a:endParaRPr lang="uk-UA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3E560-AAD7-4091-8F6C-DFB07B874D1C}"/>
              </a:ext>
            </a:extLst>
          </p:cNvPr>
          <p:cNvSpPr txBox="1"/>
          <p:nvPr/>
        </p:nvSpPr>
        <p:spPr>
          <a:xfrm>
            <a:off x="7678748" y="2182867"/>
            <a:ext cx="34893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Прямий </a:t>
            </a:r>
            <a:r>
              <a:rPr lang="uk-UA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дилінг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можливість купувати/ продавати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валюту за кращими курсами напряму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через казначейство Банку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7FC1A-4C87-4D4A-9B81-40E4C543D7C5}"/>
              </a:ext>
            </a:extLst>
          </p:cNvPr>
          <p:cNvSpPr txBox="1"/>
          <p:nvPr/>
        </p:nvSpPr>
        <p:spPr>
          <a:xfrm>
            <a:off x="8850075" y="3302699"/>
            <a:ext cx="3006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Валютні фахівці філії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професійні та досвідчені фахівці швидко 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та безкоштовно нададуть консультації та допоможуть здійснити валютні операції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01B9A-FC2E-4B18-8C1B-48322D06E085}"/>
              </a:ext>
            </a:extLst>
          </p:cNvPr>
          <p:cNvSpPr txBox="1"/>
          <p:nvPr/>
        </p:nvSpPr>
        <p:spPr>
          <a:xfrm>
            <a:off x="4789198" y="4450605"/>
            <a:ext cx="30748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Операції на умовах «СВОП»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дають можливість </a:t>
            </a:r>
            <a:r>
              <a:rPr lang="uk-UA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хеджувати</a:t>
            </a:r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валютні ризики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(продаж валюти з правом подальшого 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Безкоштовного викупу її за узгодженим курсом)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3B407-DA41-43DB-BF9C-82113650C102}"/>
              </a:ext>
            </a:extLst>
          </p:cNvPr>
          <p:cNvSpPr txBox="1"/>
          <p:nvPr/>
        </p:nvSpPr>
        <p:spPr>
          <a:xfrm>
            <a:off x="9055488" y="4324848"/>
            <a:ext cx="3117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Діджиталізація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подача он-лайн заявок на валютообмінні операції та відстеження платежів, як в почтовому додатку  за допомогою SWIFT ТРЕКЕРА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82069-B663-40C5-898E-42C5DE168A8D}"/>
              </a:ext>
            </a:extLst>
          </p:cNvPr>
          <p:cNvSpPr txBox="1"/>
          <p:nvPr/>
        </p:nvSpPr>
        <p:spPr>
          <a:xfrm>
            <a:off x="4845182" y="5556537"/>
            <a:ext cx="2523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Кореспондентська мережа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найбільша кореспондентська мережа,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більше 100 країн світу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64A1-B65C-41CD-9516-48F7151C52C2}"/>
              </a:ext>
            </a:extLst>
          </p:cNvPr>
          <p:cNvSpPr txBox="1"/>
          <p:nvPr/>
        </p:nvSpPr>
        <p:spPr>
          <a:xfrm>
            <a:off x="8256240" y="5539112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Кредити нерезидентів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значний досвід фахівців банку з обслуговування</a:t>
            </a:r>
          </a:p>
          <a:p>
            <a:r>
              <a:rPr lang="uk-UA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кредитів, отриманих від нерезидентів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C7B4C-E3D0-4077-BC45-67B5F853A8FD}"/>
              </a:ext>
            </a:extLst>
          </p:cNvPr>
          <p:cNvSpPr txBox="1"/>
          <p:nvPr/>
        </p:nvSpPr>
        <p:spPr>
          <a:xfrm>
            <a:off x="4226858" y="6462973"/>
            <a:ext cx="5599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>
                <a:solidFill>
                  <a:srgbClr val="003B8F"/>
                </a:solidFill>
                <a:latin typeface="Arial Black" panose="020B0A04020102020204" pitchFamily="34" charset="0"/>
              </a:rPr>
              <a:t>…І ЦЕ ЩЕ НЕ ВСЕ! СПРОБУЙТЕ – ПЕРЕКОНАЄТЕСЬ! </a:t>
            </a:r>
            <a:r>
              <a:rPr lang="uk-UA" sz="1400" b="1" dirty="0">
                <a:solidFill>
                  <a:srgbClr val="003B8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uk-UA" sz="1400" b="1" dirty="0">
              <a:solidFill>
                <a:srgbClr val="003B8F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-311183" y="952921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D5FE0-2DB8-2BC7-C933-59925EC70D05}"/>
              </a:ext>
            </a:extLst>
          </p:cNvPr>
          <p:cNvSpPr txBox="1"/>
          <p:nvPr/>
        </p:nvSpPr>
        <p:spPr>
          <a:xfrm>
            <a:off x="539946" y="691863"/>
            <a:ext cx="830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УКРЕКСІМБАНК – БАНК №1</a:t>
            </a:r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ПО ЕКСПОРТНИМ </a:t>
            </a:r>
            <a:r>
              <a:rPr lang="uk-UA" sz="2400" dirty="0">
                <a:solidFill>
                  <a:srgbClr val="003B8F"/>
                </a:solidFill>
                <a:latin typeface="Arial Black" panose="020B0A04020102020204" pitchFamily="34" charset="0"/>
              </a:rPr>
              <a:t>ТА ІМПОРТНИМ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ОПЕРАЦІЯМ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CC7B4C-E3D0-4077-BC45-67B5F853A8FD}"/>
              </a:ext>
            </a:extLst>
          </p:cNvPr>
          <p:cNvSpPr txBox="1"/>
          <p:nvPr/>
        </p:nvSpPr>
        <p:spPr>
          <a:xfrm>
            <a:off x="4204801" y="1717761"/>
            <a:ext cx="6896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rgbClr val="003B8F"/>
                </a:solidFill>
                <a:latin typeface="Arial Black" panose="020B0A04020102020204" pitchFamily="34" charset="0"/>
              </a:rPr>
              <a:t>Укрексімбанк</a:t>
            </a:r>
            <a:r>
              <a:rPr lang="ru-RU" sz="1400" b="1" dirty="0">
                <a:solidFill>
                  <a:srgbClr val="003B8F"/>
                </a:solidFill>
                <a:latin typeface="Arial Black" panose="020B0A04020102020204" pitchFamily="34" charset="0"/>
              </a:rPr>
              <a:t> є </a:t>
            </a:r>
            <a:r>
              <a:rPr lang="ru-RU" sz="1400" b="1" dirty="0" err="1">
                <a:solidFill>
                  <a:srgbClr val="003B8F"/>
                </a:solidFill>
                <a:latin typeface="Arial Black" panose="020B0A04020102020204" pitchFamily="34" charset="0"/>
              </a:rPr>
              <a:t>спеціалізованим</a:t>
            </a:r>
            <a:r>
              <a:rPr lang="ru-RU" sz="1400" b="1" dirty="0">
                <a:solidFill>
                  <a:srgbClr val="003B8F"/>
                </a:solidFill>
                <a:latin typeface="Arial Black" panose="020B0A04020102020204" pitchFamily="34" charset="0"/>
              </a:rPr>
              <a:t> Банком по </a:t>
            </a:r>
            <a:r>
              <a:rPr lang="ru-RU" sz="1400" b="1" dirty="0" err="1">
                <a:solidFill>
                  <a:srgbClr val="003B8F"/>
                </a:solidFill>
                <a:latin typeface="Arial Black" panose="020B0A04020102020204" pitchFamily="34" charset="0"/>
              </a:rPr>
              <a:t>валютним</a:t>
            </a:r>
            <a:r>
              <a:rPr lang="ru-RU" sz="1400" b="1" dirty="0">
                <a:solidFill>
                  <a:srgbClr val="003B8F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 err="1">
                <a:solidFill>
                  <a:srgbClr val="003B8F"/>
                </a:solidFill>
                <a:latin typeface="Arial Black" panose="020B0A04020102020204" pitchFamily="34" charset="0"/>
              </a:rPr>
              <a:t>операціям</a:t>
            </a:r>
            <a:endParaRPr lang="ru-RU" sz="1400" b="1" dirty="0">
              <a:solidFill>
                <a:srgbClr val="003B8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30" y="2313979"/>
            <a:ext cx="549668" cy="5496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96" y="2313979"/>
            <a:ext cx="549668" cy="5496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29" y="3475056"/>
            <a:ext cx="575609" cy="5756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01" y="4583616"/>
            <a:ext cx="619126" cy="6191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10" y="5657996"/>
            <a:ext cx="507308" cy="5073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74" y="5636816"/>
            <a:ext cx="549668" cy="5496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08" y="3463122"/>
            <a:ext cx="549668" cy="5496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47" y="4606658"/>
            <a:ext cx="549668" cy="5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662610" y="2392245"/>
            <a:ext cx="4674094" cy="4353961"/>
          </a:xfrm>
          <a:prstGeom prst="roundRect">
            <a:avLst>
              <a:gd name="adj" fmla="val 9642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4" name="Rounded Rectangle 63"/>
          <p:cNvSpPr/>
          <p:nvPr/>
        </p:nvSpPr>
        <p:spPr>
          <a:xfrm>
            <a:off x="407368" y="1463191"/>
            <a:ext cx="10651816" cy="906489"/>
          </a:xfrm>
          <a:prstGeom prst="roundRect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-311183" y="952921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D5FE0-2DB8-2BC7-C933-59925EC70D05}"/>
              </a:ext>
            </a:extLst>
          </p:cNvPr>
          <p:cNvSpPr txBox="1"/>
          <p:nvPr/>
        </p:nvSpPr>
        <p:spPr>
          <a:xfrm>
            <a:off x="539946" y="691863"/>
            <a:ext cx="7608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КОМЕРЦІЙНА ПРОПОЗИЦІЯ ДЛЯ КЛІЄНТІВ</a:t>
            </a:r>
            <a:endParaRPr lang="ru-RU" sz="2400" dirty="0">
              <a:solidFill>
                <a:srgbClr val="003B8F"/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rgbClr val="003B8F"/>
                </a:solidFill>
                <a:latin typeface="Arial Black" panose="020B0A04020102020204" pitchFamily="34" charset="0"/>
              </a:rPr>
              <a:t>МАЛОГО ТА СЕРЕДНЬОГО БІЗНЕСУ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object 5"/>
          <p:cNvSpPr txBox="1"/>
          <p:nvPr/>
        </p:nvSpPr>
        <p:spPr>
          <a:xfrm>
            <a:off x="629818" y="1290830"/>
            <a:ext cx="8716167" cy="455356"/>
          </a:xfrm>
          <a:prstGeom prst="rect">
            <a:avLst/>
          </a:prstGeom>
        </p:spPr>
        <p:txBody>
          <a:bodyPr vert="horz" wrap="square" lIns="0" tIns="174473" rIns="0" bIns="0" rtlCol="0">
            <a:spAutoFit/>
          </a:bodyPr>
          <a:lstStyle/>
          <a:p>
            <a:pPr marL="130135">
              <a:spcBef>
                <a:spcPts val="1374"/>
              </a:spcBef>
            </a:pPr>
            <a:r>
              <a:rPr lang="uk-UA" sz="1814" dirty="0">
                <a:solidFill>
                  <a:srgbClr val="FFFFFF"/>
                </a:solidFill>
                <a:latin typeface="Arial Black" panose="020B0A04020102020204" pitchFamily="34" charset="0"/>
                <a:cs typeface="HeliosBlack"/>
              </a:rPr>
              <a:t>Доступні кредити 5-7-9%: цілі фінансування</a:t>
            </a:r>
            <a:endParaRPr lang="uk-UA" sz="1814" dirty="0">
              <a:latin typeface="Arial Black" panose="020B0A04020102020204" pitchFamily="34" charset="0"/>
              <a:cs typeface="HeliosBlack"/>
            </a:endParaRPr>
          </a:p>
        </p:txBody>
      </p:sp>
      <p:sp>
        <p:nvSpPr>
          <p:cNvPr id="41" name="object 6"/>
          <p:cNvSpPr txBox="1"/>
          <p:nvPr/>
        </p:nvSpPr>
        <p:spPr>
          <a:xfrm>
            <a:off x="4045622" y="1733114"/>
            <a:ext cx="2063603" cy="539396"/>
          </a:xfrm>
          <a:prstGeom prst="rect">
            <a:avLst/>
          </a:prstGeom>
        </p:spPr>
        <p:txBody>
          <a:bodyPr vert="horz" wrap="square" lIns="0" tIns="2303" rIns="0" bIns="0" rtlCol="0">
            <a:spAutoFit/>
          </a:bodyPr>
          <a:lstStyle/>
          <a:p>
            <a:pPr marL="11516" marR="4607">
              <a:lnSpc>
                <a:spcPct val="103600"/>
              </a:lnSpc>
              <a:spcBef>
                <a:spcPts val="18"/>
              </a:spcBef>
            </a:pPr>
            <a:r>
              <a:rPr lang="uk-UA" sz="1678" dirty="0">
                <a:solidFill>
                  <a:schemeClr val="bg1"/>
                </a:solidFill>
                <a:latin typeface="Arial Narrow" panose="020B0606020202030204" pitchFamily="34" charset="0"/>
                <a:cs typeface="HeliosBlack"/>
              </a:rPr>
              <a:t>Поповнення  обігових коштів</a:t>
            </a:r>
          </a:p>
        </p:txBody>
      </p:sp>
      <p:sp>
        <p:nvSpPr>
          <p:cNvPr id="48" name="object 14"/>
          <p:cNvSpPr txBox="1"/>
          <p:nvPr/>
        </p:nvSpPr>
        <p:spPr>
          <a:xfrm>
            <a:off x="1409401" y="1754792"/>
            <a:ext cx="1523040" cy="539396"/>
          </a:xfrm>
          <a:prstGeom prst="rect">
            <a:avLst/>
          </a:prstGeom>
        </p:spPr>
        <p:txBody>
          <a:bodyPr vert="horz" wrap="square" lIns="0" tIns="2303" rIns="0" bIns="0" rtlCol="0">
            <a:spAutoFit/>
          </a:bodyPr>
          <a:lstStyle/>
          <a:p>
            <a:pPr marL="11516" marR="4607">
              <a:lnSpc>
                <a:spcPct val="103600"/>
              </a:lnSpc>
              <a:spcBef>
                <a:spcPts val="18"/>
              </a:spcBef>
            </a:pPr>
            <a:r>
              <a:rPr lang="uk-UA" sz="1678" dirty="0">
                <a:solidFill>
                  <a:schemeClr val="bg1"/>
                </a:solidFill>
                <a:latin typeface="Arial Narrow" panose="020B0606020202030204" pitchFamily="34" charset="0"/>
                <a:cs typeface="HeliosBlack"/>
              </a:rPr>
              <a:t>Інвестиційні  </a:t>
            </a:r>
            <a:r>
              <a:rPr lang="uk-UA" sz="1678" dirty="0" err="1">
                <a:solidFill>
                  <a:schemeClr val="bg1"/>
                </a:solidFill>
                <a:latin typeface="Arial Narrow" panose="020B0606020202030204" pitchFamily="34" charset="0"/>
                <a:cs typeface="HeliosBlack"/>
              </a:rPr>
              <a:t>проєкти</a:t>
            </a:r>
            <a:endParaRPr lang="uk-UA" sz="1678" dirty="0">
              <a:solidFill>
                <a:schemeClr val="bg1"/>
              </a:solidFill>
              <a:latin typeface="Arial Narrow" panose="020B0606020202030204" pitchFamily="34" charset="0"/>
              <a:cs typeface="HeliosBlack"/>
            </a:endParaRPr>
          </a:p>
        </p:txBody>
      </p:sp>
      <p:sp>
        <p:nvSpPr>
          <p:cNvPr id="55" name="object 27"/>
          <p:cNvSpPr txBox="1"/>
          <p:nvPr/>
        </p:nvSpPr>
        <p:spPr>
          <a:xfrm>
            <a:off x="983433" y="3128210"/>
            <a:ext cx="4032448" cy="3003502"/>
          </a:xfrm>
          <a:prstGeom prst="rect">
            <a:avLst/>
          </a:prstGeom>
        </p:spPr>
        <p:txBody>
          <a:bodyPr vert="horz" wrap="square" lIns="0" tIns="91555" rIns="0" bIns="0" rtlCol="0">
            <a:spAutoFit/>
          </a:bodyPr>
          <a:lstStyle/>
          <a:p>
            <a:pPr>
              <a:spcBef>
                <a:spcPts val="517"/>
              </a:spcBef>
            </a:pPr>
            <a:r>
              <a:rPr lang="uk-UA" sz="1600" b="1" dirty="0">
                <a:solidFill>
                  <a:srgbClr val="003B8F"/>
                </a:solidFill>
                <a:latin typeface="Arial Narrow" panose="020B0606020202030204" pitchFamily="34" charset="0"/>
                <a:cs typeface="HeliosLight"/>
              </a:rPr>
              <a:t>Для Вас</a:t>
            </a:r>
          </a:p>
          <a:p>
            <a:pPr marL="285750" indent="-285750" algn="just">
              <a:spcBef>
                <a:spcPts val="517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Доступні відсоткові ставки від 1% до 9%</a:t>
            </a:r>
          </a:p>
          <a:p>
            <a:pPr marL="285750" indent="-285750" algn="just">
              <a:spcBef>
                <a:spcPts val="517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Сума кредиту до 150 млн. грн.</a:t>
            </a:r>
          </a:p>
          <a:p>
            <a:pPr marL="285750" marR="4607" indent="-285750" algn="just">
              <a:spcBef>
                <a:spcPts val="517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Довгий термін кредитування: до 3-х років обіговий капітал та до 5 років інвестиційні  проекти</a:t>
            </a:r>
          </a:p>
          <a:p>
            <a:pPr marL="285750" marR="430712" indent="-285750">
              <a:spcBef>
                <a:spcPts val="517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Зменшення процентної ставки від  збільшення чисельності працівників</a:t>
            </a:r>
          </a:p>
          <a:p>
            <a:pPr marL="285750" marR="174473" indent="-285750">
              <a:spcBef>
                <a:spcPts val="517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Можливість одночасно отримати кілька  кредитів на різні цілі фінансування</a:t>
            </a:r>
          </a:p>
          <a:p>
            <a:pPr marL="285750" marR="179079" indent="-285750">
              <a:spcBef>
                <a:spcPts val="517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Мінімальний авансовий внесок (</a:t>
            </a:r>
            <a:r>
              <a:rPr lang="uk-UA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інвестпроєкти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) – від  20% для діючого бізнесу та від 30% для  новоствореного</a:t>
            </a:r>
          </a:p>
          <a:p>
            <a:pPr marL="285750" marR="347794" indent="-285750">
              <a:spcBef>
                <a:spcPts val="517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Можливість фінансування як діючого  бізнесу, так і новоствореного</a:t>
            </a:r>
          </a:p>
        </p:txBody>
      </p:sp>
      <p:sp>
        <p:nvSpPr>
          <p:cNvPr id="57" name="object 31"/>
          <p:cNvSpPr txBox="1"/>
          <p:nvPr/>
        </p:nvSpPr>
        <p:spPr>
          <a:xfrm>
            <a:off x="5929097" y="3212976"/>
            <a:ext cx="4630223" cy="29627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33015">
              <a:lnSpc>
                <a:spcPct val="108000"/>
              </a:lnSpc>
              <a:spcBef>
                <a:spcPts val="385"/>
              </a:spcBef>
            </a:pPr>
            <a:r>
              <a:rPr lang="uk-UA" sz="1600" b="1" dirty="0">
                <a:solidFill>
                  <a:srgbClr val="003B8F"/>
                </a:solidFill>
                <a:latin typeface="Arial Narrow" panose="020B0606020202030204" pitchFamily="34" charset="0"/>
                <a:cs typeface="HeliosBlack"/>
              </a:rPr>
              <a:t>Переваги:</a:t>
            </a:r>
          </a:p>
          <a:p>
            <a:pPr marL="297266" marR="433015" indent="-285750">
              <a:lnSpc>
                <a:spcPct val="108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Знижена процентна ставка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завдяки компенсації  державою</a:t>
            </a:r>
          </a:p>
          <a:p>
            <a:pPr marL="297266" marR="67947" indent="-285750">
              <a:lnSpc>
                <a:spcPct val="108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Поповнення обігових коштів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: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можливість збільшення  запасів/продукції</a:t>
            </a:r>
          </a:p>
          <a:p>
            <a:pPr marL="297266" marR="251632" indent="-285750">
              <a:lnSpc>
                <a:spcPct val="108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Зручний графік погашення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рівними частинами або  адаптований. Зручний графік для сезонного бізнесу</a:t>
            </a:r>
          </a:p>
          <a:p>
            <a:pPr marL="297266" marR="4607" indent="-285750">
              <a:lnSpc>
                <a:spcPct val="108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Фінансування супутніх витрат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: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поповнення обігового  капіталу для покриття витрат, які є </a:t>
            </a:r>
            <a:r>
              <a:rPr lang="uk-UA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невід’ємноїю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частиною  реалізації інвестиційного </a:t>
            </a:r>
            <a:r>
              <a:rPr lang="uk-UA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проєкту</a:t>
            </a:r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297266" marR="108829" indent="-285750">
              <a:lnSpc>
                <a:spcPct val="108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Можливість зменшити процентну ставку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: 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щоквартально змінюється процентна ставка відповідно до  приросту робочих місць</a:t>
            </a:r>
          </a:p>
          <a:p>
            <a:pPr marL="297266" marR="22457" indent="-285750">
              <a:lnSpc>
                <a:spcPct val="108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Можливість оформлення в заставу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: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портфельної гарантії до 80% від ліміту фінансування</a:t>
            </a:r>
          </a:p>
        </p:txBody>
      </p:sp>
      <p:grpSp>
        <p:nvGrpSpPr>
          <p:cNvPr id="58" name="object 38"/>
          <p:cNvGrpSpPr/>
          <p:nvPr/>
        </p:nvGrpSpPr>
        <p:grpSpPr>
          <a:xfrm>
            <a:off x="9410562" y="1488871"/>
            <a:ext cx="1148758" cy="572364"/>
            <a:chOff x="8782545" y="1010018"/>
            <a:chExt cx="1266825" cy="631190"/>
          </a:xfrm>
        </p:grpSpPr>
        <p:sp>
          <p:nvSpPr>
            <p:cNvPr id="59" name="object 39"/>
            <p:cNvSpPr/>
            <p:nvPr/>
          </p:nvSpPr>
          <p:spPr>
            <a:xfrm>
              <a:off x="8782545" y="1010018"/>
              <a:ext cx="1266825" cy="631190"/>
            </a:xfrm>
            <a:custGeom>
              <a:avLst/>
              <a:gdLst/>
              <a:ahLst/>
              <a:cxnLst/>
              <a:rect l="l" t="t" r="r" b="b"/>
              <a:pathLst>
                <a:path w="1266825" h="631189">
                  <a:moveTo>
                    <a:pt x="1266444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1266444" y="630936"/>
                  </a:lnTo>
                  <a:lnTo>
                    <a:pt x="1266444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lang="uk-UA" sz="1632"/>
            </a:p>
          </p:txBody>
        </p:sp>
        <p:sp>
          <p:nvSpPr>
            <p:cNvPr id="60" name="object 40"/>
            <p:cNvSpPr/>
            <p:nvPr/>
          </p:nvSpPr>
          <p:spPr>
            <a:xfrm>
              <a:off x="8796858" y="1024331"/>
              <a:ext cx="1188085" cy="552450"/>
            </a:xfrm>
            <a:custGeom>
              <a:avLst/>
              <a:gdLst/>
              <a:ahLst/>
              <a:cxnLst/>
              <a:rect l="l" t="t" r="r" b="b"/>
              <a:pathLst>
                <a:path w="1188084" h="552450">
                  <a:moveTo>
                    <a:pt x="1187996" y="0"/>
                  </a:moveTo>
                  <a:lnTo>
                    <a:pt x="0" y="0"/>
                  </a:lnTo>
                  <a:lnTo>
                    <a:pt x="0" y="551840"/>
                  </a:lnTo>
                  <a:lnTo>
                    <a:pt x="1187996" y="551840"/>
                  </a:lnTo>
                  <a:lnTo>
                    <a:pt x="1187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uk-UA" sz="1632"/>
            </a:p>
          </p:txBody>
        </p:sp>
        <p:sp>
          <p:nvSpPr>
            <p:cNvPr id="61" name="object 41"/>
            <p:cNvSpPr/>
            <p:nvPr/>
          </p:nvSpPr>
          <p:spPr>
            <a:xfrm>
              <a:off x="8890965" y="1103439"/>
              <a:ext cx="984885" cy="391160"/>
            </a:xfrm>
            <a:custGeom>
              <a:avLst/>
              <a:gdLst/>
              <a:ahLst/>
              <a:cxnLst/>
              <a:rect l="l" t="t" r="r" b="b"/>
              <a:pathLst>
                <a:path w="984884" h="391159">
                  <a:moveTo>
                    <a:pt x="260769" y="262940"/>
                  </a:moveTo>
                  <a:lnTo>
                    <a:pt x="255270" y="224650"/>
                  </a:lnTo>
                  <a:lnTo>
                    <a:pt x="232346" y="182410"/>
                  </a:lnTo>
                  <a:lnTo>
                    <a:pt x="195592" y="153517"/>
                  </a:lnTo>
                  <a:lnTo>
                    <a:pt x="147815" y="140182"/>
                  </a:lnTo>
                  <a:lnTo>
                    <a:pt x="134734" y="139623"/>
                  </a:lnTo>
                  <a:lnTo>
                    <a:pt x="123621" y="140081"/>
                  </a:lnTo>
                  <a:lnTo>
                    <a:pt x="85394" y="150952"/>
                  </a:lnTo>
                  <a:lnTo>
                    <a:pt x="64109" y="166789"/>
                  </a:lnTo>
                  <a:lnTo>
                    <a:pt x="87464" y="44005"/>
                  </a:lnTo>
                  <a:lnTo>
                    <a:pt x="239585" y="44005"/>
                  </a:lnTo>
                  <a:lnTo>
                    <a:pt x="239585" y="0"/>
                  </a:lnTo>
                  <a:lnTo>
                    <a:pt x="52158" y="0"/>
                  </a:lnTo>
                  <a:lnTo>
                    <a:pt x="8699" y="221119"/>
                  </a:lnTo>
                  <a:lnTo>
                    <a:pt x="51612" y="221119"/>
                  </a:lnTo>
                  <a:lnTo>
                    <a:pt x="58585" y="212153"/>
                  </a:lnTo>
                  <a:lnTo>
                    <a:pt x="66484" y="204279"/>
                  </a:lnTo>
                  <a:lnTo>
                    <a:pt x="106133" y="184035"/>
                  </a:lnTo>
                  <a:lnTo>
                    <a:pt x="128752" y="181457"/>
                  </a:lnTo>
                  <a:lnTo>
                    <a:pt x="137312" y="181825"/>
                  </a:lnTo>
                  <a:lnTo>
                    <a:pt x="175539" y="194627"/>
                  </a:lnTo>
                  <a:lnTo>
                    <a:pt x="201803" y="223024"/>
                  </a:lnTo>
                  <a:lnTo>
                    <a:pt x="211874" y="263486"/>
                  </a:lnTo>
                  <a:lnTo>
                    <a:pt x="211467" y="272796"/>
                  </a:lnTo>
                  <a:lnTo>
                    <a:pt x="197548" y="312864"/>
                  </a:lnTo>
                  <a:lnTo>
                    <a:pt x="167182" y="339102"/>
                  </a:lnTo>
                  <a:lnTo>
                    <a:pt x="124955" y="348780"/>
                  </a:lnTo>
                  <a:lnTo>
                    <a:pt x="110540" y="347827"/>
                  </a:lnTo>
                  <a:lnTo>
                    <a:pt x="70358" y="333578"/>
                  </a:lnTo>
                  <a:lnTo>
                    <a:pt x="38112" y="305257"/>
                  </a:lnTo>
                  <a:lnTo>
                    <a:pt x="29883" y="293370"/>
                  </a:lnTo>
                  <a:lnTo>
                    <a:pt x="0" y="319455"/>
                  </a:lnTo>
                  <a:lnTo>
                    <a:pt x="34429" y="361010"/>
                  </a:lnTo>
                  <a:lnTo>
                    <a:pt x="85153" y="386270"/>
                  </a:lnTo>
                  <a:lnTo>
                    <a:pt x="124409" y="391160"/>
                  </a:lnTo>
                  <a:lnTo>
                    <a:pt x="138328" y="390575"/>
                  </a:lnTo>
                  <a:lnTo>
                    <a:pt x="177660" y="381927"/>
                  </a:lnTo>
                  <a:lnTo>
                    <a:pt x="211467" y="363791"/>
                  </a:lnTo>
                  <a:lnTo>
                    <a:pt x="244386" y="326758"/>
                  </a:lnTo>
                  <a:lnTo>
                    <a:pt x="258114" y="290449"/>
                  </a:lnTo>
                  <a:lnTo>
                    <a:pt x="260108" y="277012"/>
                  </a:lnTo>
                  <a:lnTo>
                    <a:pt x="260769" y="262940"/>
                  </a:lnTo>
                  <a:close/>
                </a:path>
                <a:path w="984884" h="391159">
                  <a:moveTo>
                    <a:pt x="634619" y="1130"/>
                  </a:moveTo>
                  <a:lnTo>
                    <a:pt x="358533" y="1130"/>
                  </a:lnTo>
                  <a:lnTo>
                    <a:pt x="358533" y="45504"/>
                  </a:lnTo>
                  <a:lnTo>
                    <a:pt x="558482" y="45504"/>
                  </a:lnTo>
                  <a:lnTo>
                    <a:pt x="524471" y="112776"/>
                  </a:lnTo>
                  <a:lnTo>
                    <a:pt x="578485" y="112776"/>
                  </a:lnTo>
                  <a:lnTo>
                    <a:pt x="634619" y="1130"/>
                  </a:lnTo>
                  <a:close/>
                </a:path>
                <a:path w="984884" h="391159">
                  <a:moveTo>
                    <a:pt x="984758" y="165328"/>
                  </a:moveTo>
                  <a:lnTo>
                    <a:pt x="979157" y="111836"/>
                  </a:lnTo>
                  <a:lnTo>
                    <a:pt x="962736" y="67945"/>
                  </a:lnTo>
                  <a:lnTo>
                    <a:pt x="943660" y="41414"/>
                  </a:lnTo>
                  <a:lnTo>
                    <a:pt x="936891" y="34353"/>
                  </a:lnTo>
                  <a:lnTo>
                    <a:pt x="936815" y="132461"/>
                  </a:lnTo>
                  <a:lnTo>
                    <a:pt x="936358" y="141732"/>
                  </a:lnTo>
                  <a:lnTo>
                    <a:pt x="920978" y="183108"/>
                  </a:lnTo>
                  <a:lnTo>
                    <a:pt x="889012" y="211747"/>
                  </a:lnTo>
                  <a:lnTo>
                    <a:pt x="845756" y="222973"/>
                  </a:lnTo>
                  <a:lnTo>
                    <a:pt x="836472" y="222516"/>
                  </a:lnTo>
                  <a:lnTo>
                    <a:pt x="795058" y="207200"/>
                  </a:lnTo>
                  <a:lnTo>
                    <a:pt x="765949" y="175691"/>
                  </a:lnTo>
                  <a:lnTo>
                    <a:pt x="754710" y="132461"/>
                  </a:lnTo>
                  <a:lnTo>
                    <a:pt x="755167" y="123177"/>
                  </a:lnTo>
                  <a:lnTo>
                    <a:pt x="770547" y="81749"/>
                  </a:lnTo>
                  <a:lnTo>
                    <a:pt x="802513" y="52641"/>
                  </a:lnTo>
                  <a:lnTo>
                    <a:pt x="845756" y="41414"/>
                  </a:lnTo>
                  <a:lnTo>
                    <a:pt x="854811" y="41859"/>
                  </a:lnTo>
                  <a:lnTo>
                    <a:pt x="896404" y="57238"/>
                  </a:lnTo>
                  <a:lnTo>
                    <a:pt x="925576" y="89357"/>
                  </a:lnTo>
                  <a:lnTo>
                    <a:pt x="936815" y="132461"/>
                  </a:lnTo>
                  <a:lnTo>
                    <a:pt x="936815" y="34290"/>
                  </a:lnTo>
                  <a:lnTo>
                    <a:pt x="902601" y="11772"/>
                  </a:lnTo>
                  <a:lnTo>
                    <a:pt x="861339" y="1168"/>
                  </a:lnTo>
                  <a:lnTo>
                    <a:pt x="846302" y="469"/>
                  </a:lnTo>
                  <a:lnTo>
                    <a:pt x="832027" y="1104"/>
                  </a:lnTo>
                  <a:lnTo>
                    <a:pt x="792429" y="10706"/>
                  </a:lnTo>
                  <a:lnTo>
                    <a:pt x="758736" y="30454"/>
                  </a:lnTo>
                  <a:lnTo>
                    <a:pt x="732485" y="58521"/>
                  </a:lnTo>
                  <a:lnTo>
                    <a:pt x="715365" y="93218"/>
                  </a:lnTo>
                  <a:lnTo>
                    <a:pt x="709460" y="132461"/>
                  </a:lnTo>
                  <a:lnTo>
                    <a:pt x="710095" y="145719"/>
                  </a:lnTo>
                  <a:lnTo>
                    <a:pt x="719696" y="183108"/>
                  </a:lnTo>
                  <a:lnTo>
                    <a:pt x="747712" y="224040"/>
                  </a:lnTo>
                  <a:lnTo>
                    <a:pt x="789736" y="251256"/>
                  </a:lnTo>
                  <a:lnTo>
                    <a:pt x="827913" y="260591"/>
                  </a:lnTo>
                  <a:lnTo>
                    <a:pt x="841451" y="261226"/>
                  </a:lnTo>
                  <a:lnTo>
                    <a:pt x="857948" y="260172"/>
                  </a:lnTo>
                  <a:lnTo>
                    <a:pt x="901788" y="244525"/>
                  </a:lnTo>
                  <a:lnTo>
                    <a:pt x="933208" y="213106"/>
                  </a:lnTo>
                  <a:lnTo>
                    <a:pt x="940041" y="199809"/>
                  </a:lnTo>
                  <a:lnTo>
                    <a:pt x="937920" y="233375"/>
                  </a:lnTo>
                  <a:lnTo>
                    <a:pt x="924179" y="288594"/>
                  </a:lnTo>
                  <a:lnTo>
                    <a:pt x="898258" y="327444"/>
                  </a:lnTo>
                  <a:lnTo>
                    <a:pt x="862965" y="347116"/>
                  </a:lnTo>
                  <a:lnTo>
                    <a:pt x="841984" y="349580"/>
                  </a:lnTo>
                  <a:lnTo>
                    <a:pt x="828040" y="348653"/>
                  </a:lnTo>
                  <a:lnTo>
                    <a:pt x="790270" y="334759"/>
                  </a:lnTo>
                  <a:lnTo>
                    <a:pt x="761885" y="306628"/>
                  </a:lnTo>
                  <a:lnTo>
                    <a:pt x="755256" y="294627"/>
                  </a:lnTo>
                  <a:lnTo>
                    <a:pt x="726160" y="323176"/>
                  </a:lnTo>
                  <a:lnTo>
                    <a:pt x="759434" y="363474"/>
                  </a:lnTo>
                  <a:lnTo>
                    <a:pt x="805967" y="386600"/>
                  </a:lnTo>
                  <a:lnTo>
                    <a:pt x="841451" y="391058"/>
                  </a:lnTo>
                  <a:lnTo>
                    <a:pt x="857237" y="390182"/>
                  </a:lnTo>
                  <a:lnTo>
                    <a:pt x="900176" y="377050"/>
                  </a:lnTo>
                  <a:lnTo>
                    <a:pt x="934046" y="349580"/>
                  </a:lnTo>
                  <a:lnTo>
                    <a:pt x="962126" y="302971"/>
                  </a:lnTo>
                  <a:lnTo>
                    <a:pt x="974521" y="264185"/>
                  </a:lnTo>
                  <a:lnTo>
                    <a:pt x="982192" y="218313"/>
                  </a:lnTo>
                  <a:lnTo>
                    <a:pt x="984110" y="192709"/>
                  </a:lnTo>
                  <a:lnTo>
                    <a:pt x="984758" y="1653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uk-UA" sz="1632"/>
            </a:p>
          </p:txBody>
        </p:sp>
        <p:pic>
          <p:nvPicPr>
            <p:cNvPr id="6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221" y="1257909"/>
              <a:ext cx="196278" cy="23670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9" y="1828589"/>
            <a:ext cx="377889" cy="377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42" y="1666634"/>
            <a:ext cx="539844" cy="5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2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3">
            <a:extLst>
              <a:ext uri="{FF2B5EF4-FFF2-40B4-BE49-F238E27FC236}">
                <a16:creationId xmlns:a16="http://schemas.microsoft.com/office/drawing/2014/main" id="{CE924129-3A02-D3FC-DEDE-6372FBDEC1C9}"/>
              </a:ext>
            </a:extLst>
          </p:cNvPr>
          <p:cNvSpPr/>
          <p:nvPr/>
        </p:nvSpPr>
        <p:spPr>
          <a:xfrm>
            <a:off x="0" y="0"/>
            <a:ext cx="9780814" cy="3861048"/>
          </a:xfrm>
          <a:prstGeom prst="rect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-311181" y="965168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8D5FE0-2DB8-2BC7-C933-59925EC70D05}"/>
              </a:ext>
            </a:extLst>
          </p:cNvPr>
          <p:cNvSpPr txBox="1"/>
          <p:nvPr/>
        </p:nvSpPr>
        <p:spPr>
          <a:xfrm>
            <a:off x="557361" y="727039"/>
            <a:ext cx="5218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97C4FF"/>
                </a:solidFill>
                <a:latin typeface="Arial Black" panose="020B0A04020102020204" pitchFamily="34" charset="0"/>
              </a:rPr>
              <a:t>ДОСТУПНИЙ </a:t>
            </a:r>
            <a:endParaRPr lang="en-US" sz="2400" dirty="0">
              <a:solidFill>
                <a:srgbClr val="97C4FF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ФІНАНСОВИЙ ЛІЗИНГ </a:t>
            </a:r>
            <a:r>
              <a:rPr lang="ru-RU" sz="2400" dirty="0">
                <a:solidFill>
                  <a:srgbClr val="97C4FF"/>
                </a:solidFill>
                <a:latin typeface="Arial Black" panose="020B0A04020102020204" pitchFamily="34" charset="0"/>
              </a:rPr>
              <a:t>5-7-9%</a:t>
            </a:r>
          </a:p>
        </p:txBody>
      </p:sp>
      <p:sp>
        <p:nvSpPr>
          <p:cNvPr id="24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608131" y="3187526"/>
            <a:ext cx="2103493" cy="131522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63E46D9-992E-469C-8F41-8200F03B1A3E}"/>
              </a:ext>
            </a:extLst>
          </p:cNvPr>
          <p:cNvSpPr txBox="1"/>
          <p:nvPr/>
        </p:nvSpPr>
        <p:spPr>
          <a:xfrm>
            <a:off x="479376" y="1733799"/>
            <a:ext cx="6417244" cy="1153094"/>
          </a:xfrm>
          <a:prstGeom prst="rect">
            <a:avLst/>
          </a:prstGeom>
          <a:ln w="25400">
            <a:noFill/>
          </a:ln>
        </p:spPr>
        <p:txBody>
          <a:bodyPr vert="horz" wrap="square" lIns="0" tIns="114935" rIns="0" bIns="0" rtlCol="0">
            <a:noAutofit/>
          </a:bodyPr>
          <a:lstStyle/>
          <a:p>
            <a:pPr marL="192405">
              <a:spcBef>
                <a:spcPts val="905"/>
              </a:spcBef>
            </a:pPr>
            <a:r>
              <a:rPr lang="uk-UA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Мета:</a:t>
            </a:r>
          </a:p>
          <a:p>
            <a:pPr marL="192405" marR="412750">
              <a:lnSpc>
                <a:spcPct val="109200"/>
              </a:lnSpc>
              <a:spcBef>
                <a:spcPts val="484"/>
              </a:spcBef>
            </a:pPr>
            <a:r>
              <a:rPr lang="uk-UA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придбання с/г техніки, обладнання, вантажних транспортних засобів, в т. ч. спецтехніки, вагонів, автобусів, комерційного транспорту (в т. ч. легкові авто)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B80FA80-A4CF-46FD-823C-6C6BAAF096F1}"/>
              </a:ext>
            </a:extLst>
          </p:cNvPr>
          <p:cNvSpPr txBox="1"/>
          <p:nvPr/>
        </p:nvSpPr>
        <p:spPr>
          <a:xfrm>
            <a:off x="649229" y="3178071"/>
            <a:ext cx="2876550" cy="892175"/>
          </a:xfrm>
          <a:prstGeom prst="rect">
            <a:avLst/>
          </a:prstGeom>
          <a:ln w="25400">
            <a:noFill/>
          </a:ln>
        </p:spPr>
        <p:txBody>
          <a:bodyPr vert="horz" wrap="square" lIns="0" tIns="150495" rIns="0" bIns="0" rtlCol="0">
            <a:noAutofit/>
          </a:bodyPr>
          <a:lstStyle/>
          <a:p>
            <a:pPr marL="192405">
              <a:spcBef>
                <a:spcPts val="905"/>
              </a:spcBef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Вид кредитування:</a:t>
            </a:r>
          </a:p>
          <a:p>
            <a:pPr marL="192405" marR="412750">
              <a:lnSpc>
                <a:spcPct val="109200"/>
              </a:lnSpc>
              <a:spcBef>
                <a:spcPts val="484"/>
              </a:spcBef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фінансовий лізинг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B6ECEFB-8C59-47A1-999F-38C0A6DFCBAE}"/>
              </a:ext>
            </a:extLst>
          </p:cNvPr>
          <p:cNvSpPr txBox="1"/>
          <p:nvPr/>
        </p:nvSpPr>
        <p:spPr>
          <a:xfrm>
            <a:off x="649229" y="4656938"/>
            <a:ext cx="6417244" cy="1361031"/>
          </a:xfrm>
          <a:prstGeom prst="rect">
            <a:avLst/>
          </a:prstGeom>
          <a:ln w="25400">
            <a:noFill/>
          </a:ln>
        </p:spPr>
        <p:txBody>
          <a:bodyPr vert="horz" wrap="square" lIns="0" tIns="132715" rIns="0" bIns="0" rtlCol="0">
            <a:noAutofit/>
          </a:bodyPr>
          <a:lstStyle/>
          <a:p>
            <a:pPr marL="192405">
              <a:spcBef>
                <a:spcPts val="905"/>
              </a:spcBef>
            </a:pP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Відсоткова ставка: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92405">
              <a:spcBef>
                <a:spcPts val="905"/>
              </a:spcBef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Пріоритетні напрями фінансування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від 5% до 7% річних (у залежності від розміру річного доходу).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92405">
              <a:spcBef>
                <a:spcPts val="905"/>
              </a:spcBef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Інші напрями фінансування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від 11% до 9% річних (у залежності від розміру річного доходу та кількості новостворених робочих місць).</a:t>
            </a:r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154C68EB-65AC-42D4-97F0-479DA1353259}"/>
              </a:ext>
            </a:extLst>
          </p:cNvPr>
          <p:cNvSpPr txBox="1"/>
          <p:nvPr/>
        </p:nvSpPr>
        <p:spPr>
          <a:xfrm>
            <a:off x="10200456" y="1989285"/>
            <a:ext cx="12909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k-UA" sz="1600" b="1" dirty="0">
                <a:solidFill>
                  <a:srgbClr val="003B8F"/>
                </a:solidFill>
                <a:latin typeface="Arial Narrow" panose="020B0606020202030204" pitchFamily="34" charset="0"/>
              </a:rPr>
              <a:t>Переваги</a:t>
            </a: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3B7A9926-7D76-4174-92F3-2B2BD0C7B1EA}"/>
              </a:ext>
            </a:extLst>
          </p:cNvPr>
          <p:cNvSpPr txBox="1"/>
          <p:nvPr/>
        </p:nvSpPr>
        <p:spPr>
          <a:xfrm>
            <a:off x="10066079" y="2345828"/>
            <a:ext cx="1945289" cy="4253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Скорочення витрат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за</a:t>
            </a:r>
            <a:r>
              <a:rPr lang="uk-UA" sz="12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рахунок </a:t>
            </a:r>
            <a:r>
              <a:rPr lang="uk-UA" sz="1200" spc="-39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невеликого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первісного </a:t>
            </a:r>
            <a:r>
              <a:rPr lang="uk-UA" sz="12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платежу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і розтягнутих по </a:t>
            </a:r>
            <a:r>
              <a:rPr lang="uk-UA" sz="12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місяцях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внесків</a:t>
            </a:r>
          </a:p>
          <a:p>
            <a:pPr marL="184150" marR="85725" indent="-171450">
              <a:lnSpc>
                <a:spcPct val="109200"/>
              </a:lnSpc>
              <a:spcBef>
                <a:spcPts val="565"/>
              </a:spcBef>
              <a:buFont typeface="Wingdings" panose="05000000000000000000" pitchFamily="2" charset="2"/>
              <a:buChar char="§"/>
            </a:pPr>
            <a:r>
              <a:rPr lang="uk-UA" sz="1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Транспорт/обладнання 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ставиться на баланс </a:t>
            </a:r>
            <a:r>
              <a:rPr lang="uk-UA" sz="12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лізингоодержувача,</a:t>
            </a:r>
            <a:r>
              <a:rPr lang="uk-UA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на</a:t>
            </a:r>
            <a:r>
              <a:rPr lang="uk-UA" sz="1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нього </a:t>
            </a:r>
            <a:r>
              <a:rPr lang="uk-UA" sz="1200" spc="-39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нараховується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амортизація, </a:t>
            </a:r>
            <a:r>
              <a:rPr lang="uk-UA" sz="12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зменшуючи базу 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податку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на </a:t>
            </a:r>
            <a:r>
              <a:rPr lang="uk-UA" sz="12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прибуток</a:t>
            </a:r>
          </a:p>
          <a:p>
            <a:pPr marL="184150" marR="715645" indent="-171450">
              <a:lnSpc>
                <a:spcPct val="109200"/>
              </a:lnSpc>
              <a:spcBef>
                <a:spcPts val="570"/>
              </a:spcBef>
              <a:buFont typeface="Wingdings" panose="05000000000000000000" pitchFamily="2" charset="2"/>
              <a:buChar char="§"/>
            </a:pPr>
            <a:r>
              <a:rPr lang="uk-UA" sz="1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Ви</a:t>
            </a:r>
            <a:r>
              <a:rPr lang="uk-UA" sz="12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заощадите</a:t>
            </a:r>
            <a:r>
              <a:rPr lang="uk-UA" sz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кошти</a:t>
            </a:r>
            <a:r>
              <a:rPr lang="uk-UA" sz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і </a:t>
            </a:r>
            <a:r>
              <a:rPr lang="uk-UA" sz="1200" spc="-39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в</a:t>
            </a:r>
            <a:r>
              <a:rPr lang="uk-UA" sz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найкоротші</a:t>
            </a:r>
            <a:r>
              <a:rPr lang="uk-UA" sz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терміни отримаєте</a:t>
            </a:r>
            <a:r>
              <a:rPr lang="uk-UA" sz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нові</a:t>
            </a:r>
            <a:r>
              <a:rPr lang="uk-UA" sz="12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основні</a:t>
            </a:r>
            <a:r>
              <a:rPr lang="uk-UA" sz="12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фонди</a:t>
            </a:r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59690" indent="-171450">
              <a:lnSpc>
                <a:spcPct val="109200"/>
              </a:lnSpc>
              <a:spcBef>
                <a:spcPts val="570"/>
              </a:spcBef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ПДВ</a:t>
            </a:r>
            <a:r>
              <a:rPr lang="uk-UA" sz="12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від</a:t>
            </a:r>
            <a:r>
              <a:rPr lang="uk-UA" sz="12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вартості</a:t>
            </a:r>
            <a:r>
              <a:rPr lang="uk-UA" sz="12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транспорту/ </a:t>
            </a:r>
            <a:r>
              <a:rPr lang="uk-UA" sz="1200" spc="-39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обладнання відноситься </a:t>
            </a:r>
            <a:b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</a:b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на </a:t>
            </a: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податковий</a:t>
            </a:r>
            <a:r>
              <a:rPr lang="uk-UA" sz="1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кредит</a:t>
            </a:r>
          </a:p>
        </p:txBody>
      </p:sp>
      <p:sp>
        <p:nvSpPr>
          <p:cNvPr id="26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2847629" y="3187526"/>
            <a:ext cx="3392387" cy="131522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5211DA16-B7A7-46F1-8FAC-5A28E6828356}"/>
              </a:ext>
            </a:extLst>
          </p:cNvPr>
          <p:cNvSpPr txBox="1"/>
          <p:nvPr/>
        </p:nvSpPr>
        <p:spPr>
          <a:xfrm>
            <a:off x="2847629" y="3314989"/>
            <a:ext cx="3752428" cy="1016176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92405" marR="412750">
              <a:lnSpc>
                <a:spcPct val="109200"/>
              </a:lnSpc>
              <a:spcBef>
                <a:spcPts val="484"/>
              </a:spcBef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Авансовий внесок: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92405" marR="412750">
              <a:lnSpc>
                <a:spcPct val="109200"/>
              </a:lnSpc>
              <a:spcBef>
                <a:spcPts val="484"/>
              </a:spcBef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від 20% від вартості об`єкта фінансового лізингу (з урахуванням ПДВ) та залежно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від особливостей об'єкта фінансового лізингу</a:t>
            </a:r>
          </a:p>
        </p:txBody>
      </p:sp>
      <p:sp>
        <p:nvSpPr>
          <p:cNvPr id="28" name="Прямокутник: округлені кути 10">
            <a:extLst>
              <a:ext uri="{FF2B5EF4-FFF2-40B4-BE49-F238E27FC236}">
                <a16:creationId xmlns:a16="http://schemas.microsoft.com/office/drawing/2014/main" id="{8048C389-AE53-60B8-09E3-3EA4E2EC237B}"/>
              </a:ext>
            </a:extLst>
          </p:cNvPr>
          <p:cNvSpPr/>
          <p:nvPr/>
        </p:nvSpPr>
        <p:spPr>
          <a:xfrm>
            <a:off x="6374459" y="3187526"/>
            <a:ext cx="1449733" cy="1315221"/>
          </a:xfrm>
          <a:prstGeom prst="roundRect">
            <a:avLst>
              <a:gd name="adj" fmla="val 20847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srgbClr val="0836C1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A3C27D9-534D-4906-A519-50E63D1023C2}"/>
              </a:ext>
            </a:extLst>
          </p:cNvPr>
          <p:cNvSpPr txBox="1"/>
          <p:nvPr/>
        </p:nvSpPr>
        <p:spPr>
          <a:xfrm>
            <a:off x="6456040" y="3187992"/>
            <a:ext cx="2876550" cy="855980"/>
          </a:xfrm>
          <a:prstGeom prst="rect">
            <a:avLst/>
          </a:prstGeom>
          <a:ln w="25400">
            <a:noFill/>
          </a:ln>
        </p:spPr>
        <p:txBody>
          <a:bodyPr vert="horz" wrap="square" lIns="0" tIns="132715" rIns="0" bIns="0" rtlCol="0">
            <a:noAutofit/>
          </a:bodyPr>
          <a:lstStyle/>
          <a:p>
            <a:pPr marL="192405">
              <a:spcBef>
                <a:spcPts val="905"/>
              </a:spcBef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Строк:</a:t>
            </a:r>
          </a:p>
          <a:p>
            <a:pPr marL="192405" marR="412750">
              <a:lnSpc>
                <a:spcPct val="109200"/>
              </a:lnSpc>
              <a:spcBef>
                <a:spcPts val="484"/>
              </a:spcBef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від 12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92405" marR="412750">
              <a:lnSpc>
                <a:spcPct val="109200"/>
              </a:lnSpc>
              <a:spcBef>
                <a:spcPts val="484"/>
              </a:spcBef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 60 місяців</a:t>
            </a:r>
          </a:p>
        </p:txBody>
      </p:sp>
    </p:spTree>
    <p:extLst>
      <p:ext uri="{BB962C8B-B14F-4D97-AF65-F5344CB8AC3E}">
        <p14:creationId xmlns:p14="http://schemas.microsoft.com/office/powerpoint/2010/main" val="60698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-311183" y="952921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D5FE0-2DB8-2BC7-C933-59925EC70D05}"/>
              </a:ext>
            </a:extLst>
          </p:cNvPr>
          <p:cNvSpPr txBox="1"/>
          <p:nvPr/>
        </p:nvSpPr>
        <p:spPr>
          <a:xfrm>
            <a:off x="539946" y="691863"/>
            <a:ext cx="934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ЄІБ: КРЕДИТ НА ПІДТРИМКУ </a:t>
            </a:r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ПОГЛИБЛЕНОЇ</a:t>
            </a:r>
            <a:b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ТА ВСЕОХОПЛЮЮЧОЇ ЗОНИ ВІЛЬНОЇ ТОРГІВЛІ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З ЄС</a:t>
            </a:r>
          </a:p>
        </p:txBody>
      </p:sp>
      <p:sp>
        <p:nvSpPr>
          <p:cNvPr id="38" name="Прямокутник: округлені верхні кути 4">
            <a:extLst>
              <a:ext uri="{FF2B5EF4-FFF2-40B4-BE49-F238E27FC236}">
                <a16:creationId xmlns:a16="http://schemas.microsoft.com/office/drawing/2014/main" id="{B5347CC9-C9AF-5928-BBF8-74ACE5246E5B}"/>
              </a:ext>
            </a:extLst>
          </p:cNvPr>
          <p:cNvSpPr/>
          <p:nvPr/>
        </p:nvSpPr>
        <p:spPr>
          <a:xfrm>
            <a:off x="8412614" y="1780258"/>
            <a:ext cx="3147791" cy="5072109"/>
          </a:xfrm>
          <a:prstGeom prst="round2SameRect">
            <a:avLst>
              <a:gd name="adj1" fmla="val 5505"/>
              <a:gd name="adj2" fmla="val 0"/>
            </a:avLst>
          </a:prstGeom>
          <a:blipFill>
            <a:blip r:embed="rId2"/>
            <a:srcRect/>
            <a:stretch>
              <a:fillRect l="-98759" r="-43361"/>
            </a:stretch>
          </a:blipFill>
          <a:ln>
            <a:noFill/>
          </a:ln>
          <a:effectLst>
            <a:outerShdw blurRad="304800" dist="215900" dir="18900000" algn="bl" rotWithShape="0">
              <a:srgbClr val="0836C1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object 14">
            <a:extLst>
              <a:ext uri="{FF2B5EF4-FFF2-40B4-BE49-F238E27FC236}">
                <a16:creationId xmlns:a16="http://schemas.microsoft.com/office/drawing/2014/main" id="{19C8F79D-6E58-4EF4-B858-7CADDC76E5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1325" y="1585469"/>
            <a:ext cx="943934" cy="550562"/>
          </a:xfrm>
          <a:prstGeom prst="rect">
            <a:avLst/>
          </a:prstGeom>
        </p:spPr>
      </p:pic>
      <p:sp>
        <p:nvSpPr>
          <p:cNvPr id="43" name="object 6">
            <a:extLst>
              <a:ext uri="{FF2B5EF4-FFF2-40B4-BE49-F238E27FC236}">
                <a16:creationId xmlns:a16="http://schemas.microsoft.com/office/drawing/2014/main" id="{0C753A72-94AD-4AD1-AA87-5D9C26C9328A}"/>
              </a:ext>
            </a:extLst>
          </p:cNvPr>
          <p:cNvSpPr txBox="1"/>
          <p:nvPr/>
        </p:nvSpPr>
        <p:spPr>
          <a:xfrm>
            <a:off x="648698" y="1638188"/>
            <a:ext cx="6381330" cy="286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Оцініть переваги спільного Проекту з Європейським  інвестиційним банком</a:t>
            </a: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64A9F060-55D5-4993-87CA-E0677E04220F}"/>
              </a:ext>
            </a:extLst>
          </p:cNvPr>
          <p:cNvSpPr txBox="1"/>
          <p:nvPr/>
        </p:nvSpPr>
        <p:spPr>
          <a:xfrm>
            <a:off x="665696" y="2468016"/>
            <a:ext cx="6347333" cy="4129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Вид</a:t>
            </a:r>
            <a:r>
              <a:rPr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кредитування</a:t>
            </a:r>
            <a:r>
              <a:rPr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інвестиційний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кредит</a:t>
            </a:r>
          </a:p>
          <a:p>
            <a:pPr>
              <a:spcBef>
                <a:spcPts val="100"/>
              </a:spcBef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поповнення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обігового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капіталу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Максимальний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розмір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фінансування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коштами ЄІБ: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 25 млн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євро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еквівалент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spcBef>
                <a:spcPts val="100"/>
              </a:spcBef>
            </a:pP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Максимальний розмір </a:t>
            </a:r>
            <a:r>
              <a:rPr lang="uk-UA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субпроєкту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100"/>
              </a:spcBef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 50 млн євро (еквівалент)</a:t>
            </a:r>
          </a:p>
          <a:p>
            <a:pPr>
              <a:spcBef>
                <a:spcPts val="100"/>
              </a:spcBef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spc="-3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Термін</a:t>
            </a:r>
            <a:r>
              <a:rPr lang="ru-RU" sz="1400" b="1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 </a:t>
            </a:r>
            <a:r>
              <a:rPr lang="ru-RU" sz="1400" b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кредитування</a:t>
            </a:r>
            <a:r>
              <a:rPr lang="ru-RU" sz="14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Black"/>
              </a:rPr>
              <a:t>:</a:t>
            </a:r>
          </a:p>
          <a:p>
            <a:endParaRPr lang="en-US" sz="800" b="1" spc="-2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Black"/>
            </a:endParaRPr>
          </a:p>
          <a:p>
            <a:pPr marR="259715">
              <a:spcBef>
                <a:spcPts val="100"/>
              </a:spcBef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поповнення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обігового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капіталу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– 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від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6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місяців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R="259715">
              <a:spcBef>
                <a:spcPts val="100"/>
              </a:spcBef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інвестиційний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кредит – 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індивідуально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згідно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запиту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клієнта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R="5080">
              <a:spcBef>
                <a:spcPts val="565"/>
              </a:spcBef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Переваги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Фінансова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вигода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розмірі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не 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менше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25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базисних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пунктів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річних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Можливість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рефінансування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прийнятних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витрат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Тривалий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термін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кредитування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Можливість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кредитування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у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UAH,  USD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та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EUR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object 25">
            <a:extLst>
              <a:ext uri="{FF2B5EF4-FFF2-40B4-BE49-F238E27FC236}">
                <a16:creationId xmlns:a16="http://schemas.microsoft.com/office/drawing/2014/main" id="{3F02C30D-DD65-4282-A08C-3F97E81D795F}"/>
              </a:ext>
            </a:extLst>
          </p:cNvPr>
          <p:cNvSpPr txBox="1"/>
          <p:nvPr/>
        </p:nvSpPr>
        <p:spPr>
          <a:xfrm>
            <a:off x="539946" y="2024893"/>
            <a:ext cx="5908293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6040" rIns="0" bIns="0" rtlCol="0">
            <a:noAutofit/>
          </a:bodyPr>
          <a:lstStyle>
            <a:defPPr>
              <a:defRPr lang="ru-RU"/>
            </a:defPPr>
            <a:lvl1pPr marL="107950">
              <a:lnSpc>
                <a:spcPct val="100000"/>
              </a:lnSpc>
              <a:spcBef>
                <a:spcPts val="520"/>
              </a:spcBef>
              <a:defRPr sz="1600" spc="-20">
                <a:solidFill>
                  <a:schemeClr val="bg1"/>
                </a:solidFill>
                <a:latin typeface="Century Gothic" panose="020B0502020202020204" pitchFamily="34" charset="0"/>
                <a:cs typeface="HeliosBlack"/>
              </a:defRPr>
            </a:lvl1pPr>
          </a:lstStyle>
          <a:p>
            <a:r>
              <a:rPr lang="ru-RU" b="1" dirty="0">
                <a:solidFill>
                  <a:srgbClr val="003B8F"/>
                </a:solidFill>
                <a:latin typeface="Arial Black" panose="020B0A04020102020204" pitchFamily="34" charset="0"/>
              </a:rPr>
              <a:t>УМОВИ ПРОГРАМИ:</a:t>
            </a:r>
          </a:p>
        </p:txBody>
      </p:sp>
    </p:spTree>
    <p:extLst>
      <p:ext uri="{BB962C8B-B14F-4D97-AF65-F5344CB8AC3E}">
        <p14:creationId xmlns:p14="http://schemas.microsoft.com/office/powerpoint/2010/main" val="154912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29">
            <a:extLst>
              <a:ext uri="{FF2B5EF4-FFF2-40B4-BE49-F238E27FC236}">
                <a16:creationId xmlns:a16="http://schemas.microsoft.com/office/drawing/2014/main" id="{B1063744-7E2A-65F9-0FE3-D7F29A24575A}"/>
              </a:ext>
            </a:extLst>
          </p:cNvPr>
          <p:cNvSpPr/>
          <p:nvPr/>
        </p:nvSpPr>
        <p:spPr>
          <a:xfrm>
            <a:off x="3019" y="0"/>
            <a:ext cx="12192000" cy="6858000"/>
          </a:xfrm>
          <a:prstGeom prst="rect">
            <a:avLst/>
          </a:prstGeom>
          <a:solidFill>
            <a:srgbClr val="F7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Місце для номера слайда 5">
            <a:extLst>
              <a:ext uri="{FF2B5EF4-FFF2-40B4-BE49-F238E27FC236}">
                <a16:creationId xmlns:a16="http://schemas.microsoft.com/office/drawing/2014/main" id="{18535199-82BE-30B3-AEA3-36ECEA8010CE}"/>
              </a:ext>
            </a:extLst>
          </p:cNvPr>
          <p:cNvSpPr txBox="1">
            <a:spLocks/>
          </p:cNvSpPr>
          <p:nvPr/>
        </p:nvSpPr>
        <p:spPr>
          <a:xfrm>
            <a:off x="8872514" y="653987"/>
            <a:ext cx="2743200" cy="853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09</a:t>
            </a:r>
            <a:endParaRPr lang="uk-UA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: округлені верхні кути 6">
            <a:extLst>
              <a:ext uri="{FF2B5EF4-FFF2-40B4-BE49-F238E27FC236}">
                <a16:creationId xmlns:a16="http://schemas.microsoft.com/office/drawing/2014/main" id="{5E97E4C4-1BD7-657F-7A72-34D7B0801156}"/>
              </a:ext>
            </a:extLst>
          </p:cNvPr>
          <p:cNvSpPr/>
          <p:nvPr/>
        </p:nvSpPr>
        <p:spPr>
          <a:xfrm rot="5400000">
            <a:off x="-311183" y="952921"/>
            <a:ext cx="931246" cy="3088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uk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D5FE0-2DB8-2BC7-C933-59925EC70D05}"/>
              </a:ext>
            </a:extLst>
          </p:cNvPr>
          <p:cNvSpPr txBox="1"/>
          <p:nvPr/>
        </p:nvSpPr>
        <p:spPr>
          <a:xfrm>
            <a:off x="539946" y="691863"/>
            <a:ext cx="7108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ПРОГРАМА </a:t>
            </a:r>
            <a:r>
              <a:rPr lang="ru-RU" sz="2400" dirty="0">
                <a:solidFill>
                  <a:srgbClr val="003B8F"/>
                </a:solidFill>
                <a:latin typeface="Arial Black" panose="020B0A04020102020204" pitchFamily="34" charset="0"/>
              </a:rPr>
              <a:t>ФІНАНСУВАННЯ ЕКСПОРТУ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 ЕКА</a:t>
            </a: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64A9F060-55D5-4993-87CA-E0677E04220F}"/>
              </a:ext>
            </a:extLst>
          </p:cNvPr>
          <p:cNvSpPr txBox="1"/>
          <p:nvPr/>
        </p:nvSpPr>
        <p:spPr>
          <a:xfrm>
            <a:off x="623392" y="3284984"/>
            <a:ext cx="8249122" cy="32829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Вид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кредитування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100"/>
              </a:spcBef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невідновлювана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кредитна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лінія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Строк:</a:t>
            </a:r>
          </a:p>
          <a:p>
            <a:pPr>
              <a:spcBef>
                <a:spcPts val="1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 12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місяців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Застава:</a:t>
            </a:r>
          </a:p>
          <a:p>
            <a:pPr>
              <a:spcBef>
                <a:spcPts val="1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страховка ЕКА (85%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кредиту), 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майнові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права на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виручку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по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експортному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контракту, поруки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власників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Відсоткові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ставки:</a:t>
            </a:r>
          </a:p>
          <a:p>
            <a:pPr>
              <a:spcBef>
                <a:spcPts val="100"/>
              </a:spcBef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Згідно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умов Банку, але є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можливість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комбінувати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програмою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Доступні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кредити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5-7-9%»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Страхова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премія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0,6% 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період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дії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військового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стану + 60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днів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після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закінчення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 61 дня -1,6% для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річного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кредиту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 61 дня -1,2% для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піврічного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кредиту  (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може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бути включена у суму  кредиту)</a:t>
            </a:r>
          </a:p>
        </p:txBody>
      </p:sp>
      <p:pic>
        <p:nvPicPr>
          <p:cNvPr id="14" name="Рисунок 27">
            <a:extLst>
              <a:ext uri="{FF2B5EF4-FFF2-40B4-BE49-F238E27FC236}">
                <a16:creationId xmlns:a16="http://schemas.microsoft.com/office/drawing/2014/main" id="{5D7AE4E0-F567-444C-A82E-E0087CED2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572987"/>
            <a:ext cx="2253117" cy="641736"/>
          </a:xfrm>
          <a:prstGeom prst="rect">
            <a:avLst/>
          </a:prstGeom>
        </p:spPr>
      </p:pic>
      <p:sp>
        <p:nvSpPr>
          <p:cNvPr id="15" name="object 24">
            <a:extLst>
              <a:ext uri="{FF2B5EF4-FFF2-40B4-BE49-F238E27FC236}">
                <a16:creationId xmlns:a16="http://schemas.microsoft.com/office/drawing/2014/main" id="{154C68EB-65AC-42D4-97F0-479DA1353259}"/>
              </a:ext>
            </a:extLst>
          </p:cNvPr>
          <p:cNvSpPr txBox="1"/>
          <p:nvPr/>
        </p:nvSpPr>
        <p:spPr>
          <a:xfrm>
            <a:off x="9624392" y="2147349"/>
            <a:ext cx="12909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k-UA" sz="1600" b="1" dirty="0">
                <a:solidFill>
                  <a:srgbClr val="003B8F"/>
                </a:solidFill>
                <a:latin typeface="Arial Narrow" panose="020B0606020202030204" pitchFamily="34" charset="0"/>
              </a:rPr>
              <a:t>Переваги</a:t>
            </a: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3B7A9926-7D76-4174-92F3-2B2BD0C7B1EA}"/>
              </a:ext>
            </a:extLst>
          </p:cNvPr>
          <p:cNvSpPr txBox="1"/>
          <p:nvPr/>
        </p:nvSpPr>
        <p:spPr>
          <a:xfrm>
            <a:off x="9490015" y="2503892"/>
            <a:ext cx="1945289" cy="2907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Мінімальна застава</a:t>
            </a:r>
            <a:endParaRPr lang="en-US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Прозорі та вигідні умови  фінансування</a:t>
            </a:r>
            <a:endParaRPr lang="en-US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Відсутні значні витрати </a:t>
            </a:r>
            <a:b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</a:b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 на оцінку, нотаріальне оформлення та страхування  предмету застави</a:t>
            </a:r>
            <a:endParaRPr lang="en-US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uk-UA" sz="1200" spc="-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iosLight"/>
            </a:endParaRPr>
          </a:p>
          <a:p>
            <a:pPr marL="184150" marR="60325" indent="-171450">
              <a:lnSpc>
                <a:spcPct val="10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Можливість комбінування  </a:t>
            </a:r>
            <a:b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</a:br>
            <a:r>
              <a:rPr lang="uk-UA" sz="12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iosLight"/>
              </a:rPr>
              <a:t>з іншими державними програмами (наприклад 5-7-9%)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1558" y="2214723"/>
            <a:ext cx="8528777" cy="926245"/>
          </a:xfrm>
          <a:prstGeom prst="roundRect">
            <a:avLst/>
          </a:prstGeom>
          <a:solidFill>
            <a:srgbClr val="00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87488" y="2302101"/>
            <a:ext cx="7520017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Мета:</a:t>
            </a:r>
          </a:p>
          <a:p>
            <a:pPr>
              <a:spcBef>
                <a:spcPts val="100"/>
              </a:spcBef>
            </a:pP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фінансування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оборотного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капіталу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для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виробництва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продукції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реалізації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послуг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експортного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призначення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 в рамках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зовнішньоекономічного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контракту (проекту)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4" y="2391546"/>
            <a:ext cx="563555" cy="5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8001"/>
      </p:ext>
    </p:extLst>
  </p:cSld>
  <p:clrMapOvr>
    <a:masterClrMapping/>
  </p:clrMapOvr>
</p:sld>
</file>

<file path=ppt/theme/theme1.xml><?xml version="1.0" encoding="utf-8"?>
<a:theme xmlns:a="http://schemas.openxmlformats.org/drawingml/2006/main" name="EXIM-шаблон-с-дизайно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548DD4"/>
      </a:accent2>
      <a:accent3>
        <a:srgbClr val="8DB3E2"/>
      </a:accent3>
      <a:accent4>
        <a:srgbClr val="C6D9F0"/>
      </a:accent4>
      <a:accent5>
        <a:srgbClr val="BFBFBF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aebc165-46b7-4fdf-ae88-da9a4a0fb142}" enabled="0" method="" siteId="{8aebc165-46b7-4fdf-ae88-da9a4a0fb14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EXIM-шаблон-с-дизайном</Template>
  <TotalTime>32184</TotalTime>
  <Words>1830</Words>
  <Application>Microsoft Office PowerPoint</Application>
  <PresentationFormat>Широкий екран</PresentationFormat>
  <Paragraphs>271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2" baseType="lpstr">
      <vt:lpstr>Arial</vt:lpstr>
      <vt:lpstr>Arial (Основний текст)</vt:lpstr>
      <vt:lpstr>Arial Black</vt:lpstr>
      <vt:lpstr>Arial Narrow</vt:lpstr>
      <vt:lpstr>Calibri</vt:lpstr>
      <vt:lpstr>Century Gothic</vt:lpstr>
      <vt:lpstr>Times New Roman</vt:lpstr>
      <vt:lpstr>Wingdings</vt:lpstr>
      <vt:lpstr>EXIM-шаблон-с-дизайном</vt:lpstr>
      <vt:lpstr>УКРЕКСІМБАНК  НАДІЙНІСТЬ,  ПЕРЕВІРЕНА ЧАСОМ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install</dc:creator>
  <cp:lastModifiedBy>Олексій Кривобоков</cp:lastModifiedBy>
  <cp:revision>1111</cp:revision>
  <cp:lastPrinted>2020-09-07T12:49:02Z</cp:lastPrinted>
  <dcterms:created xsi:type="dcterms:W3CDTF">2020-05-19T13:23:45Z</dcterms:created>
  <dcterms:modified xsi:type="dcterms:W3CDTF">2025-02-13T16:40:56Z</dcterms:modified>
</cp:coreProperties>
</file>