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4" r:id="rId1"/>
  </p:sldMasterIdLst>
  <p:notesMasterIdLst>
    <p:notesMasterId r:id="rId7"/>
  </p:notesMasterIdLst>
  <p:handoutMasterIdLst>
    <p:handoutMasterId r:id="rId8"/>
  </p:handoutMasterIdLst>
  <p:sldIdLst>
    <p:sldId id="282" r:id="rId2"/>
    <p:sldId id="284" r:id="rId3"/>
    <p:sldId id="279" r:id="rId4"/>
    <p:sldId id="281" r:id="rId5"/>
    <p:sldId id="283" r:id="rId6"/>
  </p:sldIdLst>
  <p:sldSz cx="12192000" cy="6858000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озділ за замовчуванням" id="{69317C5E-BD52-4367-936B-7D7434E612BB}">
          <p14:sldIdLst>
            <p14:sldId id="282"/>
            <p14:sldId id="284"/>
            <p14:sldId id="279"/>
            <p14:sldId id="281"/>
            <p14:sldId id="28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0B07DA6B-DDD2-4498-BEC6-FEB931DFB67E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7311590B-A915-491E-B4A6-5B221E45B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4642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14B52C4B-B95E-4ECC-BB78-AC83427CCA5E}" type="datetimeFigureOut">
              <a:rPr lang="en-US" smtClean="0"/>
              <a:t>2/14/2025</a:t>
            </a:fld>
            <a:endParaRPr lang="en-US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n-US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D669794C-742C-4E36-8B53-016309C170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108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01AC0-5DEB-4DC4-B525-C96A5D726160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3518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01AC0-5DEB-4DC4-B525-C96A5D726160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20392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01AC0-5DEB-4DC4-B525-C96A5D726160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2167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80D4-F2C7-4514-982E-94362F84FB90}" type="datetimeFigureOut">
              <a:rPr lang="en-US" smtClean="0"/>
              <a:t>2/14/2025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2815-C3B4-4EE4-AE19-11A012287F8E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9971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80D4-F2C7-4514-982E-94362F84FB90}" type="datetimeFigureOut">
              <a:rPr lang="en-US" smtClean="0"/>
              <a:t>2/14/2025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2815-C3B4-4EE4-AE19-11A012287F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454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80D4-F2C7-4514-982E-94362F84FB90}" type="datetimeFigureOut">
              <a:rPr lang="en-US" smtClean="0"/>
              <a:t>2/14/2025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2815-C3B4-4EE4-AE19-11A012287F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184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80D4-F2C7-4514-982E-94362F84FB90}" type="datetimeFigureOut">
              <a:rPr lang="en-US" smtClean="0"/>
              <a:t>2/14/2025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2815-C3B4-4EE4-AE19-11A012287F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110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Назва розділ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80D4-F2C7-4514-982E-94362F84FB90}" type="datetimeFigureOut">
              <a:rPr lang="en-US" smtClean="0"/>
              <a:t>2/14/2025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2815-C3B4-4EE4-AE19-11A012287F8E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7795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80D4-F2C7-4514-982E-94362F84FB90}" type="datetimeFigureOut">
              <a:rPr lang="en-US" smtClean="0"/>
              <a:t>2/14/2025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2815-C3B4-4EE4-AE19-11A012287F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317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80D4-F2C7-4514-982E-94362F84FB90}" type="datetimeFigureOut">
              <a:rPr lang="en-US" smtClean="0"/>
              <a:t>2/14/2025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2815-C3B4-4EE4-AE19-11A012287F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622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80D4-F2C7-4514-982E-94362F84FB90}" type="datetimeFigureOut">
              <a:rPr lang="en-US" smtClean="0"/>
              <a:t>2/14/2025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2815-C3B4-4EE4-AE19-11A012287F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712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80D4-F2C7-4514-982E-94362F84FB90}" type="datetimeFigureOut">
              <a:rPr lang="en-US" smtClean="0"/>
              <a:t>2/14/2025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2815-C3B4-4EE4-AE19-11A012287F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99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AA780D4-F2C7-4514-982E-94362F84FB90}" type="datetimeFigureOut">
              <a:rPr lang="en-US" smtClean="0"/>
              <a:t>2/14/2025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EF52815-C3B4-4EE4-AE19-11A012287F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77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dirty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80D4-F2C7-4514-982E-94362F84FB90}" type="datetimeFigureOut">
              <a:rPr lang="en-US" smtClean="0"/>
              <a:t>2/14/2025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2815-C3B4-4EE4-AE19-11A012287F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31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AA780D4-F2C7-4514-982E-94362F84FB90}" type="datetimeFigureOut">
              <a:rPr lang="en-US" smtClean="0"/>
              <a:t>2/14/2025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EF52815-C3B4-4EE4-AE19-11A012287F8E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2756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jf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png"/><Relationship Id="rId4" Type="http://schemas.openxmlformats.org/officeDocument/2006/relationships/image" Target="../media/image14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9D0691-6743-CB73-C6C8-9B112D9FD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Онлайн-зустріч «Діалог влади та бізнесу» </a:t>
            </a:r>
            <a:r>
              <a:rPr lang="uk-UA" sz="20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(14.02.2025) </a:t>
            </a:r>
            <a:r>
              <a:rPr lang="uk-UA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uk-UA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Тема: 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Фінансове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забезпечення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створення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бізнесу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r>
              <a:rPr lang="uk-UA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uk-UA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uk-UA" sz="2000" i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A30052F-632D-E44E-2870-DACF17101A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097" y="1864207"/>
            <a:ext cx="11173097" cy="2624666"/>
          </a:xfrm>
        </p:spPr>
        <p:txBody>
          <a:bodyPr>
            <a:normAutofit/>
          </a:bodyPr>
          <a:lstStyle/>
          <a:p>
            <a:pPr algn="ctr"/>
            <a:endParaRPr lang="uk-UA" sz="4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4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uk-UA" sz="4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 заходи </a:t>
            </a:r>
            <a:r>
              <a:rPr lang="uk-UA" sz="4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державної та регіональної </a:t>
            </a:r>
            <a:r>
              <a:rPr lang="uk-UA" sz="4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програми підтримки бізнесу</a:t>
            </a:r>
          </a:p>
          <a:p>
            <a:endParaRPr lang="uk-UA" sz="1800" b="1" dirty="0">
              <a:latin typeface="Times New Roman" panose="02020603050405020304" pitchFamily="18" charset="0"/>
            </a:endParaRPr>
          </a:p>
          <a:p>
            <a:endParaRPr lang="uk-UA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97279" y="5043055"/>
            <a:ext cx="4121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Доповідач: Людмила </a:t>
            </a:r>
            <a:r>
              <a:rPr lang="uk-UA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ГРАБЧИЛЄВА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18544" y="5043055"/>
            <a:ext cx="67148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.о. обов’язків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директора Департаменту економічного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розвитку </a:t>
            </a:r>
            <a:endParaRPr lang="uk-UA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і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торгівлі Запорізької облдержадміністрації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2091666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13"/>
          <p:cNvGrpSpPr/>
          <p:nvPr/>
        </p:nvGrpSpPr>
        <p:grpSpPr>
          <a:xfrm>
            <a:off x="0" y="5740555"/>
            <a:ext cx="12192000" cy="1117445"/>
            <a:chOff x="0" y="5874243"/>
            <a:chExt cx="12192000" cy="983758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0" y="5908431"/>
              <a:ext cx="12189906" cy="949570"/>
            </a:xfrm>
            <a:prstGeom prst="rect">
              <a:avLst/>
            </a:prstGeom>
            <a:solidFill>
              <a:srgbClr val="FF993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0" y="5874243"/>
              <a:ext cx="12192000" cy="803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104310" y="39888"/>
            <a:ext cx="12085596" cy="812222"/>
            <a:chOff x="107504" y="214290"/>
            <a:chExt cx="9994536" cy="738406"/>
          </a:xfrm>
        </p:grpSpPr>
        <p:pic>
          <p:nvPicPr>
            <p:cNvPr id="5" name="Рисунок 4" descr="Герб_g"/>
            <p:cNvPicPr/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459098" y="238316"/>
              <a:ext cx="642942" cy="714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Пятиугольник 3"/>
            <p:cNvSpPr/>
            <p:nvPr/>
          </p:nvSpPr>
          <p:spPr>
            <a:xfrm>
              <a:off x="107504" y="214290"/>
              <a:ext cx="9337300" cy="642942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</p:grpSp>
      <p:sp>
        <p:nvSpPr>
          <p:cNvPr id="9" name="Прямоугольник 8"/>
          <p:cNvSpPr/>
          <p:nvPr/>
        </p:nvSpPr>
        <p:spPr>
          <a:xfrm>
            <a:off x="862149" y="205177"/>
            <a:ext cx="10617834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uk-UA" sz="3200" b="1" dirty="0" smtClean="0">
                <a:latin typeface="Arial" pitchFamily="34" charset="0"/>
                <a:cs typeface="Arial" pitchFamily="34" charset="0"/>
              </a:rPr>
              <a:t>Державна </a:t>
            </a:r>
            <a:r>
              <a:rPr lang="uk-UA" sz="3200" b="1" dirty="0" smtClean="0">
                <a:latin typeface="Arial" pitchFamily="34" charset="0"/>
                <a:cs typeface="Arial" pitchFamily="34" charset="0"/>
              </a:rPr>
              <a:t>фінансова підтримка бізнесу</a:t>
            </a:r>
            <a:endParaRPr lang="uk-UA" sz="3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Рисунок 9" descr="http://www.u-kraina.com/_images/trizub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10" y="33645"/>
            <a:ext cx="543760" cy="71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4199699" y="879461"/>
            <a:ext cx="78124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4,2 млрд 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грн – сума наданих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пільгових кредитів </a:t>
            </a:r>
            <a:endParaRPr lang="uk-UA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3 % 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оточна 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ставка за 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кредитами</a:t>
            </a:r>
            <a:endParaRPr lang="uk-UA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271030" y="1061946"/>
            <a:ext cx="3788906" cy="4989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Доступні кредити 5-7-9</a:t>
            </a:r>
          </a:p>
        </p:txBody>
      </p:sp>
      <p:sp>
        <p:nvSpPr>
          <p:cNvPr id="3" name="Скругленный прямоугольник 49">
            <a:extLst>
              <a:ext uri="{FF2B5EF4-FFF2-40B4-BE49-F238E27FC236}">
                <a16:creationId xmlns:a16="http://schemas.microsoft.com/office/drawing/2014/main" id="{DFAAB8A9-3BA1-1BE8-AFAD-8FD00CE228B4}"/>
              </a:ext>
            </a:extLst>
          </p:cNvPr>
          <p:cNvSpPr/>
          <p:nvPr/>
        </p:nvSpPr>
        <p:spPr>
          <a:xfrm>
            <a:off x="271030" y="1710458"/>
            <a:ext cx="3788906" cy="9321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Гранти для переробних підприємств</a:t>
            </a:r>
            <a:endParaRPr lang="uk-UA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12">
            <a:extLst>
              <a:ext uri="{FF2B5EF4-FFF2-40B4-BE49-F238E27FC236}">
                <a16:creationId xmlns:a16="http://schemas.microsoft.com/office/drawing/2014/main" id="{22C5CF80-DE58-6AEB-311B-063A0A16CE98}"/>
              </a:ext>
            </a:extLst>
          </p:cNvPr>
          <p:cNvSpPr/>
          <p:nvPr/>
        </p:nvSpPr>
        <p:spPr>
          <a:xfrm>
            <a:off x="4242409" y="1952617"/>
            <a:ext cx="76300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65 млн 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грн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отримали 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 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області</a:t>
            </a:r>
            <a:endParaRPr lang="uk-UA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Скругленный прямоугольник 49">
            <a:extLst>
              <a:ext uri="{FF2B5EF4-FFF2-40B4-BE49-F238E27FC236}">
                <a16:creationId xmlns:a16="http://schemas.microsoft.com/office/drawing/2014/main" id="{DFAAB8A9-3BA1-1BE8-AFAD-8FD00CE228B4}"/>
              </a:ext>
            </a:extLst>
          </p:cNvPr>
          <p:cNvSpPr/>
          <p:nvPr/>
        </p:nvSpPr>
        <p:spPr>
          <a:xfrm>
            <a:off x="280174" y="2792169"/>
            <a:ext cx="3779762" cy="5453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Гранти «Власна справа»</a:t>
            </a:r>
            <a:endParaRPr lang="uk-UA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12">
            <a:extLst>
              <a:ext uri="{FF2B5EF4-FFF2-40B4-BE49-F238E27FC236}">
                <a16:creationId xmlns:a16="http://schemas.microsoft.com/office/drawing/2014/main" id="{22C5CF80-DE58-6AEB-311B-063A0A16CE98}"/>
              </a:ext>
            </a:extLst>
          </p:cNvPr>
          <p:cNvSpPr/>
          <p:nvPr/>
        </p:nvSpPr>
        <p:spPr>
          <a:xfrm>
            <a:off x="4242409" y="2792169"/>
            <a:ext cx="77270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 млн 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грн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профінансовано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181 </a:t>
            </a:r>
            <a:r>
              <a:rPr lang="uk-UA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</a:t>
            </a:r>
            <a:endParaRPr lang="uk-UA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Скругленный прямоугольник 49">
            <a:extLst>
              <a:ext uri="{FF2B5EF4-FFF2-40B4-BE49-F238E27FC236}">
                <a16:creationId xmlns:a16="http://schemas.microsoft.com/office/drawing/2014/main" id="{DFAAB8A9-3BA1-1BE8-AFAD-8FD00CE228B4}"/>
              </a:ext>
            </a:extLst>
          </p:cNvPr>
          <p:cNvSpPr/>
          <p:nvPr/>
        </p:nvSpPr>
        <p:spPr>
          <a:xfrm>
            <a:off x="280174" y="3456970"/>
            <a:ext cx="3779762" cy="5453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Гранти для ветеранів</a:t>
            </a:r>
            <a:endParaRPr lang="uk-UA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Прямоугольник 12">
            <a:extLst>
              <a:ext uri="{FF2B5EF4-FFF2-40B4-BE49-F238E27FC236}">
                <a16:creationId xmlns:a16="http://schemas.microsoft.com/office/drawing/2014/main" id="{22C5CF80-DE58-6AEB-311B-063A0A16CE98}"/>
              </a:ext>
            </a:extLst>
          </p:cNvPr>
          <p:cNvSpPr/>
          <p:nvPr/>
        </p:nvSpPr>
        <p:spPr>
          <a:xfrm>
            <a:off x="4242409" y="3456970"/>
            <a:ext cx="77270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8,1 млн 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грн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грантів отримали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17 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ветеранів</a:t>
            </a:r>
            <a:endParaRPr lang="uk-UA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Скругленный прямоугольник 49">
            <a:extLst>
              <a:ext uri="{FF2B5EF4-FFF2-40B4-BE49-F238E27FC236}">
                <a16:creationId xmlns:a16="http://schemas.microsoft.com/office/drawing/2014/main" id="{DFAAB8A9-3BA1-1BE8-AFAD-8FD00CE228B4}"/>
              </a:ext>
            </a:extLst>
          </p:cNvPr>
          <p:cNvSpPr/>
          <p:nvPr/>
        </p:nvSpPr>
        <p:spPr>
          <a:xfrm>
            <a:off x="280174" y="4149407"/>
            <a:ext cx="3779762" cy="6265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Національний </a:t>
            </a:r>
            <a:r>
              <a:rPr lang="uk-UA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кешбек</a:t>
            </a:r>
            <a:endParaRPr lang="uk-UA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Прямоугольник 12">
            <a:extLst>
              <a:ext uri="{FF2B5EF4-FFF2-40B4-BE49-F238E27FC236}">
                <a16:creationId xmlns:a16="http://schemas.microsoft.com/office/drawing/2014/main" id="{22C5CF80-DE58-6AEB-311B-063A0A16CE98}"/>
              </a:ext>
            </a:extLst>
          </p:cNvPr>
          <p:cNvSpPr/>
          <p:nvPr/>
        </p:nvSpPr>
        <p:spPr>
          <a:xfrm>
            <a:off x="4242407" y="4049876"/>
            <a:ext cx="77270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33 місцевих 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виробника</a:t>
            </a:r>
          </a:p>
          <a:p>
            <a:pPr algn="just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 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суб’єктів торгівлі з мережею у понад 740 магазинів</a:t>
            </a:r>
            <a:endParaRPr lang="uk-UA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Скругленный прямоугольник 49">
            <a:extLst>
              <a:ext uri="{FF2B5EF4-FFF2-40B4-BE49-F238E27FC236}">
                <a16:creationId xmlns:a16="http://schemas.microsoft.com/office/drawing/2014/main" id="{DFAAB8A9-3BA1-1BE8-AFAD-8FD00CE228B4}"/>
              </a:ext>
            </a:extLst>
          </p:cNvPr>
          <p:cNvSpPr/>
          <p:nvPr/>
        </p:nvSpPr>
        <p:spPr>
          <a:xfrm>
            <a:off x="271030" y="5008552"/>
            <a:ext cx="3779762" cy="6265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Підтримка роботодавців</a:t>
            </a:r>
            <a:endParaRPr lang="uk-UA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Прямоугольник 12">
            <a:extLst>
              <a:ext uri="{FF2B5EF4-FFF2-40B4-BE49-F238E27FC236}">
                <a16:creationId xmlns:a16="http://schemas.microsoft.com/office/drawing/2014/main" id="{22C5CF80-DE58-6AEB-311B-063A0A16CE98}"/>
              </a:ext>
            </a:extLst>
          </p:cNvPr>
          <p:cNvSpPr/>
          <p:nvPr/>
        </p:nvSpPr>
        <p:spPr>
          <a:xfrm>
            <a:off x="4242406" y="4926753"/>
            <a:ext cx="77270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млн 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грн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компенсація для 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400 роботодавців </a:t>
            </a:r>
          </a:p>
          <a:p>
            <a:pPr algn="just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17,7 млн грн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 по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Програмам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Центру зайнятості </a:t>
            </a:r>
            <a:endParaRPr lang="uk-UA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213159" y="5920427"/>
            <a:ext cx="2062818" cy="8533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 компенсацій</a:t>
            </a:r>
            <a:endParaRPr lang="uk-UA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2489135" y="5901612"/>
            <a:ext cx="1953090" cy="8533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Локалізація</a:t>
            </a: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4619933" y="5937251"/>
            <a:ext cx="2392365" cy="8286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Індустріальні парки</a:t>
            </a:r>
            <a:endParaRPr lang="uk-UA" sz="2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7239540" y="5920427"/>
            <a:ext cx="2963542" cy="8219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Офіси </a:t>
            </a:r>
            <a:endParaRPr lang="uk-UA" sz="2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Зроблено в Україні»</a:t>
            </a: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10430325" y="5912491"/>
            <a:ext cx="1668958" cy="8533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Дія.Бізнес</a:t>
            </a:r>
            <a:endParaRPr lang="uk-UA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73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13"/>
          <p:cNvGrpSpPr/>
          <p:nvPr/>
        </p:nvGrpSpPr>
        <p:grpSpPr>
          <a:xfrm>
            <a:off x="0" y="5874243"/>
            <a:ext cx="12192000" cy="983758"/>
            <a:chOff x="0" y="5874243"/>
            <a:chExt cx="12192000" cy="983758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0" y="5908431"/>
              <a:ext cx="12189906" cy="949570"/>
            </a:xfrm>
            <a:prstGeom prst="rect">
              <a:avLst/>
            </a:prstGeom>
            <a:solidFill>
              <a:srgbClr val="FF993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0" y="5874243"/>
              <a:ext cx="12192000" cy="803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104310" y="39888"/>
            <a:ext cx="12085596" cy="812222"/>
            <a:chOff x="107504" y="214290"/>
            <a:chExt cx="9994536" cy="738406"/>
          </a:xfrm>
        </p:grpSpPr>
        <p:pic>
          <p:nvPicPr>
            <p:cNvPr id="5" name="Рисунок 4" descr="Герб_g"/>
            <p:cNvPicPr/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459098" y="238316"/>
              <a:ext cx="642942" cy="714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Пятиугольник 3"/>
            <p:cNvSpPr/>
            <p:nvPr/>
          </p:nvSpPr>
          <p:spPr>
            <a:xfrm>
              <a:off x="107504" y="214290"/>
              <a:ext cx="9337300" cy="642942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</p:grpSp>
      <p:sp>
        <p:nvSpPr>
          <p:cNvPr id="9" name="Прямоугольник 8"/>
          <p:cNvSpPr/>
          <p:nvPr/>
        </p:nvSpPr>
        <p:spPr>
          <a:xfrm>
            <a:off x="718324" y="205177"/>
            <a:ext cx="10761659" cy="378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uk-UA" sz="3200" b="1" dirty="0">
                <a:latin typeface="Arial" pitchFamily="34" charset="0"/>
                <a:cs typeface="Arial" pitchFamily="34" charset="0"/>
              </a:rPr>
              <a:t>Регіональна </a:t>
            </a:r>
            <a:r>
              <a:rPr lang="uk-UA" sz="3200" b="1" dirty="0" smtClean="0">
                <a:latin typeface="Arial" pitchFamily="34" charset="0"/>
                <a:cs typeface="Arial" pitchFamily="34" charset="0"/>
              </a:rPr>
              <a:t>фінансова підтримка </a:t>
            </a:r>
            <a:r>
              <a:rPr lang="uk-UA" sz="3200" b="1" dirty="0">
                <a:latin typeface="Arial" pitchFamily="34" charset="0"/>
                <a:cs typeface="Arial" pitchFamily="34" charset="0"/>
              </a:rPr>
              <a:t>бізнесу  </a:t>
            </a:r>
            <a:endParaRPr lang="uk-UA" sz="3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Рисунок 9" descr="http://www.u-kraina.com/_images/trizub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10" y="33645"/>
            <a:ext cx="543760" cy="71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Скругленный прямоугольник 49">
            <a:extLst>
              <a:ext uri="{FF2B5EF4-FFF2-40B4-BE49-F238E27FC236}">
                <a16:creationId xmlns:a16="http://schemas.microsoft.com/office/drawing/2014/main" id="{2CAB29FF-8474-F929-3B09-9E4B35DB84B7}"/>
              </a:ext>
            </a:extLst>
          </p:cNvPr>
          <p:cNvSpPr/>
          <p:nvPr/>
        </p:nvSpPr>
        <p:spPr>
          <a:xfrm>
            <a:off x="104309" y="5998957"/>
            <a:ext cx="2472635" cy="8060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БАНКИ-ПАРТНЕРИ</a:t>
            </a:r>
          </a:p>
        </p:txBody>
      </p:sp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BB9F9C8C-F71F-AE2E-883B-A0BF9BB1939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2115" y="6001468"/>
            <a:ext cx="1439525" cy="806076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DED6B562-FD5F-E4F9-F27A-AE7DFA92AD0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4934" y="5998957"/>
            <a:ext cx="1260037" cy="806076"/>
          </a:xfrm>
          <a:prstGeom prst="rect">
            <a:avLst/>
          </a:prstGeom>
        </p:spPr>
      </p:pic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25EF7BA4-FC8F-ED9D-EF32-3A8C69003E3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8265" y="5980176"/>
            <a:ext cx="1476308" cy="843637"/>
          </a:xfrm>
          <a:prstGeom prst="rect">
            <a:avLst/>
          </a:prstGeom>
        </p:spPr>
      </p:pic>
      <p:pic>
        <p:nvPicPr>
          <p:cNvPr id="1026" name="Picture 2" descr="Сенс Банк [2024] – офіційний сайт, телефон, контакти, реквізити">
            <a:extLst>
              <a:ext uri="{FF2B5EF4-FFF2-40B4-BE49-F238E27FC236}">
                <a16:creationId xmlns:a16="http://schemas.microsoft.com/office/drawing/2014/main" id="{A37B74FC-AC72-6511-6834-8D5C4E185F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7867" y="5980176"/>
            <a:ext cx="1198111" cy="843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Скругленный прямоугольник 26"/>
          <p:cNvSpPr/>
          <p:nvPr/>
        </p:nvSpPr>
        <p:spPr>
          <a:xfrm>
            <a:off x="271030" y="1855471"/>
            <a:ext cx="3788906" cy="9771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Докомпенсація</a:t>
            </a:r>
            <a: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відсоткових ставок </a:t>
            </a:r>
            <a:endParaRPr lang="uk-UA" sz="2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0% </a:t>
            </a:r>
            <a:endParaRPr lang="uk-UA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Скругленный прямоугольник 49">
            <a:extLst>
              <a:ext uri="{FF2B5EF4-FFF2-40B4-BE49-F238E27FC236}">
                <a16:creationId xmlns:a16="http://schemas.microsoft.com/office/drawing/2014/main" id="{DFAAB8A9-3BA1-1BE8-AFAD-8FD00CE228B4}"/>
              </a:ext>
            </a:extLst>
          </p:cNvPr>
          <p:cNvSpPr/>
          <p:nvPr/>
        </p:nvSpPr>
        <p:spPr>
          <a:xfrm>
            <a:off x="271030" y="4735324"/>
            <a:ext cx="3779762" cy="7186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Гранти для виробників БПЛА</a:t>
            </a:r>
            <a:endParaRPr lang="uk-UA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Скругленный прямоугольник 49">
            <a:extLst>
              <a:ext uri="{FF2B5EF4-FFF2-40B4-BE49-F238E27FC236}">
                <a16:creationId xmlns:a16="http://schemas.microsoft.com/office/drawing/2014/main" id="{DFAAB8A9-3BA1-1BE8-AFAD-8FD00CE228B4}"/>
              </a:ext>
            </a:extLst>
          </p:cNvPr>
          <p:cNvSpPr/>
          <p:nvPr/>
        </p:nvSpPr>
        <p:spPr>
          <a:xfrm>
            <a:off x="271030" y="3503801"/>
            <a:ext cx="3779762" cy="5453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Гранти для ветеранів</a:t>
            </a:r>
            <a:endParaRPr lang="uk-UA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5304780" y="894924"/>
            <a:ext cx="2054132" cy="655852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рік</a:t>
            </a:r>
            <a:endParaRPr lang="uk-UA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Скругленный прямоугольник 49">
            <a:extLst>
              <a:ext uri="{FF2B5EF4-FFF2-40B4-BE49-F238E27FC236}">
                <a16:creationId xmlns:a16="http://schemas.microsoft.com/office/drawing/2014/main" id="{312FA783-4064-ECAF-1853-E567277E9F02}"/>
              </a:ext>
            </a:extLst>
          </p:cNvPr>
          <p:cNvSpPr/>
          <p:nvPr/>
        </p:nvSpPr>
        <p:spPr>
          <a:xfrm>
            <a:off x="8533105" y="1962551"/>
            <a:ext cx="2396151" cy="759855"/>
          </a:xfrm>
          <a:prstGeom prst="roundRec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5,8 </a:t>
            </a:r>
            <a: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млн. грн.</a:t>
            </a:r>
            <a:endParaRPr lang="uk-UA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Скругленный прямоугольник 49">
            <a:extLst>
              <a:ext uri="{FF2B5EF4-FFF2-40B4-BE49-F238E27FC236}">
                <a16:creationId xmlns:a16="http://schemas.microsoft.com/office/drawing/2014/main" id="{312FA783-4064-ECAF-1853-E567277E9F02}"/>
              </a:ext>
            </a:extLst>
          </p:cNvPr>
          <p:cNvSpPr/>
          <p:nvPr/>
        </p:nvSpPr>
        <p:spPr>
          <a:xfrm>
            <a:off x="8533106" y="3396065"/>
            <a:ext cx="2396150" cy="818884"/>
          </a:xfrm>
          <a:prstGeom prst="roundRec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млн. грн.</a:t>
            </a:r>
            <a:endParaRPr lang="uk-UA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Скругленный прямоугольник 49">
            <a:extLst>
              <a:ext uri="{FF2B5EF4-FFF2-40B4-BE49-F238E27FC236}">
                <a16:creationId xmlns:a16="http://schemas.microsoft.com/office/drawing/2014/main" id="{312FA783-4064-ECAF-1853-E567277E9F02}"/>
              </a:ext>
            </a:extLst>
          </p:cNvPr>
          <p:cNvSpPr/>
          <p:nvPr/>
        </p:nvSpPr>
        <p:spPr>
          <a:xfrm>
            <a:off x="8533106" y="4583857"/>
            <a:ext cx="2396150" cy="786714"/>
          </a:xfrm>
          <a:prstGeom prst="roundRec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млн. грн.</a:t>
            </a:r>
            <a:endParaRPr lang="uk-UA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Скругленный прямоугольник 49">
            <a:extLst>
              <a:ext uri="{FF2B5EF4-FFF2-40B4-BE49-F238E27FC236}">
                <a16:creationId xmlns:a16="http://schemas.microsoft.com/office/drawing/2014/main" id="{312FA783-4064-ECAF-1853-E567277E9F02}"/>
              </a:ext>
            </a:extLst>
          </p:cNvPr>
          <p:cNvSpPr/>
          <p:nvPr/>
        </p:nvSpPr>
        <p:spPr>
          <a:xfrm>
            <a:off x="8533106" y="894924"/>
            <a:ext cx="2213283" cy="6473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</a:t>
            </a:r>
          </a:p>
          <a:p>
            <a:pPr algn="ctr"/>
            <a: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року</a:t>
            </a:r>
            <a:endParaRPr lang="uk-UA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Скругленный прямоугольник 49">
            <a:extLst>
              <a:ext uri="{FF2B5EF4-FFF2-40B4-BE49-F238E27FC236}">
                <a16:creationId xmlns:a16="http://schemas.microsoft.com/office/drawing/2014/main" id="{312FA783-4064-ECAF-1853-E567277E9F02}"/>
              </a:ext>
            </a:extLst>
          </p:cNvPr>
          <p:cNvSpPr/>
          <p:nvPr/>
        </p:nvSpPr>
        <p:spPr>
          <a:xfrm>
            <a:off x="5189502" y="1946160"/>
            <a:ext cx="2358763" cy="794311"/>
          </a:xfrm>
          <a:prstGeom prst="roundRec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 суб’єкта</a:t>
            </a:r>
          </a:p>
          <a:p>
            <a:pPr algn="ctr"/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млн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Скругленный прямоугольник 49">
            <a:extLst>
              <a:ext uri="{FF2B5EF4-FFF2-40B4-BE49-F238E27FC236}">
                <a16:creationId xmlns:a16="http://schemas.microsoft.com/office/drawing/2014/main" id="{312FA783-4064-ECAF-1853-E567277E9F02}"/>
              </a:ext>
            </a:extLst>
          </p:cNvPr>
          <p:cNvSpPr/>
          <p:nvPr/>
        </p:nvSpPr>
        <p:spPr>
          <a:xfrm>
            <a:off x="5264019" y="3396064"/>
            <a:ext cx="2284246" cy="881966"/>
          </a:xfrm>
          <a:prstGeom prst="roundRec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ветерани</a:t>
            </a:r>
          </a:p>
          <a:p>
            <a:pPr algn="ctr"/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 грн.</a:t>
            </a:r>
            <a:endParaRPr lang="uk-UA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4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34056" y="-69917"/>
            <a:ext cx="12192001" cy="785794"/>
            <a:chOff x="107504" y="178571"/>
            <a:chExt cx="10082531" cy="714380"/>
          </a:xfrm>
        </p:grpSpPr>
        <p:pic>
          <p:nvPicPr>
            <p:cNvPr id="5" name="Рисунок 4" descr="Герб_g"/>
            <p:cNvPicPr/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547093" y="178571"/>
              <a:ext cx="642942" cy="714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Пятиугольник 3"/>
            <p:cNvSpPr/>
            <p:nvPr/>
          </p:nvSpPr>
          <p:spPr>
            <a:xfrm>
              <a:off x="107504" y="214290"/>
              <a:ext cx="9337300" cy="642942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9" name="Прямоугольник 8"/>
          <p:cNvSpPr/>
          <p:nvPr/>
        </p:nvSpPr>
        <p:spPr>
          <a:xfrm>
            <a:off x="969263" y="214291"/>
            <a:ext cx="10321589" cy="378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uk-UA" sz="3200" b="1" dirty="0">
                <a:latin typeface="Arial" pitchFamily="34" charset="0"/>
                <a:cs typeface="Arial" pitchFamily="34" charset="0"/>
              </a:rPr>
              <a:t>Регіональна програма бізнесу на 2025-2027 роки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Рисунок 9" descr="http://www.u-kraina.com/_images/trizub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53540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036692" y="1164482"/>
            <a:ext cx="241558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фінансова </a:t>
            </a:r>
          </a:p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допомога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5528409" y="635550"/>
            <a:ext cx="6565433" cy="2262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ГРАНТИ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т.ч.:</a:t>
            </a:r>
          </a:p>
          <a:p>
            <a:pPr lvl="1" algn="just"/>
            <a: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БПЛА та </a:t>
            </a: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 подвійного </a:t>
            </a:r>
            <a: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призначення;</a:t>
            </a:r>
            <a:endParaRPr lang="uk-UA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підтримки ветеранів</a:t>
            </a: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КОМПЕНСАЦІЇ,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т.ч.:</a:t>
            </a:r>
          </a:p>
          <a:p>
            <a:pPr lvl="1"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відсоткових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ставок за кредитами;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 на закупівлю обладнання і техніки;</a:t>
            </a:r>
          </a:p>
          <a:p>
            <a:pPr lvl="1"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втрат бізнесу, який постраждав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внаслідок воєнної агресії 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uk-UA" sz="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единительная линия 10"/>
          <p:cNvCxnSpPr>
            <a:cxnSpLocks/>
          </p:cNvCxnSpPr>
          <p:nvPr/>
        </p:nvCxnSpPr>
        <p:spPr>
          <a:xfrm>
            <a:off x="34056" y="2790682"/>
            <a:ext cx="120310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2">
            <a:extLst>
              <a:ext uri="{FF2B5EF4-FFF2-40B4-BE49-F238E27FC236}">
                <a16:creationId xmlns:a16="http://schemas.microsoft.com/office/drawing/2014/main" id="{81F6C1BD-2619-6C35-AE73-23423D9565BA}"/>
              </a:ext>
            </a:extLst>
          </p:cNvPr>
          <p:cNvSpPr/>
          <p:nvPr/>
        </p:nvSpPr>
        <p:spPr>
          <a:xfrm>
            <a:off x="1043579" y="3129149"/>
            <a:ext cx="243393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інформаційна</a:t>
            </a:r>
          </a:p>
          <a:p>
            <a:pPr algn="ctr"/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підтримка</a:t>
            </a:r>
            <a:endParaRPr lang="uk-UA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22">
            <a:extLst>
              <a:ext uri="{FF2B5EF4-FFF2-40B4-BE49-F238E27FC236}">
                <a16:creationId xmlns:a16="http://schemas.microsoft.com/office/drawing/2014/main" id="{D24DCE9D-A279-489A-4D78-6CC13326CB27}"/>
              </a:ext>
            </a:extLst>
          </p:cNvPr>
          <p:cNvSpPr/>
          <p:nvPr/>
        </p:nvSpPr>
        <p:spPr>
          <a:xfrm>
            <a:off x="5584071" y="3029137"/>
            <a:ext cx="6481048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 «Zp_бізнес_інформ»;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ru-RU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1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регіональна платформа «</a:t>
            </a:r>
            <a:r>
              <a:rPr lang="uk-UA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Діалог влади та бізнесу»</a:t>
            </a:r>
          </a:p>
        </p:txBody>
      </p:sp>
      <p:cxnSp>
        <p:nvCxnSpPr>
          <p:cNvPr id="21" name="Прямая соединительная линия 10">
            <a:extLst>
              <a:ext uri="{FF2B5EF4-FFF2-40B4-BE49-F238E27FC236}">
                <a16:creationId xmlns:a16="http://schemas.microsoft.com/office/drawing/2014/main" id="{B0CD93C1-05BB-10DC-138A-EECF4F8C847C}"/>
              </a:ext>
            </a:extLst>
          </p:cNvPr>
          <p:cNvCxnSpPr>
            <a:cxnSpLocks/>
          </p:cNvCxnSpPr>
          <p:nvPr/>
        </p:nvCxnSpPr>
        <p:spPr>
          <a:xfrm>
            <a:off x="0" y="4416776"/>
            <a:ext cx="120310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">
            <a:extLst>
              <a:ext uri="{FF2B5EF4-FFF2-40B4-BE49-F238E27FC236}">
                <a16:creationId xmlns:a16="http://schemas.microsoft.com/office/drawing/2014/main" id="{03B976D2-EE0A-659B-4585-CA9F9668BE84}"/>
              </a:ext>
            </a:extLst>
          </p:cNvPr>
          <p:cNvSpPr/>
          <p:nvPr/>
        </p:nvSpPr>
        <p:spPr>
          <a:xfrm>
            <a:off x="854595" y="4616755"/>
            <a:ext cx="2779776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 </a:t>
            </a:r>
            <a:endParaRPr lang="uk-UA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інфраструктури </a:t>
            </a:r>
          </a:p>
          <a:p>
            <a:pPr algn="ctr"/>
            <a: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uk-U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ля бізнесу</a:t>
            </a:r>
            <a:endParaRPr lang="uk-UA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2">
            <a:extLst>
              <a:ext uri="{FF2B5EF4-FFF2-40B4-BE49-F238E27FC236}">
                <a16:creationId xmlns:a16="http://schemas.microsoft.com/office/drawing/2014/main" id="{08443671-22BE-7B54-A12D-4304F57C0457}"/>
              </a:ext>
            </a:extLst>
          </p:cNvPr>
          <p:cNvSpPr/>
          <p:nvPr/>
        </p:nvSpPr>
        <p:spPr>
          <a:xfrm>
            <a:off x="5660623" y="4757903"/>
            <a:ext cx="656543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розвиток іноваційних хабів</a:t>
            </a:r>
            <a:r>
              <a:rPr lang="uk-UA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розвиток кластерних ініціатив</a:t>
            </a:r>
            <a:endParaRPr lang="uk-UA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підтримка діючих об’єктів інфраструктури</a:t>
            </a:r>
            <a:endParaRPr lang="uk-UA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Скругленный прямоугольник 49">
            <a:extLst>
              <a:ext uri="{FF2B5EF4-FFF2-40B4-BE49-F238E27FC236}">
                <a16:creationId xmlns:a16="http://schemas.microsoft.com/office/drawing/2014/main" id="{312FA783-4064-ECAF-1853-E567277E9F02}"/>
              </a:ext>
            </a:extLst>
          </p:cNvPr>
          <p:cNvSpPr/>
          <p:nvPr/>
        </p:nvSpPr>
        <p:spPr>
          <a:xfrm>
            <a:off x="3519704" y="1054433"/>
            <a:ext cx="1979982" cy="1236114"/>
          </a:xfrm>
          <a:prstGeom prst="roundRec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6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72,0</a:t>
            </a:r>
          </a:p>
          <a:p>
            <a:pPr algn="ctr"/>
            <a: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млн грн</a:t>
            </a:r>
            <a:endParaRPr lang="uk-UA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Скругленный прямоугольник 49">
            <a:extLst>
              <a:ext uri="{FF2B5EF4-FFF2-40B4-BE49-F238E27FC236}">
                <a16:creationId xmlns:a16="http://schemas.microsoft.com/office/drawing/2014/main" id="{312FA783-4064-ECAF-1853-E567277E9F02}"/>
              </a:ext>
            </a:extLst>
          </p:cNvPr>
          <p:cNvSpPr/>
          <p:nvPr/>
        </p:nvSpPr>
        <p:spPr>
          <a:xfrm>
            <a:off x="3519704" y="2973606"/>
            <a:ext cx="1979982" cy="1236114"/>
          </a:xfrm>
          <a:prstGeom prst="roundRec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6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1,2</a:t>
            </a:r>
          </a:p>
          <a:p>
            <a:pPr algn="ctr"/>
            <a: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млн грн</a:t>
            </a:r>
            <a:endParaRPr lang="uk-UA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Скругленный прямоугольник 49">
            <a:extLst>
              <a:ext uri="{FF2B5EF4-FFF2-40B4-BE49-F238E27FC236}">
                <a16:creationId xmlns:a16="http://schemas.microsoft.com/office/drawing/2014/main" id="{312FA783-4064-ECAF-1853-E567277E9F02}"/>
              </a:ext>
            </a:extLst>
          </p:cNvPr>
          <p:cNvSpPr/>
          <p:nvPr/>
        </p:nvSpPr>
        <p:spPr>
          <a:xfrm>
            <a:off x="3519704" y="4623833"/>
            <a:ext cx="1979982" cy="1236114"/>
          </a:xfrm>
          <a:prstGeom prst="roundRec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6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4,6</a:t>
            </a:r>
          </a:p>
          <a:p>
            <a:pPr algn="ctr"/>
            <a: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млн грн</a:t>
            </a:r>
            <a:endParaRPr lang="uk-UA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5" name="Рисунок 3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406" y="1164482"/>
            <a:ext cx="937839" cy="948896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7522" y="3003995"/>
            <a:ext cx="595960" cy="1191920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57903"/>
            <a:ext cx="1018502" cy="1166149"/>
          </a:xfrm>
          <a:prstGeom prst="rect">
            <a:avLst/>
          </a:prstGeom>
        </p:spPr>
      </p:pic>
      <p:grpSp>
        <p:nvGrpSpPr>
          <p:cNvPr id="22" name="Группа 21"/>
          <p:cNvGrpSpPr/>
          <p:nvPr/>
        </p:nvGrpSpPr>
        <p:grpSpPr>
          <a:xfrm>
            <a:off x="0" y="6124030"/>
            <a:ext cx="12192000" cy="733971"/>
            <a:chOff x="0" y="6124030"/>
            <a:chExt cx="12192000" cy="733971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0" y="6155561"/>
              <a:ext cx="12189906" cy="702440"/>
            </a:xfrm>
            <a:prstGeom prst="rect">
              <a:avLst/>
            </a:prstGeom>
            <a:solidFill>
              <a:srgbClr val="FF993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0" y="6124030"/>
              <a:ext cx="12192000" cy="803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3507515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230687D-B768-6889-06A8-EE6A91E5AE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184" y="217901"/>
            <a:ext cx="10058400" cy="1389835"/>
          </a:xfrm>
        </p:spPr>
        <p:txBody>
          <a:bodyPr/>
          <a:lstStyle/>
          <a:p>
            <a:pPr algn="ctr"/>
            <a:endParaRPr lang="uk-UA" dirty="0"/>
          </a:p>
          <a:p>
            <a:pPr algn="ctr"/>
            <a:r>
              <a:rPr lang="uk-UA" sz="4800" dirty="0" smtClean="0">
                <a:latin typeface="Arial Black" panose="020B0A04020102020204" pitchFamily="34" charset="0"/>
              </a:rPr>
              <a:t>ДЯКУЮ </a:t>
            </a:r>
            <a:r>
              <a:rPr lang="uk-UA" sz="4800" dirty="0">
                <a:latin typeface="Arial Black" panose="020B0A04020102020204" pitchFamily="34" charset="0"/>
              </a:rPr>
              <a:t>ЗА УВАГУ!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0" y="6219930"/>
            <a:ext cx="12192000" cy="638070"/>
            <a:chOff x="0" y="5874243"/>
            <a:chExt cx="12192000" cy="983758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0" y="5908431"/>
              <a:ext cx="12189906" cy="949570"/>
            </a:xfrm>
            <a:prstGeom prst="rect">
              <a:avLst/>
            </a:prstGeom>
            <a:solidFill>
              <a:srgbClr val="FF993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0" y="5874243"/>
              <a:ext cx="12192000" cy="803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3" name="Місце для вмісту 2">
            <a:extLst>
              <a:ext uri="{FF2B5EF4-FFF2-40B4-BE49-F238E27FC236}">
                <a16:creationId xmlns:a16="http://schemas.microsoft.com/office/drawing/2014/main" id="{0230687D-B768-6889-06A8-EE6A91E5AEE4}"/>
              </a:ext>
            </a:extLst>
          </p:cNvPr>
          <p:cNvSpPr txBox="1">
            <a:spLocks/>
          </p:cNvSpPr>
          <p:nvPr/>
        </p:nvSpPr>
        <p:spPr>
          <a:xfrm>
            <a:off x="1077184" y="1629910"/>
            <a:ext cx="10058400" cy="751765"/>
          </a:xfrm>
          <a:prstGeom prst="rect">
            <a:avLst/>
          </a:prstGeom>
        </p:spPr>
        <p:txBody>
          <a:bodyPr vert="horz" lIns="0" tIns="45720" rIns="0" bIns="45720" rtlCol="0">
            <a:normAutofit fontScale="62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uk-UA" dirty="0" smtClean="0"/>
          </a:p>
          <a:p>
            <a:pPr marL="0" indent="0" algn="ctr">
              <a:buNone/>
            </a:pPr>
            <a:r>
              <a:rPr lang="uk-UA" sz="4800" dirty="0" smtClean="0">
                <a:latin typeface="Arial Black" panose="020B0A04020102020204" pitchFamily="34" charset="0"/>
              </a:rPr>
              <a:t>Онлайн підтримка бізнесу:</a:t>
            </a:r>
            <a:endParaRPr lang="uk-UA" sz="4800" dirty="0">
              <a:latin typeface="Arial Black" panose="020B0A040201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687925" y="5297030"/>
            <a:ext cx="29274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latin typeface="Arial Black" panose="020B0A04020102020204" pitchFamily="34" charset="0"/>
              </a:rPr>
              <a:t>Z</a:t>
            </a:r>
            <a:r>
              <a:rPr lang="uk-UA" sz="2000" dirty="0">
                <a:latin typeface="Arial Black" panose="020B0A04020102020204" pitchFamily="34" charset="0"/>
              </a:rPr>
              <a:t>р_бізнес_інформ </a:t>
            </a:r>
          </a:p>
        </p:txBody>
      </p:sp>
      <p:sp>
        <p:nvSpPr>
          <p:cNvPr id="19" name="AutoShape 6" descr="Иконки компьютеров Социальные сети Facebook, значок Facebook, логотип,  крест png | PNGEg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21" name="Рисунок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637" y="5152419"/>
            <a:ext cx="592872" cy="587143"/>
          </a:xfrm>
          <a:prstGeom prst="rect">
            <a:avLst/>
          </a:prstGeom>
        </p:spPr>
      </p:pic>
      <p:sp>
        <p:nvSpPr>
          <p:cNvPr id="25" name="Прямоугольник 24"/>
          <p:cNvSpPr/>
          <p:nvPr/>
        </p:nvSpPr>
        <p:spPr>
          <a:xfrm>
            <a:off x="9212583" y="2540488"/>
            <a:ext cx="330766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dert@zoda.gov.ua </a:t>
            </a:r>
            <a:endParaRPr lang="uk-UA" sz="2800" b="1" dirty="0" smtClean="0"/>
          </a:p>
          <a:p>
            <a:r>
              <a:rPr lang="en-US" sz="2800" b="1" dirty="0" smtClean="0"/>
              <a:t>702@zoda.gov.ua</a:t>
            </a:r>
            <a:endParaRPr lang="en-US" sz="2800" b="1" dirty="0"/>
          </a:p>
        </p:txBody>
      </p:sp>
      <p:pic>
        <p:nvPicPr>
          <p:cNvPr id="26" name="Рисунок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6109" y="2401227"/>
            <a:ext cx="1309669" cy="1232630"/>
          </a:xfrm>
          <a:prstGeom prst="rect">
            <a:avLst/>
          </a:prstGeom>
        </p:spPr>
      </p:pic>
      <p:sp>
        <p:nvSpPr>
          <p:cNvPr id="28" name="Прямоугольник 27"/>
          <p:cNvSpPr/>
          <p:nvPr/>
        </p:nvSpPr>
        <p:spPr>
          <a:xfrm>
            <a:off x="9212583" y="4201598"/>
            <a:ext cx="29706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+</a:t>
            </a:r>
            <a:r>
              <a:rPr lang="en-US" sz="2800" b="1" dirty="0" smtClean="0"/>
              <a:t>38</a:t>
            </a:r>
            <a:r>
              <a:rPr lang="uk-UA" sz="2800" b="1" dirty="0" smtClean="0"/>
              <a:t> </a:t>
            </a:r>
            <a:r>
              <a:rPr lang="en-US" sz="2800" b="1" dirty="0" smtClean="0"/>
              <a:t>093-86-65-992</a:t>
            </a:r>
            <a:endParaRPr lang="en-US" sz="2800" dirty="0"/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47" t="10932" r="9190" b="13714"/>
          <a:stretch/>
        </p:blipFill>
        <p:spPr>
          <a:xfrm>
            <a:off x="7820564" y="3762954"/>
            <a:ext cx="1392019" cy="1400507"/>
          </a:xfrm>
          <a:prstGeom prst="rect">
            <a:avLst/>
          </a:prstGeom>
        </p:spPr>
      </p:pic>
      <p:pic>
        <p:nvPicPr>
          <p:cNvPr id="20" name="Picture 2" descr="Your QR cod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411" y="2495983"/>
            <a:ext cx="2717510" cy="2533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9740" y="2586074"/>
            <a:ext cx="2500626" cy="2398055"/>
          </a:xfrm>
          <a:prstGeom prst="rect">
            <a:avLst/>
          </a:prstGeom>
        </p:spPr>
      </p:pic>
      <p:grpSp>
        <p:nvGrpSpPr>
          <p:cNvPr id="30" name="Группа 29"/>
          <p:cNvGrpSpPr/>
          <p:nvPr/>
        </p:nvGrpSpPr>
        <p:grpSpPr>
          <a:xfrm>
            <a:off x="1875745" y="5140366"/>
            <a:ext cx="610873" cy="919227"/>
            <a:chOff x="1818198" y="5164120"/>
            <a:chExt cx="610873" cy="919227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2150359" y="5714015"/>
              <a:ext cx="26161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uk-UA" dirty="0" smtClean="0">
                  <a:latin typeface="Arial Black" panose="020B0A04020102020204" pitchFamily="34" charset="0"/>
                </a:rPr>
                <a:t> </a:t>
              </a:r>
              <a:endParaRPr lang="uk-UA" dirty="0">
                <a:latin typeface="Arial Black" panose="020B0A04020102020204" pitchFamily="34" charset="0"/>
              </a:endParaRPr>
            </a:p>
          </p:txBody>
        </p:sp>
        <p:pic>
          <p:nvPicPr>
            <p:cNvPr id="32" name="Рисунок 31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18198" y="5164120"/>
              <a:ext cx="610873" cy="61087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021222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Ретроспектива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Ретроспектива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отерта текстура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975</TotalTime>
  <Words>300</Words>
  <Application>Microsoft Office PowerPoint</Application>
  <PresentationFormat>Широкоэкранный</PresentationFormat>
  <Paragraphs>83</Paragraphs>
  <Slides>5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Times New Roman</vt:lpstr>
      <vt:lpstr>Wingdings</vt:lpstr>
      <vt:lpstr>Ретроспектива</vt:lpstr>
      <vt:lpstr>Онлайн-зустріч «Діалог влади та бізнесу» (14.02.2025)  Тема: «Фінансове забезпечення створення чи розвитку бізнесу»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Максим Кучеренко</dc:creator>
  <cp:lastModifiedBy>user</cp:lastModifiedBy>
  <cp:revision>55</cp:revision>
  <cp:lastPrinted>2025-02-14T06:32:38Z</cp:lastPrinted>
  <dcterms:created xsi:type="dcterms:W3CDTF">2024-04-18T07:19:32Z</dcterms:created>
  <dcterms:modified xsi:type="dcterms:W3CDTF">2025-02-14T07:28:56Z</dcterms:modified>
</cp:coreProperties>
</file>