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8288000" cy="10287000"/>
  <p:notesSz cx="6810375" cy="9942513"/>
  <p:embeddedFontLst>
    <p:embeddedFont>
      <p:font typeface="Antonio Bold" panose="020B0604020202020204" charset="0"/>
      <p:regular r:id="rId5"/>
    </p:embeddedFont>
    <p:embeddedFont>
      <p:font typeface="Inter" panose="020B0604020202020204" charset="0"/>
      <p:regular r:id="rId6"/>
    </p:embeddedFont>
    <p:embeddedFont>
      <p:font typeface="Inter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74" autoAdjust="0"/>
  </p:normalViewPr>
  <p:slideViewPr>
    <p:cSldViewPr>
      <p:cViewPr varScale="1">
        <p:scale>
          <a:sx n="72" d="100"/>
          <a:sy n="72" d="100"/>
        </p:scale>
        <p:origin x="6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3.svg"/><Relationship Id="rId18" Type="http://schemas.openxmlformats.org/officeDocument/2006/relationships/image" Target="../media/image14.png"/><Relationship Id="rId3" Type="http://schemas.openxmlformats.org/officeDocument/2006/relationships/image" Target="../media/image33.png"/><Relationship Id="rId21" Type="http://schemas.openxmlformats.org/officeDocument/2006/relationships/image" Target="../media/image43.svg"/><Relationship Id="rId7" Type="http://schemas.openxmlformats.org/officeDocument/2006/relationships/image" Target="../media/image35.svg"/><Relationship Id="rId12" Type="http://schemas.openxmlformats.org/officeDocument/2006/relationships/image" Target="../media/image12.png"/><Relationship Id="rId17" Type="http://schemas.openxmlformats.org/officeDocument/2006/relationships/image" Target="../media/image11.svg"/><Relationship Id="rId2" Type="http://schemas.openxmlformats.org/officeDocument/2006/relationships/image" Target="../media/image32.png"/><Relationship Id="rId16" Type="http://schemas.openxmlformats.org/officeDocument/2006/relationships/image" Target="../media/image1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9.svg"/><Relationship Id="rId15" Type="http://schemas.openxmlformats.org/officeDocument/2006/relationships/image" Target="../media/image41.svg"/><Relationship Id="rId10" Type="http://schemas.openxmlformats.org/officeDocument/2006/relationships/image" Target="../media/image38.png"/><Relationship Id="rId19" Type="http://schemas.openxmlformats.org/officeDocument/2006/relationships/image" Target="../media/image15.svg"/><Relationship Id="rId4" Type="http://schemas.openxmlformats.org/officeDocument/2006/relationships/image" Target="../media/image8.png"/><Relationship Id="rId9" Type="http://schemas.openxmlformats.org/officeDocument/2006/relationships/image" Target="../media/image37.sv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26">
            <a:extLst>
              <a:ext uri="{FF2B5EF4-FFF2-40B4-BE49-F238E27FC236}">
                <a16:creationId xmlns:a16="http://schemas.microsoft.com/office/drawing/2014/main" id="{BCECB786-5A45-1CBC-8167-095777436F1D}"/>
              </a:ext>
            </a:extLst>
          </p:cNvPr>
          <p:cNvGrpSpPr/>
          <p:nvPr/>
        </p:nvGrpSpPr>
        <p:grpSpPr>
          <a:xfrm>
            <a:off x="4401253" y="6978080"/>
            <a:ext cx="4353501" cy="739798"/>
            <a:chOff x="0" y="0"/>
            <a:chExt cx="1586007" cy="592689"/>
          </a:xfrm>
        </p:grpSpPr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85EA8489-82BC-745E-A392-E46A2BDCF05E}"/>
                </a:ext>
              </a:extLst>
            </p:cNvPr>
            <p:cNvSpPr/>
            <p:nvPr/>
          </p:nvSpPr>
          <p:spPr>
            <a:xfrm>
              <a:off x="0" y="0"/>
              <a:ext cx="1586007" cy="592689"/>
            </a:xfrm>
            <a:custGeom>
              <a:avLst/>
              <a:gdLst/>
              <a:ahLst/>
              <a:cxnLst/>
              <a:rect l="l" t="t" r="r" b="b"/>
              <a:pathLst>
                <a:path w="1586007" h="592689">
                  <a:moveTo>
                    <a:pt x="128563" y="0"/>
                  </a:moveTo>
                  <a:lnTo>
                    <a:pt x="1457444" y="0"/>
                  </a:lnTo>
                  <a:cubicBezTo>
                    <a:pt x="1491541" y="0"/>
                    <a:pt x="1524241" y="13545"/>
                    <a:pt x="1548352" y="37655"/>
                  </a:cubicBezTo>
                  <a:cubicBezTo>
                    <a:pt x="1572462" y="61766"/>
                    <a:pt x="1586007" y="94466"/>
                    <a:pt x="1586007" y="128563"/>
                  </a:cubicBezTo>
                  <a:lnTo>
                    <a:pt x="1586007" y="464125"/>
                  </a:lnTo>
                  <a:cubicBezTo>
                    <a:pt x="1586007" y="498223"/>
                    <a:pt x="1572462" y="530923"/>
                    <a:pt x="1548352" y="555034"/>
                  </a:cubicBezTo>
                  <a:cubicBezTo>
                    <a:pt x="1524241" y="579144"/>
                    <a:pt x="1491541" y="592689"/>
                    <a:pt x="1457444" y="592689"/>
                  </a:cubicBezTo>
                  <a:lnTo>
                    <a:pt x="128563" y="592689"/>
                  </a:lnTo>
                  <a:cubicBezTo>
                    <a:pt x="94466" y="592689"/>
                    <a:pt x="61766" y="579144"/>
                    <a:pt x="37655" y="555034"/>
                  </a:cubicBezTo>
                  <a:cubicBezTo>
                    <a:pt x="13545" y="530923"/>
                    <a:pt x="0" y="498223"/>
                    <a:pt x="0" y="464125"/>
                  </a:cubicBezTo>
                  <a:lnTo>
                    <a:pt x="0" y="128563"/>
                  </a:lnTo>
                  <a:cubicBezTo>
                    <a:pt x="0" y="94466"/>
                    <a:pt x="13545" y="61766"/>
                    <a:pt x="37655" y="37655"/>
                  </a:cubicBezTo>
                  <a:cubicBezTo>
                    <a:pt x="61766" y="13545"/>
                    <a:pt x="94466" y="0"/>
                    <a:pt x="12856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3" name="TextBox 28">
              <a:extLst>
                <a:ext uri="{FF2B5EF4-FFF2-40B4-BE49-F238E27FC236}">
                  <a16:creationId xmlns:a16="http://schemas.microsoft.com/office/drawing/2014/main" id="{C31EB76D-92CA-DF68-771A-46F90B9A079C}"/>
                </a:ext>
              </a:extLst>
            </p:cNvPr>
            <p:cNvSpPr txBox="1"/>
            <p:nvPr/>
          </p:nvSpPr>
          <p:spPr>
            <a:xfrm>
              <a:off x="0" y="-38100"/>
              <a:ext cx="1586007" cy="63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7" name="Group 26">
            <a:extLst>
              <a:ext uri="{FF2B5EF4-FFF2-40B4-BE49-F238E27FC236}">
                <a16:creationId xmlns:a16="http://schemas.microsoft.com/office/drawing/2014/main" id="{B384AAB3-FC41-BB34-F368-9E9AF798D834}"/>
              </a:ext>
            </a:extLst>
          </p:cNvPr>
          <p:cNvGrpSpPr/>
          <p:nvPr/>
        </p:nvGrpSpPr>
        <p:grpSpPr>
          <a:xfrm>
            <a:off x="1740714" y="1985586"/>
            <a:ext cx="14234066" cy="1869373"/>
            <a:chOff x="0" y="-38100"/>
            <a:chExt cx="1587405" cy="630789"/>
          </a:xfrm>
        </p:grpSpPr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341D1EBA-31A9-6EC0-EE18-3C65DAA35DE5}"/>
                </a:ext>
              </a:extLst>
            </p:cNvPr>
            <p:cNvSpPr/>
            <p:nvPr/>
          </p:nvSpPr>
          <p:spPr>
            <a:xfrm>
              <a:off x="1398" y="43714"/>
              <a:ext cx="1586007" cy="440537"/>
            </a:xfrm>
            <a:custGeom>
              <a:avLst/>
              <a:gdLst/>
              <a:ahLst/>
              <a:cxnLst/>
              <a:rect l="l" t="t" r="r" b="b"/>
              <a:pathLst>
                <a:path w="1586007" h="592689">
                  <a:moveTo>
                    <a:pt x="128563" y="0"/>
                  </a:moveTo>
                  <a:lnTo>
                    <a:pt x="1457444" y="0"/>
                  </a:lnTo>
                  <a:cubicBezTo>
                    <a:pt x="1491541" y="0"/>
                    <a:pt x="1524241" y="13545"/>
                    <a:pt x="1548352" y="37655"/>
                  </a:cubicBezTo>
                  <a:cubicBezTo>
                    <a:pt x="1572462" y="61766"/>
                    <a:pt x="1586007" y="94466"/>
                    <a:pt x="1586007" y="128563"/>
                  </a:cubicBezTo>
                  <a:lnTo>
                    <a:pt x="1586007" y="464125"/>
                  </a:lnTo>
                  <a:cubicBezTo>
                    <a:pt x="1586007" y="498223"/>
                    <a:pt x="1572462" y="530923"/>
                    <a:pt x="1548352" y="555034"/>
                  </a:cubicBezTo>
                  <a:cubicBezTo>
                    <a:pt x="1524241" y="579144"/>
                    <a:pt x="1491541" y="592689"/>
                    <a:pt x="1457444" y="592689"/>
                  </a:cubicBezTo>
                  <a:lnTo>
                    <a:pt x="128563" y="592689"/>
                  </a:lnTo>
                  <a:cubicBezTo>
                    <a:pt x="94466" y="592689"/>
                    <a:pt x="61766" y="579144"/>
                    <a:pt x="37655" y="555034"/>
                  </a:cubicBezTo>
                  <a:cubicBezTo>
                    <a:pt x="13545" y="530923"/>
                    <a:pt x="0" y="498223"/>
                    <a:pt x="0" y="464125"/>
                  </a:cubicBezTo>
                  <a:lnTo>
                    <a:pt x="0" y="128563"/>
                  </a:lnTo>
                  <a:cubicBezTo>
                    <a:pt x="0" y="94466"/>
                    <a:pt x="13545" y="61766"/>
                    <a:pt x="37655" y="37655"/>
                  </a:cubicBezTo>
                  <a:cubicBezTo>
                    <a:pt x="61766" y="13545"/>
                    <a:pt x="94466" y="0"/>
                    <a:pt x="12856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9" name="TextBox 28">
              <a:extLst>
                <a:ext uri="{FF2B5EF4-FFF2-40B4-BE49-F238E27FC236}">
                  <a16:creationId xmlns:a16="http://schemas.microsoft.com/office/drawing/2014/main" id="{45616DEE-09B6-9166-461C-7A4F5146F64F}"/>
                </a:ext>
              </a:extLst>
            </p:cNvPr>
            <p:cNvSpPr txBox="1"/>
            <p:nvPr/>
          </p:nvSpPr>
          <p:spPr>
            <a:xfrm>
              <a:off x="0" y="-38100"/>
              <a:ext cx="1586007" cy="63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7" name="Group 2">
            <a:extLst>
              <a:ext uri="{FF2B5EF4-FFF2-40B4-BE49-F238E27FC236}">
                <a16:creationId xmlns:a16="http://schemas.microsoft.com/office/drawing/2014/main" id="{55A1C93F-4147-80CD-CA61-66D79F99DEDE}"/>
              </a:ext>
            </a:extLst>
          </p:cNvPr>
          <p:cNvGrpSpPr/>
          <p:nvPr/>
        </p:nvGrpSpPr>
        <p:grpSpPr>
          <a:xfrm>
            <a:off x="0" y="0"/>
            <a:ext cx="18288001" cy="1020214"/>
            <a:chOff x="0" y="0"/>
            <a:chExt cx="5653048" cy="916481"/>
          </a:xfrm>
        </p:grpSpPr>
        <p:sp>
          <p:nvSpPr>
            <p:cNvPr id="78" name="Freeform 3">
              <a:extLst>
                <a:ext uri="{FF2B5EF4-FFF2-40B4-BE49-F238E27FC236}">
                  <a16:creationId xmlns:a16="http://schemas.microsoft.com/office/drawing/2014/main" id="{D1BAE584-E8D6-9B67-7BC6-2F1FF1ADF74E}"/>
                </a:ext>
              </a:extLst>
            </p:cNvPr>
            <p:cNvSpPr/>
            <p:nvPr/>
          </p:nvSpPr>
          <p:spPr>
            <a:xfrm>
              <a:off x="0" y="0"/>
              <a:ext cx="5653048" cy="916481"/>
            </a:xfrm>
            <a:custGeom>
              <a:avLst/>
              <a:gdLst/>
              <a:ahLst/>
              <a:cxnLst/>
              <a:rect l="l" t="t" r="r" b="b"/>
              <a:pathLst>
                <a:path w="5653048" h="916481">
                  <a:moveTo>
                    <a:pt x="0" y="0"/>
                  </a:moveTo>
                  <a:lnTo>
                    <a:pt x="5653048" y="0"/>
                  </a:lnTo>
                  <a:lnTo>
                    <a:pt x="5653048" y="916481"/>
                  </a:lnTo>
                  <a:lnTo>
                    <a:pt x="0" y="916481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9" name="TextBox 4">
              <a:extLst>
                <a:ext uri="{FF2B5EF4-FFF2-40B4-BE49-F238E27FC236}">
                  <a16:creationId xmlns:a16="http://schemas.microsoft.com/office/drawing/2014/main" id="{873427C4-F807-11A3-B838-229A7A990CF5}"/>
                </a:ext>
              </a:extLst>
            </p:cNvPr>
            <p:cNvSpPr txBox="1"/>
            <p:nvPr/>
          </p:nvSpPr>
          <p:spPr>
            <a:xfrm>
              <a:off x="0" y="-38100"/>
              <a:ext cx="5653048" cy="954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68053" y="67128"/>
            <a:ext cx="10336103" cy="7372203"/>
            <a:chOff x="0" y="0"/>
            <a:chExt cx="501176" cy="3737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1176" cy="373752"/>
            </a:xfrm>
            <a:custGeom>
              <a:avLst/>
              <a:gdLst/>
              <a:ahLst/>
              <a:cxnLst/>
              <a:rect l="l" t="t" r="r" b="b"/>
              <a:pathLst>
                <a:path w="501176" h="373752">
                  <a:moveTo>
                    <a:pt x="0" y="0"/>
                  </a:moveTo>
                  <a:lnTo>
                    <a:pt x="297976" y="0"/>
                  </a:lnTo>
                  <a:lnTo>
                    <a:pt x="501176" y="186876"/>
                  </a:lnTo>
                  <a:lnTo>
                    <a:pt x="297976" y="373752"/>
                  </a:lnTo>
                  <a:lnTo>
                    <a:pt x="0" y="373752"/>
                  </a:lnTo>
                  <a:lnTo>
                    <a:pt x="203200" y="18687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5D0C4">
                    <a:alpha val="46000"/>
                  </a:srgbClr>
                </a:gs>
                <a:gs pos="100000">
                  <a:srgbClr val="C4F3DE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177800" y="-38100"/>
              <a:ext cx="247176" cy="41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64539"/>
            <a:ext cx="1276864" cy="955675"/>
            <a:chOff x="0" y="0"/>
            <a:chExt cx="40640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203200" y="0"/>
                  </a:lnTo>
                  <a:lnTo>
                    <a:pt x="406400" y="203200"/>
                  </a:lnTo>
                  <a:lnTo>
                    <a:pt x="2032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177800" y="-38100"/>
              <a:ext cx="1524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74" name="Freeform 74"/>
          <p:cNvSpPr/>
          <p:nvPr/>
        </p:nvSpPr>
        <p:spPr>
          <a:xfrm>
            <a:off x="16143885" y="1251057"/>
            <a:ext cx="1897356" cy="1897566"/>
          </a:xfrm>
          <a:custGeom>
            <a:avLst/>
            <a:gdLst/>
            <a:ahLst/>
            <a:cxnLst/>
            <a:rect l="l" t="t" r="r" b="b"/>
            <a:pathLst>
              <a:path w="1296704" h="1459020">
                <a:moveTo>
                  <a:pt x="0" y="0"/>
                </a:moveTo>
                <a:lnTo>
                  <a:pt x="1296704" y="0"/>
                </a:lnTo>
                <a:lnTo>
                  <a:pt x="1296704" y="1459020"/>
                </a:lnTo>
                <a:lnTo>
                  <a:pt x="0" y="14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 rot="-801409">
            <a:off x="450262" y="6740044"/>
            <a:ext cx="1873891" cy="2172512"/>
          </a:xfrm>
          <a:custGeom>
            <a:avLst/>
            <a:gdLst/>
            <a:ahLst/>
            <a:cxnLst/>
            <a:rect l="l" t="t" r="r" b="b"/>
            <a:pathLst>
              <a:path w="1511570" h="1693635">
                <a:moveTo>
                  <a:pt x="0" y="0"/>
                </a:moveTo>
                <a:lnTo>
                  <a:pt x="1511570" y="0"/>
                </a:lnTo>
                <a:lnTo>
                  <a:pt x="1511570" y="1693635"/>
                </a:lnTo>
                <a:lnTo>
                  <a:pt x="0" y="169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37">
            <a:extLst>
              <a:ext uri="{FF2B5EF4-FFF2-40B4-BE49-F238E27FC236}">
                <a16:creationId xmlns:a16="http://schemas.microsoft.com/office/drawing/2014/main" id="{36DBFD10-0A7F-0E43-7F83-C1B25F6AAA95}"/>
              </a:ext>
            </a:extLst>
          </p:cNvPr>
          <p:cNvSpPr txBox="1"/>
          <p:nvPr/>
        </p:nvSpPr>
        <p:spPr>
          <a:xfrm>
            <a:off x="1777157" y="266700"/>
            <a:ext cx="1473368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4247"/>
              </a:lnSpc>
              <a:spcBef>
                <a:spcPct val="0"/>
              </a:spcBef>
              <a:defRPr sz="4000" b="1" u="none" strike="noStrike" spc="-173">
                <a:solidFill>
                  <a:srgbClr val="000000"/>
                </a:solidFill>
                <a:latin typeface="Antonio Bold"/>
                <a:ea typeface="Antonio Bold"/>
                <a:cs typeface="Antonio Bold"/>
              </a:defRPr>
            </a:lvl1pPr>
          </a:lstStyle>
          <a:p>
            <a:r>
              <a:rPr lang="uk-UA" dirty="0"/>
              <a:t>Програма компенсації відсоткових ставок </a:t>
            </a:r>
            <a:endParaRPr lang="en-US" dirty="0">
              <a:sym typeface="Antonio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089DA-53C6-4DCB-3091-3451A8EE3682}"/>
              </a:ext>
            </a:extLst>
          </p:cNvPr>
          <p:cNvSpPr txBox="1"/>
          <p:nvPr/>
        </p:nvSpPr>
        <p:spPr>
          <a:xfrm>
            <a:off x="1637663" y="1318001"/>
            <a:ext cx="14221530" cy="812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340"/>
              </a:lnSpc>
              <a:defRPr sz="2000" b="1" u="none" strike="noStrike" spc="-124">
                <a:solidFill>
                  <a:srgbClr val="000000"/>
                </a:solidFill>
                <a:latin typeface="Inter Bold"/>
                <a:ea typeface="Inter Bold"/>
                <a:cs typeface="Inter Bold"/>
              </a:defRPr>
            </a:lvl1pPr>
          </a:lstStyle>
          <a:p>
            <a:r>
              <a:rPr lang="uk-UA" sz="2400" dirty="0"/>
              <a:t>Міська Програма компенсації відсоткових ставок суб’єктам підприємництва, які отримали кредити по програмі 5-7-9%,  до 0%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BDB3AFA-6C86-E1F8-9409-163E691D3B06}"/>
              </a:ext>
            </a:extLst>
          </p:cNvPr>
          <p:cNvSpPr txBox="1"/>
          <p:nvPr/>
        </p:nvSpPr>
        <p:spPr>
          <a:xfrm>
            <a:off x="2113265" y="2267156"/>
            <a:ext cx="13282978" cy="1236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340"/>
              </a:lnSpc>
              <a:defRPr sz="2400" b="0" u="none" strike="noStrike" spc="-124">
                <a:solidFill>
                  <a:srgbClr val="000000"/>
                </a:solidFill>
                <a:latin typeface="Inter Bold"/>
                <a:ea typeface="Inter Bold"/>
                <a:cs typeface="Inter Bold"/>
              </a:defRPr>
            </a:lvl1pPr>
          </a:lstStyle>
          <a:p>
            <a:r>
              <a:rPr lang="uk-UA" dirty="0"/>
              <a:t>Діє з 2020 року, обсяг фінансування на 2024 рік – 950,0 тис. грн; на 2025 рік – 1 427,8 тис. грн.</a:t>
            </a:r>
          </a:p>
          <a:p>
            <a:r>
              <a:rPr lang="uk-UA" dirty="0"/>
              <a:t>Максимальна сума кредиту – 1,0 млн грн. </a:t>
            </a:r>
          </a:p>
          <a:p>
            <a:r>
              <a:rPr lang="uk-UA" dirty="0">
                <a:effectLst/>
                <a:latin typeface="Inter Bold" panose="020B0604020202020204" charset="0"/>
                <a:ea typeface="Inter Bold" panose="020B0604020202020204" charset="0"/>
              </a:rPr>
              <a:t>Фінансування здійснюється  протягом </a:t>
            </a:r>
            <a:r>
              <a:rPr lang="uk-UA" b="1" dirty="0">
                <a:effectLst/>
                <a:latin typeface="Inter Bold" panose="020B0604020202020204" charset="0"/>
                <a:ea typeface="Inter Bold" panose="020B0604020202020204" charset="0"/>
              </a:rPr>
              <a:t>12 місяців</a:t>
            </a:r>
            <a:endParaRPr lang="uk-UA" dirty="0">
              <a:latin typeface="Inter Bold" panose="020B0604020202020204" charset="0"/>
              <a:ea typeface="Inter Bold" panose="020B060402020202020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D791D5A-5184-D6F4-5405-0F10A84A9BA7}"/>
              </a:ext>
            </a:extLst>
          </p:cNvPr>
          <p:cNvSpPr txBox="1"/>
          <p:nvPr/>
        </p:nvSpPr>
        <p:spPr>
          <a:xfrm>
            <a:off x="1792068" y="3744725"/>
            <a:ext cx="16139675" cy="2928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340"/>
              </a:lnSpc>
              <a:defRPr sz="2400" b="0" u="none" strike="noStrike" spc="-124">
                <a:solidFill>
                  <a:srgbClr val="000000"/>
                </a:solidFill>
                <a:latin typeface="Inter Bold"/>
                <a:ea typeface="Inter Bold"/>
                <a:cs typeface="Inter Bold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dirty="0"/>
              <a:t>Кількість СПД , які отримали компенсацію з 2020 по 2024 </a:t>
            </a:r>
            <a:r>
              <a:rPr lang="uk-UA" dirty="0" err="1"/>
              <a:t>р.р</a:t>
            </a:r>
            <a:r>
              <a:rPr lang="uk-UA" dirty="0"/>
              <a:t>. - 208 од.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dirty="0"/>
              <a:t>Сума компенсації з 2020 по 2024 </a:t>
            </a:r>
            <a:r>
              <a:rPr lang="uk-UA" dirty="0" err="1"/>
              <a:t>р.р</a:t>
            </a:r>
            <a:r>
              <a:rPr lang="uk-UA" dirty="0"/>
              <a:t>. – 1 493,5 тис. грн;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dirty="0"/>
              <a:t>Середня сума кредиту у 2024 році - 6</a:t>
            </a:r>
            <a:r>
              <a:rPr lang="en-US" dirty="0"/>
              <a:t>07</a:t>
            </a:r>
            <a:r>
              <a:rPr lang="uk-UA" dirty="0"/>
              <a:t>,</a:t>
            </a:r>
            <a:r>
              <a:rPr lang="en-US" dirty="0"/>
              <a:t>8</a:t>
            </a:r>
            <a:r>
              <a:rPr lang="uk-UA" dirty="0"/>
              <a:t> тис. грн;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dirty="0"/>
              <a:t>Середньомісячна сума компенсації на 1 отримувача  – </a:t>
            </a:r>
            <a:r>
              <a:rPr lang="en-US" dirty="0"/>
              <a:t>1,3</a:t>
            </a:r>
            <a:r>
              <a:rPr lang="uk-UA" dirty="0"/>
              <a:t> тис. грн;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dirty="0"/>
              <a:t>Середньомісячна сума податків до місцевого бюджету від 1 отримувача – </a:t>
            </a:r>
            <a:r>
              <a:rPr lang="en-US" dirty="0"/>
              <a:t>84,5</a:t>
            </a:r>
            <a:r>
              <a:rPr lang="uk-UA" dirty="0"/>
              <a:t> тис. грн;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У 2024 </a:t>
            </a:r>
            <a:r>
              <a:rPr lang="ru-RU" dirty="0" err="1"/>
              <a:t>році</a:t>
            </a:r>
            <a:r>
              <a:rPr lang="ru-RU" dirty="0"/>
              <a:t>  </a:t>
            </a:r>
            <a:r>
              <a:rPr lang="uk-UA" dirty="0"/>
              <a:t>компенсацію отримали </a:t>
            </a:r>
            <a:r>
              <a:rPr lang="ru-RU" dirty="0"/>
              <a:t>104 СПД, </a:t>
            </a:r>
            <a:r>
              <a:rPr lang="ru-RU" dirty="0" err="1"/>
              <a:t>загальна</a:t>
            </a:r>
            <a:r>
              <a:rPr lang="ru-RU" dirty="0"/>
              <a:t> сума </a:t>
            </a:r>
            <a:r>
              <a:rPr lang="uk-UA" dirty="0"/>
              <a:t>компенсації – 895,3</a:t>
            </a:r>
            <a:r>
              <a:rPr lang="ru-RU" dirty="0"/>
              <a:t> тис. грн.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Bold" panose="020B0604020202020204" charset="0"/>
                <a:ea typeface="Inter Bold" panose="020B0604020202020204" charset="0"/>
                <a:cs typeface="+mn-cs"/>
              </a:rPr>
              <a:t>У 2025 році продовжать отримувати компенсацію 76 од. та нових 17 од.</a:t>
            </a:r>
            <a:endParaRPr lang="ru-RU" dirty="0">
              <a:latin typeface="Inter Bold" panose="020B0604020202020204" charset="0"/>
              <a:ea typeface="Inter Bold" panose="020B060402020202020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F3709CF-DEEC-B79F-8AC7-165127492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825" y="7844634"/>
            <a:ext cx="1569471" cy="1065188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C3A9417C-B560-02B3-F461-4EA32BA9C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080" y="7811487"/>
            <a:ext cx="1391114" cy="110512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B6768C6-E8B7-8F1C-7085-E7E412547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683" y="7807513"/>
            <a:ext cx="1558116" cy="1051777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7AC52549-3F36-2CC1-43AC-2785D23B9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576" y="7807513"/>
            <a:ext cx="1719889" cy="110035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2ACC4F6-4D35-19C0-68D2-BF8AC3584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3048" y="7817222"/>
            <a:ext cx="1558115" cy="1045787"/>
          </a:xfrm>
          <a:prstGeom prst="rect">
            <a:avLst/>
          </a:prstGeom>
        </p:spPr>
      </p:pic>
      <p:sp>
        <p:nvSpPr>
          <p:cNvPr id="110" name="Місце для тексту 2">
            <a:extLst>
              <a:ext uri="{FF2B5EF4-FFF2-40B4-BE49-F238E27FC236}">
                <a16:creationId xmlns:a16="http://schemas.microsoft.com/office/drawing/2014/main" id="{CD52BFF5-AD9A-A942-E801-FDDEE34DFDDB}"/>
              </a:ext>
            </a:extLst>
          </p:cNvPr>
          <p:cNvSpPr txBox="1">
            <a:spLocks/>
          </p:cNvSpPr>
          <p:nvPr/>
        </p:nvSpPr>
        <p:spPr>
          <a:xfrm>
            <a:off x="5066032" y="7169281"/>
            <a:ext cx="2887871" cy="398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340"/>
              </a:lnSpc>
              <a:defRPr sz="2400" b="1" u="none" strike="noStrike" spc="-124">
                <a:solidFill>
                  <a:srgbClr val="000000"/>
                </a:solidFill>
                <a:latin typeface="Inter Bold"/>
                <a:ea typeface="Inter Bold"/>
                <a:cs typeface="Inter Bold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/>
              <a:t>Банки-партнери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4B73D99-F05A-D4F0-52AD-B18E547DA0E5}"/>
              </a:ext>
            </a:extLst>
          </p:cNvPr>
          <p:cNvSpPr txBox="1"/>
          <p:nvPr/>
        </p:nvSpPr>
        <p:spPr>
          <a:xfrm>
            <a:off x="2774238" y="8872709"/>
            <a:ext cx="21697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latin typeface="Inter" panose="020B0604020202020204"/>
                <a:ea typeface="Inter" panose="020B0604020202020204"/>
                <a:cs typeface="Times New Roman" panose="02020603050405020304" pitchFamily="18" charset="0"/>
              </a:rPr>
              <a:t>123 договори, з них: 23 на інвестиційні цілі, 100 - фінансування оборотного капіталу</a:t>
            </a:r>
            <a:endParaRPr lang="uk-UA" sz="1400" dirty="0">
              <a:latin typeface="Inter" panose="020B0604020202020204"/>
              <a:ea typeface="Inter" panose="020B060402020202020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F8A3A4-6026-E5E6-08B3-AC898F3D9981}"/>
              </a:ext>
            </a:extLst>
          </p:cNvPr>
          <p:cNvSpPr txBox="1"/>
          <p:nvPr/>
        </p:nvSpPr>
        <p:spPr>
          <a:xfrm>
            <a:off x="4904619" y="8866461"/>
            <a:ext cx="1621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latin typeface="Inter" panose="020B0604020202020204"/>
                <a:ea typeface="Inter" panose="020B0604020202020204"/>
                <a:cs typeface="Times New Roman" panose="02020603050405020304" pitchFamily="18" charset="0"/>
              </a:rPr>
              <a:t>13 договорів на інвестиційні цілі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1BE4A9E-2D0E-7B2B-276D-22F52A24F33E}"/>
              </a:ext>
            </a:extLst>
          </p:cNvPr>
          <p:cNvSpPr txBox="1"/>
          <p:nvPr/>
        </p:nvSpPr>
        <p:spPr>
          <a:xfrm>
            <a:off x="6545062" y="8843937"/>
            <a:ext cx="16933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latin typeface="Inter" panose="020B0604020202020204"/>
                <a:ea typeface="Inter" panose="020B0604020202020204"/>
                <a:cs typeface="Times New Roman" panose="02020603050405020304" pitchFamily="18" charset="0"/>
              </a:rPr>
              <a:t>12 договорів на інвестиційні цілі</a:t>
            </a:r>
            <a:endParaRPr lang="uk-UA" sz="1400" dirty="0">
              <a:latin typeface="Inter" panose="020B0604020202020204"/>
              <a:ea typeface="Inter" panose="020B0604020202020204"/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90B6B85A-E4B8-E19F-EC49-113B647F9D91}"/>
              </a:ext>
            </a:extLst>
          </p:cNvPr>
          <p:cNvGrpSpPr/>
          <p:nvPr/>
        </p:nvGrpSpPr>
        <p:grpSpPr>
          <a:xfrm>
            <a:off x="11823808" y="6930524"/>
            <a:ext cx="6272704" cy="3188998"/>
            <a:chOff x="0" y="0"/>
            <a:chExt cx="1586007" cy="592689"/>
          </a:xfrm>
        </p:grpSpPr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id="{4DDBB385-4A50-77F5-DA23-3474B579E38C}"/>
                </a:ext>
              </a:extLst>
            </p:cNvPr>
            <p:cNvSpPr/>
            <p:nvPr/>
          </p:nvSpPr>
          <p:spPr>
            <a:xfrm>
              <a:off x="0" y="0"/>
              <a:ext cx="1586007" cy="592689"/>
            </a:xfrm>
            <a:custGeom>
              <a:avLst/>
              <a:gdLst/>
              <a:ahLst/>
              <a:cxnLst/>
              <a:rect l="l" t="t" r="r" b="b"/>
              <a:pathLst>
                <a:path w="1586007" h="592689">
                  <a:moveTo>
                    <a:pt x="128563" y="0"/>
                  </a:moveTo>
                  <a:lnTo>
                    <a:pt x="1457444" y="0"/>
                  </a:lnTo>
                  <a:cubicBezTo>
                    <a:pt x="1491541" y="0"/>
                    <a:pt x="1524241" y="13545"/>
                    <a:pt x="1548352" y="37655"/>
                  </a:cubicBezTo>
                  <a:cubicBezTo>
                    <a:pt x="1572462" y="61766"/>
                    <a:pt x="1586007" y="94466"/>
                    <a:pt x="1586007" y="128563"/>
                  </a:cubicBezTo>
                  <a:lnTo>
                    <a:pt x="1586007" y="464125"/>
                  </a:lnTo>
                  <a:cubicBezTo>
                    <a:pt x="1586007" y="498223"/>
                    <a:pt x="1572462" y="530923"/>
                    <a:pt x="1548352" y="555034"/>
                  </a:cubicBezTo>
                  <a:cubicBezTo>
                    <a:pt x="1524241" y="579144"/>
                    <a:pt x="1491541" y="592689"/>
                    <a:pt x="1457444" y="592689"/>
                  </a:cubicBezTo>
                  <a:lnTo>
                    <a:pt x="128563" y="592689"/>
                  </a:lnTo>
                  <a:cubicBezTo>
                    <a:pt x="94466" y="592689"/>
                    <a:pt x="61766" y="579144"/>
                    <a:pt x="37655" y="555034"/>
                  </a:cubicBezTo>
                  <a:cubicBezTo>
                    <a:pt x="13545" y="530923"/>
                    <a:pt x="0" y="498223"/>
                    <a:pt x="0" y="464125"/>
                  </a:cubicBezTo>
                  <a:lnTo>
                    <a:pt x="0" y="128563"/>
                  </a:lnTo>
                  <a:cubicBezTo>
                    <a:pt x="0" y="94466"/>
                    <a:pt x="13545" y="61766"/>
                    <a:pt x="37655" y="37655"/>
                  </a:cubicBezTo>
                  <a:cubicBezTo>
                    <a:pt x="61766" y="13545"/>
                    <a:pt x="94466" y="0"/>
                    <a:pt x="12856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28">
              <a:extLst>
                <a:ext uri="{FF2B5EF4-FFF2-40B4-BE49-F238E27FC236}">
                  <a16:creationId xmlns:a16="http://schemas.microsoft.com/office/drawing/2014/main" id="{6A8FCD5C-1373-8459-5C13-080BD339889E}"/>
                </a:ext>
              </a:extLst>
            </p:cNvPr>
            <p:cNvSpPr txBox="1"/>
            <p:nvPr/>
          </p:nvSpPr>
          <p:spPr>
            <a:xfrm>
              <a:off x="0" y="-38100"/>
              <a:ext cx="1586007" cy="63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212F17-9910-1FED-29C7-26BDD85F8551}"/>
              </a:ext>
            </a:extLst>
          </p:cNvPr>
          <p:cNvSpPr txBox="1"/>
          <p:nvPr/>
        </p:nvSpPr>
        <p:spPr>
          <a:xfrm>
            <a:off x="11893865" y="6793740"/>
            <a:ext cx="5936406" cy="1659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340"/>
              </a:lnSpc>
              <a:defRPr sz="2400" b="0" u="none" strike="noStrike" spc="-124">
                <a:solidFill>
                  <a:srgbClr val="000000"/>
                </a:solidFill>
                <a:latin typeface="Inter Bold"/>
                <a:ea typeface="Inter Bold"/>
                <a:cs typeface="Inter Bold"/>
              </a:defRPr>
            </a:lvl1pPr>
          </a:lstStyle>
          <a:p>
            <a:pPr algn="just"/>
            <a:endParaRPr lang="uk-UA" dirty="0"/>
          </a:p>
          <a:p>
            <a:pPr algn="ctr"/>
            <a:r>
              <a:rPr lang="uk-UA" dirty="0">
                <a:solidFill>
                  <a:srgbClr val="0070C0"/>
                </a:solidFill>
              </a:rPr>
              <a:t>Для м. Запоріжжя як зони воєнного ризику компенсаційна ставка складає:</a:t>
            </a:r>
          </a:p>
          <a:p>
            <a:pPr algn="just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543BC-EA41-F7B9-DBEB-743CB2C66065}"/>
              </a:ext>
            </a:extLst>
          </p:cNvPr>
          <p:cNvSpPr txBox="1"/>
          <p:nvPr/>
        </p:nvSpPr>
        <p:spPr>
          <a:xfrm>
            <a:off x="12133934" y="7644088"/>
            <a:ext cx="5557435" cy="2505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340"/>
              </a:lnSpc>
              <a:defRPr sz="2400" b="0" u="none" strike="noStrike" spc="-124">
                <a:solidFill>
                  <a:srgbClr val="000000"/>
                </a:solidFill>
                <a:latin typeface="Inter Bold"/>
                <a:ea typeface="Inter Bold"/>
                <a:cs typeface="Inter Bold"/>
              </a:defRPr>
            </a:lvl1pPr>
          </a:lstStyle>
          <a:p>
            <a:pPr algn="just"/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400" dirty="0"/>
              <a:t>1% річних – інвестиційні цілі;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400" dirty="0"/>
              <a:t>3% річних – фінансування оборотного капіталу.</a:t>
            </a:r>
          </a:p>
          <a:p>
            <a:pPr algn="just"/>
            <a:endParaRPr lang="uk-UA" dirty="0"/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63B5D204-2B64-2282-95F2-381D7B467F40}"/>
              </a:ext>
            </a:extLst>
          </p:cNvPr>
          <p:cNvSpPr/>
          <p:nvPr/>
        </p:nvSpPr>
        <p:spPr>
          <a:xfrm>
            <a:off x="356257" y="4078450"/>
            <a:ext cx="1091055" cy="1589992"/>
          </a:xfrm>
          <a:custGeom>
            <a:avLst/>
            <a:gdLst/>
            <a:ahLst/>
            <a:cxnLst/>
            <a:rect l="l" t="t" r="r" b="b"/>
            <a:pathLst>
              <a:path w="1091055" h="1589992">
                <a:moveTo>
                  <a:pt x="0" y="0"/>
                </a:moveTo>
                <a:lnTo>
                  <a:pt x="1091055" y="0"/>
                </a:lnTo>
                <a:lnTo>
                  <a:pt x="1091055" y="1589992"/>
                </a:lnTo>
                <a:lnTo>
                  <a:pt x="0" y="15899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285" r="-614879"/>
            </a:stretch>
          </a:blipFill>
        </p:spPr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9395703A-E66C-4B93-DD21-0EB9646DDA2E}"/>
              </a:ext>
            </a:extLst>
          </p:cNvPr>
          <p:cNvSpPr/>
          <p:nvPr/>
        </p:nvSpPr>
        <p:spPr>
          <a:xfrm>
            <a:off x="513712" y="4363982"/>
            <a:ext cx="673835" cy="657693"/>
          </a:xfrm>
          <a:custGeom>
            <a:avLst/>
            <a:gdLst/>
            <a:ahLst/>
            <a:cxnLst/>
            <a:rect l="l" t="t" r="r" b="b"/>
            <a:pathLst>
              <a:path w="673835" h="657693">
                <a:moveTo>
                  <a:pt x="0" y="0"/>
                </a:moveTo>
                <a:lnTo>
                  <a:pt x="673835" y="0"/>
                </a:lnTo>
                <a:lnTo>
                  <a:pt x="673835" y="657694"/>
                </a:lnTo>
                <a:lnTo>
                  <a:pt x="0" y="657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79">
            <a:extLst>
              <a:ext uri="{FF2B5EF4-FFF2-40B4-BE49-F238E27FC236}">
                <a16:creationId xmlns:a16="http://schemas.microsoft.com/office/drawing/2014/main" id="{62160FE6-15E9-6F52-87E6-FB73C00ED267}"/>
              </a:ext>
            </a:extLst>
          </p:cNvPr>
          <p:cNvGrpSpPr/>
          <p:nvPr/>
        </p:nvGrpSpPr>
        <p:grpSpPr>
          <a:xfrm rot="-10800000">
            <a:off x="1050921" y="4274373"/>
            <a:ext cx="792783" cy="642862"/>
            <a:chOff x="0" y="0"/>
            <a:chExt cx="501176" cy="406400"/>
          </a:xfrm>
        </p:grpSpPr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4C0C8432-051B-535D-9FED-AEABA94B2250}"/>
                </a:ext>
              </a:extLst>
            </p:cNvPr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81">
              <a:extLst>
                <a:ext uri="{FF2B5EF4-FFF2-40B4-BE49-F238E27FC236}">
                  <a16:creationId xmlns:a16="http://schemas.microsoft.com/office/drawing/2014/main" id="{708EA860-088C-66BF-CE34-FA0A071899A6}"/>
                </a:ext>
              </a:extLst>
            </p:cNvPr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6" name="Freeform 35">
            <a:extLst>
              <a:ext uri="{FF2B5EF4-FFF2-40B4-BE49-F238E27FC236}">
                <a16:creationId xmlns:a16="http://schemas.microsoft.com/office/drawing/2014/main" id="{C39215FC-AB00-F7F6-9520-C3E5FB097B4F}"/>
              </a:ext>
            </a:extLst>
          </p:cNvPr>
          <p:cNvSpPr/>
          <p:nvPr/>
        </p:nvSpPr>
        <p:spPr>
          <a:xfrm>
            <a:off x="2449813" y="6866481"/>
            <a:ext cx="1106250" cy="1594526"/>
          </a:xfrm>
          <a:custGeom>
            <a:avLst/>
            <a:gdLst/>
            <a:ahLst/>
            <a:cxnLst/>
            <a:rect l="l" t="t" r="r" b="b"/>
            <a:pathLst>
              <a:path w="1106250" h="1594526">
                <a:moveTo>
                  <a:pt x="0" y="0"/>
                </a:moveTo>
                <a:lnTo>
                  <a:pt x="1106250" y="0"/>
                </a:lnTo>
                <a:lnTo>
                  <a:pt x="1106250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605060"/>
            </a:stretch>
          </a:blipFill>
        </p:spPr>
      </p:sp>
      <p:grpSp>
        <p:nvGrpSpPr>
          <p:cNvPr id="23" name="Group 73">
            <a:extLst>
              <a:ext uri="{FF2B5EF4-FFF2-40B4-BE49-F238E27FC236}">
                <a16:creationId xmlns:a16="http://schemas.microsoft.com/office/drawing/2014/main" id="{981B4A16-A5E6-F405-C766-99540067A3AE}"/>
              </a:ext>
            </a:extLst>
          </p:cNvPr>
          <p:cNvGrpSpPr/>
          <p:nvPr/>
        </p:nvGrpSpPr>
        <p:grpSpPr>
          <a:xfrm rot="-10800000">
            <a:off x="3498563" y="6985415"/>
            <a:ext cx="792783" cy="642862"/>
            <a:chOff x="0" y="0"/>
            <a:chExt cx="501176" cy="406400"/>
          </a:xfrm>
        </p:grpSpPr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B9C21159-22FA-0A4F-5066-38542EBF0C25}"/>
                </a:ext>
              </a:extLst>
            </p:cNvPr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75">
              <a:extLst>
                <a:ext uri="{FF2B5EF4-FFF2-40B4-BE49-F238E27FC236}">
                  <a16:creationId xmlns:a16="http://schemas.microsoft.com/office/drawing/2014/main" id="{FD3304A7-11A9-0E13-8604-942D768F324D}"/>
                </a:ext>
              </a:extLst>
            </p:cNvPr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7" name="Freeform 36">
            <a:extLst>
              <a:ext uri="{FF2B5EF4-FFF2-40B4-BE49-F238E27FC236}">
                <a16:creationId xmlns:a16="http://schemas.microsoft.com/office/drawing/2014/main" id="{51621514-58FB-FD12-5ACA-A5316BC922D1}"/>
              </a:ext>
            </a:extLst>
          </p:cNvPr>
          <p:cNvSpPr/>
          <p:nvPr/>
        </p:nvSpPr>
        <p:spPr>
          <a:xfrm>
            <a:off x="2682386" y="7081349"/>
            <a:ext cx="631984" cy="638368"/>
          </a:xfrm>
          <a:custGeom>
            <a:avLst/>
            <a:gdLst/>
            <a:ahLst/>
            <a:cxnLst/>
            <a:rect l="l" t="t" r="r" b="b"/>
            <a:pathLst>
              <a:path w="631984" h="638368">
                <a:moveTo>
                  <a:pt x="0" y="0"/>
                </a:moveTo>
                <a:lnTo>
                  <a:pt x="631984" y="0"/>
                </a:lnTo>
                <a:lnTo>
                  <a:pt x="631984" y="638368"/>
                </a:lnTo>
                <a:lnTo>
                  <a:pt x="0" y="6383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8E7C1974-AD4D-52FE-D629-3BCE7796219C}"/>
              </a:ext>
            </a:extLst>
          </p:cNvPr>
          <p:cNvSpPr/>
          <p:nvPr/>
        </p:nvSpPr>
        <p:spPr>
          <a:xfrm>
            <a:off x="9909855" y="6823649"/>
            <a:ext cx="1122189" cy="1115830"/>
          </a:xfrm>
          <a:custGeom>
            <a:avLst/>
            <a:gdLst/>
            <a:ahLst/>
            <a:cxnLst/>
            <a:rect l="l" t="t" r="r" b="b"/>
            <a:pathLst>
              <a:path w="1122189" h="1115830">
                <a:moveTo>
                  <a:pt x="0" y="0"/>
                </a:moveTo>
                <a:lnTo>
                  <a:pt x="1122190" y="0"/>
                </a:lnTo>
                <a:lnTo>
                  <a:pt x="1122190" y="1115830"/>
                </a:lnTo>
                <a:lnTo>
                  <a:pt x="0" y="11158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595045" b="-42900"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29" name="Freeform 50">
            <a:extLst>
              <a:ext uri="{FF2B5EF4-FFF2-40B4-BE49-F238E27FC236}">
                <a16:creationId xmlns:a16="http://schemas.microsoft.com/office/drawing/2014/main" id="{7B7B50F2-B49C-17EE-E57D-FD195C26D31A}"/>
              </a:ext>
            </a:extLst>
          </p:cNvPr>
          <p:cNvSpPr/>
          <p:nvPr/>
        </p:nvSpPr>
        <p:spPr>
          <a:xfrm>
            <a:off x="200526" y="2228046"/>
            <a:ext cx="1118772" cy="1594526"/>
          </a:xfrm>
          <a:custGeom>
            <a:avLst/>
            <a:gdLst/>
            <a:ahLst/>
            <a:cxnLst/>
            <a:rect l="l" t="t" r="r" b="b"/>
            <a:pathLst>
              <a:path w="1118772" h="1594526">
                <a:moveTo>
                  <a:pt x="0" y="0"/>
                </a:moveTo>
                <a:lnTo>
                  <a:pt x="1118772" y="0"/>
                </a:lnTo>
                <a:lnTo>
                  <a:pt x="1118772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597168"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0" name="Freeform 51">
            <a:extLst>
              <a:ext uri="{FF2B5EF4-FFF2-40B4-BE49-F238E27FC236}">
                <a16:creationId xmlns:a16="http://schemas.microsoft.com/office/drawing/2014/main" id="{B9F4F409-863E-A333-0A19-181B50FC4517}"/>
              </a:ext>
            </a:extLst>
          </p:cNvPr>
          <p:cNvSpPr/>
          <p:nvPr/>
        </p:nvSpPr>
        <p:spPr>
          <a:xfrm>
            <a:off x="10149465" y="7122207"/>
            <a:ext cx="630550" cy="590353"/>
          </a:xfrm>
          <a:custGeom>
            <a:avLst/>
            <a:gdLst/>
            <a:ahLst/>
            <a:cxnLst/>
            <a:rect l="l" t="t" r="r" b="b"/>
            <a:pathLst>
              <a:path w="630550" h="590353">
                <a:moveTo>
                  <a:pt x="0" y="0"/>
                </a:moveTo>
                <a:lnTo>
                  <a:pt x="630550" y="0"/>
                </a:lnTo>
                <a:lnTo>
                  <a:pt x="630550" y="590352"/>
                </a:lnTo>
                <a:lnTo>
                  <a:pt x="0" y="5903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grpSp>
        <p:nvGrpSpPr>
          <p:cNvPr id="31" name="Group 73">
            <a:extLst>
              <a:ext uri="{FF2B5EF4-FFF2-40B4-BE49-F238E27FC236}">
                <a16:creationId xmlns:a16="http://schemas.microsoft.com/office/drawing/2014/main" id="{019C3BF2-93D6-5C56-B69C-15FF66B6AA9A}"/>
              </a:ext>
            </a:extLst>
          </p:cNvPr>
          <p:cNvGrpSpPr/>
          <p:nvPr/>
        </p:nvGrpSpPr>
        <p:grpSpPr>
          <a:xfrm rot="-10800000">
            <a:off x="11006295" y="7060133"/>
            <a:ext cx="792783" cy="642862"/>
            <a:chOff x="0" y="0"/>
            <a:chExt cx="501176" cy="406400"/>
          </a:xfrm>
        </p:grpSpPr>
        <p:sp>
          <p:nvSpPr>
            <p:cNvPr id="32" name="Freeform 74">
              <a:extLst>
                <a:ext uri="{FF2B5EF4-FFF2-40B4-BE49-F238E27FC236}">
                  <a16:creationId xmlns:a16="http://schemas.microsoft.com/office/drawing/2014/main" id="{6A4571EF-AAFD-1DB7-EE68-6573EB98EE15}"/>
                </a:ext>
              </a:extLst>
            </p:cNvPr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75">
              <a:extLst>
                <a:ext uri="{FF2B5EF4-FFF2-40B4-BE49-F238E27FC236}">
                  <a16:creationId xmlns:a16="http://schemas.microsoft.com/office/drawing/2014/main" id="{1E7C1235-6A4D-1D28-C55C-D5EB2CD19F9E}"/>
                </a:ext>
              </a:extLst>
            </p:cNvPr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34" name="Group 73">
            <a:extLst>
              <a:ext uri="{FF2B5EF4-FFF2-40B4-BE49-F238E27FC236}">
                <a16:creationId xmlns:a16="http://schemas.microsoft.com/office/drawing/2014/main" id="{6C5A9A89-0301-EE1D-8853-39B6A07B901E}"/>
              </a:ext>
            </a:extLst>
          </p:cNvPr>
          <p:cNvGrpSpPr/>
          <p:nvPr/>
        </p:nvGrpSpPr>
        <p:grpSpPr>
          <a:xfrm rot="-10800000">
            <a:off x="994520" y="2428767"/>
            <a:ext cx="792783" cy="642862"/>
            <a:chOff x="0" y="0"/>
            <a:chExt cx="501176" cy="406400"/>
          </a:xfrm>
        </p:grpSpPr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80FACD0F-4702-6F79-0484-1114C6B15D01}"/>
                </a:ext>
              </a:extLst>
            </p:cNvPr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75">
              <a:extLst>
                <a:ext uri="{FF2B5EF4-FFF2-40B4-BE49-F238E27FC236}">
                  <a16:creationId xmlns:a16="http://schemas.microsoft.com/office/drawing/2014/main" id="{28B4FF8E-9430-2F96-D17D-0B183439680C}"/>
                </a:ext>
              </a:extLst>
            </p:cNvPr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37" name="Freeform 52">
            <a:extLst>
              <a:ext uri="{FF2B5EF4-FFF2-40B4-BE49-F238E27FC236}">
                <a16:creationId xmlns:a16="http://schemas.microsoft.com/office/drawing/2014/main" id="{FF85CCA0-F1B6-E80A-8290-5EA1DFF82EFB}"/>
              </a:ext>
            </a:extLst>
          </p:cNvPr>
          <p:cNvSpPr/>
          <p:nvPr/>
        </p:nvSpPr>
        <p:spPr>
          <a:xfrm>
            <a:off x="437126" y="2501688"/>
            <a:ext cx="538817" cy="600075"/>
          </a:xfrm>
          <a:custGeom>
            <a:avLst/>
            <a:gdLst/>
            <a:ahLst/>
            <a:cxnLst/>
            <a:rect l="l" t="t" r="r" b="b"/>
            <a:pathLst>
              <a:path w="538817" h="600075">
                <a:moveTo>
                  <a:pt x="0" y="0"/>
                </a:moveTo>
                <a:lnTo>
                  <a:pt x="538818" y="0"/>
                </a:lnTo>
                <a:lnTo>
                  <a:pt x="538818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50000">
              <a:srgbClr val="EEF5FF">
                <a:alpha val="100000"/>
              </a:srgbClr>
            </a:gs>
            <a:gs pos="100000">
              <a:srgbClr val="D3FFD5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">
            <a:extLst>
              <a:ext uri="{FF2B5EF4-FFF2-40B4-BE49-F238E27FC236}">
                <a16:creationId xmlns:a16="http://schemas.microsoft.com/office/drawing/2014/main" id="{9C86CE07-570E-05D0-25C0-B23DA6B62CC9}"/>
              </a:ext>
            </a:extLst>
          </p:cNvPr>
          <p:cNvGrpSpPr/>
          <p:nvPr/>
        </p:nvGrpSpPr>
        <p:grpSpPr>
          <a:xfrm>
            <a:off x="0" y="-1"/>
            <a:ext cx="18288001" cy="1503841"/>
            <a:chOff x="0" y="0"/>
            <a:chExt cx="5653048" cy="916481"/>
          </a:xfrm>
        </p:grpSpPr>
        <p:sp>
          <p:nvSpPr>
            <p:cNvPr id="46" name="Freeform 3">
              <a:extLst>
                <a:ext uri="{FF2B5EF4-FFF2-40B4-BE49-F238E27FC236}">
                  <a16:creationId xmlns:a16="http://schemas.microsoft.com/office/drawing/2014/main" id="{B96EAE19-77E1-39DB-BB66-2632B102AC2F}"/>
                </a:ext>
              </a:extLst>
            </p:cNvPr>
            <p:cNvSpPr/>
            <p:nvPr/>
          </p:nvSpPr>
          <p:spPr>
            <a:xfrm>
              <a:off x="0" y="0"/>
              <a:ext cx="5653048" cy="916481"/>
            </a:xfrm>
            <a:custGeom>
              <a:avLst/>
              <a:gdLst/>
              <a:ahLst/>
              <a:cxnLst/>
              <a:rect l="l" t="t" r="r" b="b"/>
              <a:pathLst>
                <a:path w="5653048" h="916481">
                  <a:moveTo>
                    <a:pt x="0" y="0"/>
                  </a:moveTo>
                  <a:lnTo>
                    <a:pt x="5653048" y="0"/>
                  </a:lnTo>
                  <a:lnTo>
                    <a:pt x="5653048" y="916481"/>
                  </a:lnTo>
                  <a:lnTo>
                    <a:pt x="0" y="916481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7" name="TextBox 4">
              <a:extLst>
                <a:ext uri="{FF2B5EF4-FFF2-40B4-BE49-F238E27FC236}">
                  <a16:creationId xmlns:a16="http://schemas.microsoft.com/office/drawing/2014/main" id="{84334ABB-A9BE-B413-5631-AD6F7BE3A458}"/>
                </a:ext>
              </a:extLst>
            </p:cNvPr>
            <p:cNvSpPr txBox="1"/>
            <p:nvPr/>
          </p:nvSpPr>
          <p:spPr>
            <a:xfrm>
              <a:off x="0" y="-38100"/>
              <a:ext cx="5653048" cy="954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 rot="-5400000" flipH="1">
            <a:off x="2945423" y="481675"/>
            <a:ext cx="871878" cy="4332314"/>
          </a:xfrm>
          <a:custGeom>
            <a:avLst/>
            <a:gdLst/>
            <a:ahLst/>
            <a:cxnLst/>
            <a:rect l="l" t="t" r="r" b="b"/>
            <a:pathLst>
              <a:path w="871878" h="4332314">
                <a:moveTo>
                  <a:pt x="871878" y="0"/>
                </a:moveTo>
                <a:lnTo>
                  <a:pt x="0" y="0"/>
                </a:lnTo>
                <a:lnTo>
                  <a:pt x="0" y="4332315"/>
                </a:lnTo>
                <a:lnTo>
                  <a:pt x="871878" y="4332315"/>
                </a:lnTo>
                <a:lnTo>
                  <a:pt x="8718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>
            <a:off x="3611741" y="2775922"/>
            <a:ext cx="828103" cy="4114800"/>
          </a:xfrm>
          <a:custGeom>
            <a:avLst/>
            <a:gdLst/>
            <a:ahLst/>
            <a:cxnLst/>
            <a:rect l="l" t="t" r="r" b="b"/>
            <a:pathLst>
              <a:path w="828103" h="4114800">
                <a:moveTo>
                  <a:pt x="828104" y="0"/>
                </a:moveTo>
                <a:lnTo>
                  <a:pt x="0" y="0"/>
                </a:lnTo>
                <a:lnTo>
                  <a:pt x="0" y="4114800"/>
                </a:lnTo>
                <a:lnTo>
                  <a:pt x="828104" y="4114800"/>
                </a:lnTo>
                <a:lnTo>
                  <a:pt x="82810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82665" y="2224931"/>
            <a:ext cx="3764854" cy="521278"/>
            <a:chOff x="0" y="0"/>
            <a:chExt cx="991567" cy="1372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1567" cy="137291"/>
            </a:xfrm>
            <a:custGeom>
              <a:avLst/>
              <a:gdLst/>
              <a:ahLst/>
              <a:cxnLst/>
              <a:rect l="l" t="t" r="r" b="b"/>
              <a:pathLst>
                <a:path w="991567" h="137291">
                  <a:moveTo>
                    <a:pt x="68646" y="0"/>
                  </a:moveTo>
                  <a:lnTo>
                    <a:pt x="922921" y="0"/>
                  </a:lnTo>
                  <a:cubicBezTo>
                    <a:pt x="960833" y="0"/>
                    <a:pt x="991567" y="30734"/>
                    <a:pt x="991567" y="68646"/>
                  </a:cubicBezTo>
                  <a:lnTo>
                    <a:pt x="991567" y="68646"/>
                  </a:lnTo>
                  <a:cubicBezTo>
                    <a:pt x="991567" y="86852"/>
                    <a:pt x="984334" y="104312"/>
                    <a:pt x="971461" y="117186"/>
                  </a:cubicBezTo>
                  <a:cubicBezTo>
                    <a:pt x="958587" y="130059"/>
                    <a:pt x="941127" y="137291"/>
                    <a:pt x="922921" y="137291"/>
                  </a:cubicBezTo>
                  <a:lnTo>
                    <a:pt x="68646" y="137291"/>
                  </a:lnTo>
                  <a:cubicBezTo>
                    <a:pt x="30734" y="137291"/>
                    <a:pt x="0" y="106558"/>
                    <a:pt x="0" y="68646"/>
                  </a:cubicBezTo>
                  <a:lnTo>
                    <a:pt x="0" y="68646"/>
                  </a:lnTo>
                  <a:cubicBezTo>
                    <a:pt x="0" y="30734"/>
                    <a:pt x="30734" y="0"/>
                    <a:pt x="686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91567" cy="175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5821" y="4475419"/>
            <a:ext cx="3496531" cy="521278"/>
            <a:chOff x="0" y="0"/>
            <a:chExt cx="920897" cy="1372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897" cy="137291"/>
            </a:xfrm>
            <a:custGeom>
              <a:avLst/>
              <a:gdLst/>
              <a:ahLst/>
              <a:cxnLst/>
              <a:rect l="l" t="t" r="r" b="b"/>
              <a:pathLst>
                <a:path w="920897" h="137291">
                  <a:moveTo>
                    <a:pt x="68646" y="0"/>
                  </a:moveTo>
                  <a:lnTo>
                    <a:pt x="852251" y="0"/>
                  </a:lnTo>
                  <a:cubicBezTo>
                    <a:pt x="890163" y="0"/>
                    <a:pt x="920897" y="30734"/>
                    <a:pt x="920897" y="68646"/>
                  </a:cubicBezTo>
                  <a:lnTo>
                    <a:pt x="920897" y="68646"/>
                  </a:lnTo>
                  <a:cubicBezTo>
                    <a:pt x="920897" y="86852"/>
                    <a:pt x="913665" y="104312"/>
                    <a:pt x="900791" y="117186"/>
                  </a:cubicBezTo>
                  <a:cubicBezTo>
                    <a:pt x="887918" y="130059"/>
                    <a:pt x="870457" y="137291"/>
                    <a:pt x="852251" y="137291"/>
                  </a:cubicBezTo>
                  <a:lnTo>
                    <a:pt x="68646" y="137291"/>
                  </a:lnTo>
                  <a:cubicBezTo>
                    <a:pt x="30734" y="137291"/>
                    <a:pt x="0" y="106558"/>
                    <a:pt x="0" y="68646"/>
                  </a:cubicBezTo>
                  <a:lnTo>
                    <a:pt x="0" y="68646"/>
                  </a:lnTo>
                  <a:cubicBezTo>
                    <a:pt x="0" y="30734"/>
                    <a:pt x="30734" y="0"/>
                    <a:pt x="686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20897" cy="175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0" y="64538"/>
            <a:ext cx="1276864" cy="1439301"/>
            <a:chOff x="0" y="0"/>
            <a:chExt cx="406400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203200" y="0"/>
                  </a:lnTo>
                  <a:lnTo>
                    <a:pt x="406400" y="203200"/>
                  </a:lnTo>
                  <a:lnTo>
                    <a:pt x="2032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177800" y="-38100"/>
              <a:ext cx="1524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0" y="3755288"/>
            <a:ext cx="1855995" cy="1454636"/>
          </a:xfrm>
          <a:custGeom>
            <a:avLst/>
            <a:gdLst/>
            <a:ahLst/>
            <a:cxnLst/>
            <a:rect l="l" t="t" r="r" b="b"/>
            <a:pathLst>
              <a:path w="1855995" h="1454636">
                <a:moveTo>
                  <a:pt x="0" y="0"/>
                </a:moveTo>
                <a:lnTo>
                  <a:pt x="1855995" y="0"/>
                </a:lnTo>
                <a:lnTo>
                  <a:pt x="1855995" y="1454636"/>
                </a:lnTo>
                <a:lnTo>
                  <a:pt x="0" y="1454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2375909" y="6393065"/>
            <a:ext cx="3764854" cy="521278"/>
            <a:chOff x="0" y="0"/>
            <a:chExt cx="991567" cy="13729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91567" cy="137291"/>
            </a:xfrm>
            <a:custGeom>
              <a:avLst/>
              <a:gdLst/>
              <a:ahLst/>
              <a:cxnLst/>
              <a:rect l="l" t="t" r="r" b="b"/>
              <a:pathLst>
                <a:path w="991567" h="137291">
                  <a:moveTo>
                    <a:pt x="68646" y="0"/>
                  </a:moveTo>
                  <a:lnTo>
                    <a:pt x="922921" y="0"/>
                  </a:lnTo>
                  <a:cubicBezTo>
                    <a:pt x="960833" y="0"/>
                    <a:pt x="991567" y="30734"/>
                    <a:pt x="991567" y="68646"/>
                  </a:cubicBezTo>
                  <a:lnTo>
                    <a:pt x="991567" y="68646"/>
                  </a:lnTo>
                  <a:cubicBezTo>
                    <a:pt x="991567" y="86852"/>
                    <a:pt x="984334" y="104312"/>
                    <a:pt x="971461" y="117186"/>
                  </a:cubicBezTo>
                  <a:cubicBezTo>
                    <a:pt x="958587" y="130059"/>
                    <a:pt x="941127" y="137291"/>
                    <a:pt x="922921" y="137291"/>
                  </a:cubicBezTo>
                  <a:lnTo>
                    <a:pt x="68646" y="137291"/>
                  </a:lnTo>
                  <a:cubicBezTo>
                    <a:pt x="30734" y="137291"/>
                    <a:pt x="0" y="106558"/>
                    <a:pt x="0" y="68646"/>
                  </a:cubicBezTo>
                  <a:lnTo>
                    <a:pt x="0" y="68646"/>
                  </a:lnTo>
                  <a:cubicBezTo>
                    <a:pt x="0" y="30734"/>
                    <a:pt x="30734" y="0"/>
                    <a:pt x="686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91567" cy="175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5794475" y="8016639"/>
            <a:ext cx="2334561" cy="2270361"/>
          </a:xfrm>
          <a:custGeom>
            <a:avLst/>
            <a:gdLst/>
            <a:ahLst/>
            <a:cxnLst/>
            <a:rect l="l" t="t" r="r" b="b"/>
            <a:pathLst>
              <a:path w="2334561" h="2270361">
                <a:moveTo>
                  <a:pt x="0" y="0"/>
                </a:moveTo>
                <a:lnTo>
                  <a:pt x="2334561" y="0"/>
                </a:lnTo>
                <a:lnTo>
                  <a:pt x="2334561" y="2270361"/>
                </a:lnTo>
                <a:lnTo>
                  <a:pt x="0" y="2270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457486">
            <a:off x="-152895" y="1507354"/>
            <a:ext cx="1474643" cy="1693635"/>
          </a:xfrm>
          <a:custGeom>
            <a:avLst/>
            <a:gdLst/>
            <a:ahLst/>
            <a:cxnLst/>
            <a:rect l="l" t="t" r="r" b="b"/>
            <a:pathLst>
              <a:path w="1474643" h="1693635">
                <a:moveTo>
                  <a:pt x="0" y="0"/>
                </a:moveTo>
                <a:lnTo>
                  <a:pt x="1474643" y="0"/>
                </a:lnTo>
                <a:lnTo>
                  <a:pt x="1474643" y="1693635"/>
                </a:lnTo>
                <a:lnTo>
                  <a:pt x="0" y="16936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52" r="-1252"/>
            </a:stretch>
          </a:blipFill>
        </p:spPr>
      </p:sp>
      <p:sp>
        <p:nvSpPr>
          <p:cNvPr id="33" name="Freeform 33"/>
          <p:cNvSpPr/>
          <p:nvPr/>
        </p:nvSpPr>
        <p:spPr>
          <a:xfrm rot="882041">
            <a:off x="1242498" y="1454377"/>
            <a:ext cx="370182" cy="586744"/>
          </a:xfrm>
          <a:custGeom>
            <a:avLst/>
            <a:gdLst/>
            <a:ahLst/>
            <a:cxnLst/>
            <a:rect l="l" t="t" r="r" b="b"/>
            <a:pathLst>
              <a:path w="370182" h="586744">
                <a:moveTo>
                  <a:pt x="0" y="0"/>
                </a:moveTo>
                <a:lnTo>
                  <a:pt x="370182" y="0"/>
                </a:lnTo>
                <a:lnTo>
                  <a:pt x="370182" y="586744"/>
                </a:lnTo>
                <a:lnTo>
                  <a:pt x="0" y="586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6140763" y="3834734"/>
            <a:ext cx="11569182" cy="2724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1"/>
              </a:lnSpc>
            </a:pPr>
            <a:r>
              <a:rPr lang="en-US" sz="222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• </a:t>
            </a:r>
            <a:r>
              <a:rPr lang="en-US" sz="222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суб’єкти</a:t>
            </a:r>
            <a:r>
              <a:rPr lang="en-US" sz="222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мікропідприємництва 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кількість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працівників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10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осіб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та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річний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дохід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від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будь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-якої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діяльності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2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мільйонів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євро);</a:t>
            </a:r>
          </a:p>
          <a:p>
            <a:pPr algn="just">
              <a:lnSpc>
                <a:spcPts val="3121"/>
              </a:lnSpc>
            </a:pP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</a:t>
            </a:r>
            <a:r>
              <a:rPr lang="en-US" sz="222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• </a:t>
            </a:r>
            <a:r>
              <a:rPr lang="en-US" sz="222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суб’єкти</a:t>
            </a:r>
            <a:r>
              <a:rPr lang="en-US" sz="222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малого підприємництва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кількість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працівників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50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осіб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та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річний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дохід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від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будь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-якої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діяльності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10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мільйонів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євро);</a:t>
            </a:r>
          </a:p>
          <a:p>
            <a:pPr algn="just">
              <a:lnSpc>
                <a:spcPts val="3121"/>
              </a:lnSpc>
            </a:pP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</a:t>
            </a:r>
            <a:r>
              <a:rPr lang="en-US" sz="222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• </a:t>
            </a:r>
            <a:r>
              <a:rPr lang="en-US" sz="222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суб’єкти</a:t>
            </a:r>
            <a:r>
              <a:rPr lang="en-US" sz="222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середнього підприємництва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середня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кількість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працівників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від 50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250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осіб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та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річний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дохід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від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будь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-якої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діяльності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від 10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50 </a:t>
            </a:r>
            <a:r>
              <a:rPr lang="en-US" sz="222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мільйонів</a:t>
            </a:r>
            <a:r>
              <a:rPr lang="en-US" sz="222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євро).</a:t>
            </a:r>
          </a:p>
          <a:p>
            <a:pPr algn="just">
              <a:lnSpc>
                <a:spcPts val="3121"/>
              </a:lnSpc>
            </a:pPr>
            <a:endParaRPr lang="en-US" sz="222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645425" y="1959228"/>
            <a:ext cx="12232462" cy="155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1"/>
              </a:lnSpc>
            </a:pPr>
            <a:r>
              <a:rPr lang="en-US" sz="222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Сприяння впровадження незалежної енергомережі м. Запоріжжя </a:t>
            </a:r>
            <a:r>
              <a:rPr lang="en-US" sz="222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шляхом встановлення електрогенеруючого обладнання</a:t>
            </a:r>
            <a:r>
              <a:rPr lang="en-US" sz="222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забезпечення додаткових джерел електроживлення, запобігання надзвичайних ситуацій, пов’язаних із плановими та аварійними відключеннями електричної енергії загальної мережі.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55995" y="2233955"/>
            <a:ext cx="3618194" cy="45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Мета програми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102437" y="4506957"/>
            <a:ext cx="4205717" cy="931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62"/>
              </a:lnSpc>
              <a:spcBef>
                <a:spcPct val="0"/>
              </a:spcBef>
            </a:pPr>
            <a:r>
              <a:rPr lang="en-US" sz="2687" b="1" u="none" strike="noStrik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Цільова аудиторія </a:t>
            </a:r>
          </a:p>
          <a:p>
            <a:pPr marL="0" lvl="0" indent="0" algn="ctr">
              <a:lnSpc>
                <a:spcPts val="3762"/>
              </a:lnSpc>
              <a:spcBef>
                <a:spcPct val="0"/>
              </a:spcBef>
            </a:pPr>
            <a:endParaRPr lang="en-US" sz="2687" b="1" u="none" strike="noStrike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580139" y="6388235"/>
            <a:ext cx="3618194" cy="45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Види</a:t>
            </a:r>
            <a:r>
              <a:rPr lang="en-US" sz="2687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687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обладн</a:t>
            </a:r>
            <a:r>
              <a:rPr lang="uk-UA" sz="2687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а</a:t>
            </a:r>
            <a:r>
              <a:rPr lang="en-US" sz="2687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ння</a:t>
            </a:r>
            <a:endParaRPr lang="en-US" sz="2687" b="1" dirty="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42" name="Freeform 42"/>
          <p:cNvSpPr/>
          <p:nvPr/>
        </p:nvSpPr>
        <p:spPr>
          <a:xfrm rot="-1145592">
            <a:off x="58896" y="1314412"/>
            <a:ext cx="254161" cy="402849"/>
          </a:xfrm>
          <a:custGeom>
            <a:avLst/>
            <a:gdLst/>
            <a:ahLst/>
            <a:cxnLst/>
            <a:rect l="l" t="t" r="r" b="b"/>
            <a:pathLst>
              <a:path w="254161" h="402849">
                <a:moveTo>
                  <a:pt x="0" y="0"/>
                </a:moveTo>
                <a:lnTo>
                  <a:pt x="254161" y="0"/>
                </a:lnTo>
                <a:lnTo>
                  <a:pt x="254161" y="402849"/>
                </a:lnTo>
                <a:lnTo>
                  <a:pt x="0" y="402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261475">
            <a:off x="717433" y="1070013"/>
            <a:ext cx="275201" cy="436198"/>
          </a:xfrm>
          <a:custGeom>
            <a:avLst/>
            <a:gdLst/>
            <a:ahLst/>
            <a:cxnLst/>
            <a:rect l="l" t="t" r="r" b="b"/>
            <a:pathLst>
              <a:path w="275201" h="436198">
                <a:moveTo>
                  <a:pt x="0" y="0"/>
                </a:moveTo>
                <a:lnTo>
                  <a:pt x="275201" y="0"/>
                </a:lnTo>
                <a:lnTo>
                  <a:pt x="275201" y="436198"/>
                </a:lnTo>
                <a:lnTo>
                  <a:pt x="0" y="436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276864" y="153042"/>
            <a:ext cx="1701113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1"/>
              </a:lnSpc>
              <a:spcBef>
                <a:spcPct val="0"/>
              </a:spcBef>
            </a:pP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Порядок </a:t>
            </a:r>
            <a:r>
              <a:rPr lang="en-US" sz="2800" b="1" u="none" strike="noStrike" spc="-128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часткового</a:t>
            </a: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відшкодування </a:t>
            </a:r>
            <a:r>
              <a:rPr lang="en-US" sz="2800" b="1" u="none" strike="noStrike" spc="-128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витрат</a:t>
            </a: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на </a:t>
            </a:r>
            <a:r>
              <a:rPr lang="en-US" sz="2800" b="1" u="none" strike="noStrike" spc="-128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придбання</a:t>
            </a: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обладнання з виробництва електроенергії суб’єктам </a:t>
            </a:r>
            <a:r>
              <a:rPr lang="en-US" sz="2800" b="1" u="none" strike="noStrike" spc="-128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мікро</a:t>
            </a: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-, малого та середнього підприємництва у </a:t>
            </a:r>
            <a:r>
              <a:rPr lang="en-US" sz="2800" b="1" u="none" strike="noStrike" spc="-128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рамках</a:t>
            </a: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впровадження </a:t>
            </a:r>
            <a:r>
              <a:rPr lang="en-US" sz="2800" b="1" u="none" strike="noStrike" spc="-128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незалежної</a:t>
            </a: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</a:t>
            </a:r>
            <a:r>
              <a:rPr lang="en-US" sz="2800" b="1" u="none" strike="noStrike" spc="-128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енергомережі</a:t>
            </a: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</a:t>
            </a:r>
          </a:p>
          <a:p>
            <a:pPr marL="0" lvl="0" indent="0" algn="l">
              <a:lnSpc>
                <a:spcPts val="3151"/>
              </a:lnSpc>
              <a:spcBef>
                <a:spcPct val="0"/>
              </a:spcBef>
            </a:pPr>
            <a:r>
              <a:rPr lang="en-US" sz="2800" b="1" u="none" strike="noStrike" spc="-128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м. Запоріжжя на 2024-2025 </a:t>
            </a:r>
            <a:r>
              <a:rPr lang="en-US" sz="2800" b="1" u="none" strike="noStrike" spc="-128" dirty="0" err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роки</a:t>
            </a:r>
            <a:endParaRPr lang="en-US" sz="2800" b="1" u="none" strike="noStrike" spc="-128" dirty="0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53658-1D5F-35AA-548C-ABFD12824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224" y="7398495"/>
            <a:ext cx="7958215" cy="24672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8F8214-C3C1-37A8-2F99-4E09D2A849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859" y="7662437"/>
            <a:ext cx="7719516" cy="21176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67FAFC2-9201-4A9A-B099-4B5C44A542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9973" y="6850648"/>
            <a:ext cx="6425741" cy="7559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4E64EB-501E-6F65-C905-6E1E403840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6913" y="7398495"/>
            <a:ext cx="7084088" cy="24672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C71B99-CB6A-7B6B-B147-A751B45216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6558" y="7576862"/>
            <a:ext cx="8529043" cy="21825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67AB32-4321-25CA-632A-B7EA74E3E1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36913" y="6864771"/>
            <a:ext cx="6425741" cy="7559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D827DC-C252-DAF6-19D5-F5848447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25" y="6174779"/>
            <a:ext cx="7227283" cy="1231414"/>
          </a:xfrm>
          <a:prstGeom prst="rect">
            <a:avLst/>
          </a:prstGeom>
        </p:spPr>
      </p:pic>
      <p:grpSp>
        <p:nvGrpSpPr>
          <p:cNvPr id="91" name="Group 2">
            <a:extLst>
              <a:ext uri="{FF2B5EF4-FFF2-40B4-BE49-F238E27FC236}">
                <a16:creationId xmlns:a16="http://schemas.microsoft.com/office/drawing/2014/main" id="{A174CFDA-D021-CB37-B4EE-9DF74DD14BFB}"/>
              </a:ext>
            </a:extLst>
          </p:cNvPr>
          <p:cNvGrpSpPr/>
          <p:nvPr/>
        </p:nvGrpSpPr>
        <p:grpSpPr>
          <a:xfrm>
            <a:off x="0" y="0"/>
            <a:ext cx="18288001" cy="940438"/>
            <a:chOff x="0" y="0"/>
            <a:chExt cx="5653048" cy="916481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03FD4213-3E25-5811-D508-4E0D885A955C}"/>
                </a:ext>
              </a:extLst>
            </p:cNvPr>
            <p:cNvSpPr/>
            <p:nvPr/>
          </p:nvSpPr>
          <p:spPr>
            <a:xfrm>
              <a:off x="0" y="0"/>
              <a:ext cx="5653048" cy="916481"/>
            </a:xfrm>
            <a:custGeom>
              <a:avLst/>
              <a:gdLst/>
              <a:ahLst/>
              <a:cxnLst/>
              <a:rect l="l" t="t" r="r" b="b"/>
              <a:pathLst>
                <a:path w="5653048" h="916481">
                  <a:moveTo>
                    <a:pt x="0" y="0"/>
                  </a:moveTo>
                  <a:lnTo>
                    <a:pt x="5653048" y="0"/>
                  </a:lnTo>
                  <a:lnTo>
                    <a:pt x="5653048" y="916481"/>
                  </a:lnTo>
                  <a:lnTo>
                    <a:pt x="0" y="916481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7EFBF94B-F5C3-D173-0767-CF7C11EFE334}"/>
                </a:ext>
              </a:extLst>
            </p:cNvPr>
            <p:cNvSpPr txBox="1"/>
            <p:nvPr/>
          </p:nvSpPr>
          <p:spPr>
            <a:xfrm>
              <a:off x="0" y="-38100"/>
              <a:ext cx="5653048" cy="954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1273531" y="2931738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3"/>
                </a:lnTo>
                <a:lnTo>
                  <a:pt x="0" y="3809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8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00036" y="7864137"/>
            <a:ext cx="7608455" cy="2348820"/>
            <a:chOff x="0" y="0"/>
            <a:chExt cx="1561439" cy="3411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1439" cy="341111"/>
            </a:xfrm>
            <a:custGeom>
              <a:avLst/>
              <a:gdLst/>
              <a:ahLst/>
              <a:cxnLst/>
              <a:rect l="l" t="t" r="r" b="b"/>
              <a:pathLst>
                <a:path w="1561439" h="341111">
                  <a:moveTo>
                    <a:pt x="130586" y="0"/>
                  </a:moveTo>
                  <a:lnTo>
                    <a:pt x="1430853" y="0"/>
                  </a:lnTo>
                  <a:cubicBezTo>
                    <a:pt x="1502974" y="0"/>
                    <a:pt x="1561439" y="58465"/>
                    <a:pt x="1561439" y="130586"/>
                  </a:cubicBezTo>
                  <a:lnTo>
                    <a:pt x="1561439" y="210525"/>
                  </a:lnTo>
                  <a:cubicBezTo>
                    <a:pt x="1561439" y="282646"/>
                    <a:pt x="1502974" y="341111"/>
                    <a:pt x="1430853" y="341111"/>
                  </a:cubicBezTo>
                  <a:lnTo>
                    <a:pt x="130586" y="341111"/>
                  </a:lnTo>
                  <a:cubicBezTo>
                    <a:pt x="58465" y="341111"/>
                    <a:pt x="0" y="282646"/>
                    <a:pt x="0" y="210525"/>
                  </a:cubicBezTo>
                  <a:lnTo>
                    <a:pt x="0" y="130586"/>
                  </a:lnTo>
                  <a:cubicBezTo>
                    <a:pt x="0" y="58465"/>
                    <a:pt x="58465" y="0"/>
                    <a:pt x="13058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61439" cy="379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1032" y="4480933"/>
            <a:ext cx="7546676" cy="1093309"/>
            <a:chOff x="0" y="0"/>
            <a:chExt cx="1564440" cy="3337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64440" cy="333745"/>
            </a:xfrm>
            <a:custGeom>
              <a:avLst/>
              <a:gdLst/>
              <a:ahLst/>
              <a:cxnLst/>
              <a:rect l="l" t="t" r="r" b="b"/>
              <a:pathLst>
                <a:path w="1564440" h="333745">
                  <a:moveTo>
                    <a:pt x="130336" y="0"/>
                  </a:moveTo>
                  <a:lnTo>
                    <a:pt x="1434104" y="0"/>
                  </a:lnTo>
                  <a:cubicBezTo>
                    <a:pt x="1468671" y="0"/>
                    <a:pt x="1501823" y="13732"/>
                    <a:pt x="1526266" y="38174"/>
                  </a:cubicBezTo>
                  <a:cubicBezTo>
                    <a:pt x="1550708" y="62617"/>
                    <a:pt x="1564440" y="95769"/>
                    <a:pt x="1564440" y="130336"/>
                  </a:cubicBezTo>
                  <a:lnTo>
                    <a:pt x="1564440" y="203409"/>
                  </a:lnTo>
                  <a:cubicBezTo>
                    <a:pt x="1564440" y="275391"/>
                    <a:pt x="1506087" y="333745"/>
                    <a:pt x="1434104" y="333745"/>
                  </a:cubicBezTo>
                  <a:lnTo>
                    <a:pt x="130336" y="333745"/>
                  </a:lnTo>
                  <a:cubicBezTo>
                    <a:pt x="95769" y="333745"/>
                    <a:pt x="62617" y="320013"/>
                    <a:pt x="38174" y="295570"/>
                  </a:cubicBezTo>
                  <a:cubicBezTo>
                    <a:pt x="13732" y="271127"/>
                    <a:pt x="0" y="237976"/>
                    <a:pt x="0" y="203409"/>
                  </a:cubicBezTo>
                  <a:lnTo>
                    <a:pt x="0" y="130336"/>
                  </a:lnTo>
                  <a:cubicBezTo>
                    <a:pt x="0" y="58353"/>
                    <a:pt x="58353" y="0"/>
                    <a:pt x="13033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64440" cy="371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772793" y="3887958"/>
            <a:ext cx="1117642" cy="1579002"/>
          </a:xfrm>
          <a:custGeom>
            <a:avLst/>
            <a:gdLst/>
            <a:ahLst/>
            <a:cxnLst/>
            <a:rect l="l" t="t" r="r" b="b"/>
            <a:pathLst>
              <a:path w="1117642" h="1579002">
                <a:moveTo>
                  <a:pt x="0" y="0"/>
                </a:moveTo>
                <a:lnTo>
                  <a:pt x="1117643" y="0"/>
                </a:lnTo>
                <a:lnTo>
                  <a:pt x="1117643" y="1579001"/>
                </a:lnTo>
                <a:lnTo>
                  <a:pt x="0" y="157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83" r="-59787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72468" y="5777139"/>
            <a:ext cx="1117642" cy="1594526"/>
          </a:xfrm>
          <a:custGeom>
            <a:avLst/>
            <a:gdLst/>
            <a:ahLst/>
            <a:cxnLst/>
            <a:rect l="l" t="t" r="r" b="b"/>
            <a:pathLst>
              <a:path w="1117642" h="1594526">
                <a:moveTo>
                  <a:pt x="0" y="0"/>
                </a:moveTo>
                <a:lnTo>
                  <a:pt x="1117643" y="0"/>
                </a:lnTo>
                <a:lnTo>
                  <a:pt x="1117643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97873"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8138762" y="939996"/>
            <a:ext cx="1692946" cy="9347004"/>
          </a:xfrm>
          <a:custGeom>
            <a:avLst/>
            <a:gdLst/>
            <a:ahLst/>
            <a:cxnLst/>
            <a:rect l="l" t="t" r="r" b="b"/>
            <a:pathLst>
              <a:path w="1692946" h="9029046">
                <a:moveTo>
                  <a:pt x="1692946" y="0"/>
                </a:moveTo>
                <a:lnTo>
                  <a:pt x="0" y="0"/>
                </a:lnTo>
                <a:lnTo>
                  <a:pt x="0" y="9029046"/>
                </a:lnTo>
                <a:lnTo>
                  <a:pt x="1692946" y="9029046"/>
                </a:lnTo>
                <a:lnTo>
                  <a:pt x="16929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50227" y="9522"/>
            <a:ext cx="1574640" cy="929056"/>
            <a:chOff x="0" y="0"/>
            <a:chExt cx="501176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7548" y="1757154"/>
            <a:ext cx="7597644" cy="1999928"/>
            <a:chOff x="0" y="0"/>
            <a:chExt cx="1586007" cy="59268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86007" cy="592689"/>
            </a:xfrm>
            <a:custGeom>
              <a:avLst/>
              <a:gdLst/>
              <a:ahLst/>
              <a:cxnLst/>
              <a:rect l="l" t="t" r="r" b="b"/>
              <a:pathLst>
                <a:path w="1586007" h="592689">
                  <a:moveTo>
                    <a:pt x="128563" y="0"/>
                  </a:moveTo>
                  <a:lnTo>
                    <a:pt x="1457444" y="0"/>
                  </a:lnTo>
                  <a:cubicBezTo>
                    <a:pt x="1491541" y="0"/>
                    <a:pt x="1524241" y="13545"/>
                    <a:pt x="1548352" y="37655"/>
                  </a:cubicBezTo>
                  <a:cubicBezTo>
                    <a:pt x="1572462" y="61766"/>
                    <a:pt x="1586007" y="94466"/>
                    <a:pt x="1586007" y="128563"/>
                  </a:cubicBezTo>
                  <a:lnTo>
                    <a:pt x="1586007" y="464125"/>
                  </a:lnTo>
                  <a:cubicBezTo>
                    <a:pt x="1586007" y="498223"/>
                    <a:pt x="1572462" y="530923"/>
                    <a:pt x="1548352" y="555034"/>
                  </a:cubicBezTo>
                  <a:cubicBezTo>
                    <a:pt x="1524241" y="579144"/>
                    <a:pt x="1491541" y="592689"/>
                    <a:pt x="1457444" y="592689"/>
                  </a:cubicBezTo>
                  <a:lnTo>
                    <a:pt x="128563" y="592689"/>
                  </a:lnTo>
                  <a:cubicBezTo>
                    <a:pt x="94466" y="592689"/>
                    <a:pt x="61766" y="579144"/>
                    <a:pt x="37655" y="555034"/>
                  </a:cubicBezTo>
                  <a:cubicBezTo>
                    <a:pt x="13545" y="530923"/>
                    <a:pt x="0" y="498223"/>
                    <a:pt x="0" y="464125"/>
                  </a:cubicBezTo>
                  <a:lnTo>
                    <a:pt x="0" y="128563"/>
                  </a:lnTo>
                  <a:cubicBezTo>
                    <a:pt x="0" y="94466"/>
                    <a:pt x="13545" y="61766"/>
                    <a:pt x="37655" y="37655"/>
                  </a:cubicBezTo>
                  <a:cubicBezTo>
                    <a:pt x="61766" y="13545"/>
                    <a:pt x="94466" y="0"/>
                    <a:pt x="12856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86007" cy="63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>
            <a:off x="721208" y="1354208"/>
            <a:ext cx="1098782" cy="1581639"/>
          </a:xfrm>
          <a:custGeom>
            <a:avLst/>
            <a:gdLst/>
            <a:ahLst/>
            <a:cxnLst/>
            <a:rect l="l" t="t" r="r" b="b"/>
            <a:pathLst>
              <a:path w="1098782" h="1581639">
                <a:moveTo>
                  <a:pt x="0" y="0"/>
                </a:moveTo>
                <a:lnTo>
                  <a:pt x="1098782" y="0"/>
                </a:lnTo>
                <a:lnTo>
                  <a:pt x="1098782" y="1581639"/>
                </a:lnTo>
                <a:lnTo>
                  <a:pt x="0" y="1581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814" r="-609852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27548" y="1661357"/>
            <a:ext cx="509965" cy="529146"/>
          </a:xfrm>
          <a:custGeom>
            <a:avLst/>
            <a:gdLst/>
            <a:ahLst/>
            <a:cxnLst/>
            <a:rect l="l" t="t" r="r" b="b"/>
            <a:pathLst>
              <a:path w="509965" h="529146">
                <a:moveTo>
                  <a:pt x="0" y="0"/>
                </a:moveTo>
                <a:lnTo>
                  <a:pt x="509965" y="0"/>
                </a:lnTo>
                <a:lnTo>
                  <a:pt x="509965" y="529147"/>
                </a:lnTo>
                <a:lnTo>
                  <a:pt x="0" y="529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02478" y="4104063"/>
            <a:ext cx="663275" cy="653326"/>
          </a:xfrm>
          <a:custGeom>
            <a:avLst/>
            <a:gdLst/>
            <a:ahLst/>
            <a:cxnLst/>
            <a:rect l="l" t="t" r="r" b="b"/>
            <a:pathLst>
              <a:path w="663275" h="653326">
                <a:moveTo>
                  <a:pt x="0" y="0"/>
                </a:moveTo>
                <a:lnTo>
                  <a:pt x="663275" y="0"/>
                </a:lnTo>
                <a:lnTo>
                  <a:pt x="663275" y="653326"/>
                </a:lnTo>
                <a:lnTo>
                  <a:pt x="0" y="6533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761388" y="7631665"/>
            <a:ext cx="1106250" cy="1594526"/>
          </a:xfrm>
          <a:custGeom>
            <a:avLst/>
            <a:gdLst/>
            <a:ahLst/>
            <a:cxnLst/>
            <a:rect l="l" t="t" r="r" b="b"/>
            <a:pathLst>
              <a:path w="1106250" h="1594526">
                <a:moveTo>
                  <a:pt x="0" y="0"/>
                </a:moveTo>
                <a:lnTo>
                  <a:pt x="1106250" y="0"/>
                </a:lnTo>
                <a:lnTo>
                  <a:pt x="1106250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605060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27363" y="7898664"/>
            <a:ext cx="631984" cy="638368"/>
          </a:xfrm>
          <a:custGeom>
            <a:avLst/>
            <a:gdLst/>
            <a:ahLst/>
            <a:cxnLst/>
            <a:rect l="l" t="t" r="r" b="b"/>
            <a:pathLst>
              <a:path w="631984" h="638368">
                <a:moveTo>
                  <a:pt x="0" y="0"/>
                </a:moveTo>
                <a:lnTo>
                  <a:pt x="631984" y="0"/>
                </a:lnTo>
                <a:lnTo>
                  <a:pt x="631984" y="638368"/>
                </a:lnTo>
                <a:lnTo>
                  <a:pt x="0" y="638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023660" y="6011022"/>
            <a:ext cx="628837" cy="628837"/>
          </a:xfrm>
          <a:custGeom>
            <a:avLst/>
            <a:gdLst/>
            <a:ahLst/>
            <a:cxnLst/>
            <a:rect l="l" t="t" r="r" b="b"/>
            <a:pathLst>
              <a:path w="628837" h="628837">
                <a:moveTo>
                  <a:pt x="0" y="0"/>
                </a:moveTo>
                <a:lnTo>
                  <a:pt x="628837" y="0"/>
                </a:lnTo>
                <a:lnTo>
                  <a:pt x="628837" y="628837"/>
                </a:lnTo>
                <a:lnTo>
                  <a:pt x="0" y="6288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10141455" y="1382928"/>
            <a:ext cx="7984216" cy="2912685"/>
            <a:chOff x="0" y="0"/>
            <a:chExt cx="1988757" cy="83204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88757" cy="832041"/>
            </a:xfrm>
            <a:custGeom>
              <a:avLst/>
              <a:gdLst/>
              <a:ahLst/>
              <a:cxnLst/>
              <a:rect l="l" t="t" r="r" b="b"/>
              <a:pathLst>
                <a:path w="1988757" h="832041">
                  <a:moveTo>
                    <a:pt x="102528" y="0"/>
                  </a:moveTo>
                  <a:lnTo>
                    <a:pt x="1886230" y="0"/>
                  </a:lnTo>
                  <a:cubicBezTo>
                    <a:pt x="1942854" y="0"/>
                    <a:pt x="1988757" y="45903"/>
                    <a:pt x="1988757" y="102528"/>
                  </a:cubicBezTo>
                  <a:lnTo>
                    <a:pt x="1988757" y="729514"/>
                  </a:lnTo>
                  <a:cubicBezTo>
                    <a:pt x="1988757" y="786138"/>
                    <a:pt x="1942854" y="832041"/>
                    <a:pt x="1886230" y="832041"/>
                  </a:cubicBezTo>
                  <a:lnTo>
                    <a:pt x="102528" y="832041"/>
                  </a:lnTo>
                  <a:cubicBezTo>
                    <a:pt x="45903" y="832041"/>
                    <a:pt x="0" y="786138"/>
                    <a:pt x="0" y="729514"/>
                  </a:cubicBezTo>
                  <a:lnTo>
                    <a:pt x="0" y="102528"/>
                  </a:lnTo>
                  <a:cubicBezTo>
                    <a:pt x="0" y="45903"/>
                    <a:pt x="45903" y="0"/>
                    <a:pt x="102528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988757" cy="8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Freeform 41"/>
          <p:cNvSpPr/>
          <p:nvPr/>
        </p:nvSpPr>
        <p:spPr>
          <a:xfrm>
            <a:off x="9900376" y="939996"/>
            <a:ext cx="1091055" cy="1589992"/>
          </a:xfrm>
          <a:custGeom>
            <a:avLst/>
            <a:gdLst/>
            <a:ahLst/>
            <a:cxnLst/>
            <a:rect l="l" t="t" r="r" b="b"/>
            <a:pathLst>
              <a:path w="1091055" h="1589992">
                <a:moveTo>
                  <a:pt x="0" y="0"/>
                </a:moveTo>
                <a:lnTo>
                  <a:pt x="1091055" y="0"/>
                </a:lnTo>
                <a:lnTo>
                  <a:pt x="1091055" y="1589992"/>
                </a:lnTo>
                <a:lnTo>
                  <a:pt x="0" y="1589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85" r="-614879"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0141455" y="1199354"/>
            <a:ext cx="673835" cy="657693"/>
          </a:xfrm>
          <a:custGeom>
            <a:avLst/>
            <a:gdLst/>
            <a:ahLst/>
            <a:cxnLst/>
            <a:rect l="l" t="t" r="r" b="b"/>
            <a:pathLst>
              <a:path w="673835" h="657693">
                <a:moveTo>
                  <a:pt x="0" y="0"/>
                </a:moveTo>
                <a:lnTo>
                  <a:pt x="673835" y="0"/>
                </a:lnTo>
                <a:lnTo>
                  <a:pt x="673835" y="657694"/>
                </a:lnTo>
                <a:lnTo>
                  <a:pt x="0" y="657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10020867" y="4791506"/>
            <a:ext cx="8104804" cy="1754604"/>
            <a:chOff x="0" y="0"/>
            <a:chExt cx="2028378" cy="23615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028378" cy="236157"/>
            </a:xfrm>
            <a:custGeom>
              <a:avLst/>
              <a:gdLst/>
              <a:ahLst/>
              <a:cxnLst/>
              <a:rect l="l" t="t" r="r" b="b"/>
              <a:pathLst>
                <a:path w="2028378" h="236157">
                  <a:moveTo>
                    <a:pt x="100525" y="0"/>
                  </a:moveTo>
                  <a:lnTo>
                    <a:pt x="1927853" y="0"/>
                  </a:lnTo>
                  <a:cubicBezTo>
                    <a:pt x="1954513" y="0"/>
                    <a:pt x="1980082" y="10591"/>
                    <a:pt x="1998935" y="29443"/>
                  </a:cubicBezTo>
                  <a:cubicBezTo>
                    <a:pt x="2017787" y="48295"/>
                    <a:pt x="2028378" y="73864"/>
                    <a:pt x="2028378" y="100525"/>
                  </a:cubicBezTo>
                  <a:lnTo>
                    <a:pt x="2028378" y="135632"/>
                  </a:lnTo>
                  <a:cubicBezTo>
                    <a:pt x="2028378" y="162293"/>
                    <a:pt x="2017787" y="187862"/>
                    <a:pt x="1998935" y="206714"/>
                  </a:cubicBezTo>
                  <a:cubicBezTo>
                    <a:pt x="1980082" y="225566"/>
                    <a:pt x="1954513" y="236157"/>
                    <a:pt x="1927853" y="236157"/>
                  </a:cubicBezTo>
                  <a:lnTo>
                    <a:pt x="100525" y="236157"/>
                  </a:lnTo>
                  <a:cubicBezTo>
                    <a:pt x="73864" y="236157"/>
                    <a:pt x="48295" y="225566"/>
                    <a:pt x="29443" y="206714"/>
                  </a:cubicBezTo>
                  <a:cubicBezTo>
                    <a:pt x="10591" y="187862"/>
                    <a:pt x="0" y="162293"/>
                    <a:pt x="0" y="135632"/>
                  </a:cubicBezTo>
                  <a:lnTo>
                    <a:pt x="0" y="100525"/>
                  </a:lnTo>
                  <a:cubicBezTo>
                    <a:pt x="0" y="73864"/>
                    <a:pt x="10591" y="48295"/>
                    <a:pt x="29443" y="29443"/>
                  </a:cubicBezTo>
                  <a:cubicBezTo>
                    <a:pt x="48295" y="10591"/>
                    <a:pt x="73864" y="0"/>
                    <a:pt x="100525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028378" cy="274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Freeform 46"/>
          <p:cNvSpPr/>
          <p:nvPr/>
        </p:nvSpPr>
        <p:spPr>
          <a:xfrm>
            <a:off x="10087716" y="4368537"/>
            <a:ext cx="1122189" cy="1115830"/>
          </a:xfrm>
          <a:custGeom>
            <a:avLst/>
            <a:gdLst/>
            <a:ahLst/>
            <a:cxnLst/>
            <a:rect l="l" t="t" r="r" b="b"/>
            <a:pathLst>
              <a:path w="1122189" h="1115830">
                <a:moveTo>
                  <a:pt x="0" y="0"/>
                </a:moveTo>
                <a:lnTo>
                  <a:pt x="1122190" y="0"/>
                </a:lnTo>
                <a:lnTo>
                  <a:pt x="1122190" y="1115830"/>
                </a:lnTo>
                <a:lnTo>
                  <a:pt x="0" y="1115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95045" b="-429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51"/>
          <p:cNvSpPr/>
          <p:nvPr/>
        </p:nvSpPr>
        <p:spPr>
          <a:xfrm>
            <a:off x="10328795" y="4657769"/>
            <a:ext cx="630550" cy="590353"/>
          </a:xfrm>
          <a:custGeom>
            <a:avLst/>
            <a:gdLst/>
            <a:ahLst/>
            <a:cxnLst/>
            <a:rect l="l" t="t" r="r" b="b"/>
            <a:pathLst>
              <a:path w="630550" h="590353">
                <a:moveTo>
                  <a:pt x="0" y="0"/>
                </a:moveTo>
                <a:lnTo>
                  <a:pt x="630550" y="0"/>
                </a:lnTo>
                <a:lnTo>
                  <a:pt x="630550" y="590352"/>
                </a:lnTo>
                <a:lnTo>
                  <a:pt x="0" y="5903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53" name="Group 53"/>
          <p:cNvGrpSpPr/>
          <p:nvPr/>
        </p:nvGrpSpPr>
        <p:grpSpPr>
          <a:xfrm>
            <a:off x="10124158" y="7142454"/>
            <a:ext cx="8001513" cy="1222464"/>
            <a:chOff x="0" y="0"/>
            <a:chExt cx="2018446" cy="36359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018446" cy="363595"/>
            </a:xfrm>
            <a:custGeom>
              <a:avLst/>
              <a:gdLst/>
              <a:ahLst/>
              <a:cxnLst/>
              <a:rect l="l" t="t" r="r" b="b"/>
              <a:pathLst>
                <a:path w="2018446" h="363595">
                  <a:moveTo>
                    <a:pt x="101020" y="0"/>
                  </a:moveTo>
                  <a:lnTo>
                    <a:pt x="1917427" y="0"/>
                  </a:lnTo>
                  <a:cubicBezTo>
                    <a:pt x="1944219" y="0"/>
                    <a:pt x="1969913" y="10643"/>
                    <a:pt x="1988858" y="29588"/>
                  </a:cubicBezTo>
                  <a:cubicBezTo>
                    <a:pt x="2007803" y="48533"/>
                    <a:pt x="2018446" y="74227"/>
                    <a:pt x="2018446" y="101020"/>
                  </a:cubicBezTo>
                  <a:lnTo>
                    <a:pt x="2018446" y="262575"/>
                  </a:lnTo>
                  <a:cubicBezTo>
                    <a:pt x="2018446" y="318367"/>
                    <a:pt x="1973218" y="363595"/>
                    <a:pt x="1917427" y="363595"/>
                  </a:cubicBezTo>
                  <a:lnTo>
                    <a:pt x="101020" y="363595"/>
                  </a:lnTo>
                  <a:cubicBezTo>
                    <a:pt x="74227" y="363595"/>
                    <a:pt x="48533" y="352952"/>
                    <a:pt x="29588" y="334007"/>
                  </a:cubicBezTo>
                  <a:cubicBezTo>
                    <a:pt x="10643" y="315062"/>
                    <a:pt x="0" y="289367"/>
                    <a:pt x="0" y="262575"/>
                  </a:cubicBezTo>
                  <a:lnTo>
                    <a:pt x="0" y="101020"/>
                  </a:lnTo>
                  <a:cubicBezTo>
                    <a:pt x="0" y="74227"/>
                    <a:pt x="10643" y="48533"/>
                    <a:pt x="29588" y="29588"/>
                  </a:cubicBezTo>
                  <a:cubicBezTo>
                    <a:pt x="48533" y="10643"/>
                    <a:pt x="74227" y="0"/>
                    <a:pt x="101020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2018446" cy="40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Freeform 56"/>
          <p:cNvSpPr/>
          <p:nvPr/>
        </p:nvSpPr>
        <p:spPr>
          <a:xfrm>
            <a:off x="10262182" y="6557853"/>
            <a:ext cx="1060941" cy="1579443"/>
          </a:xfrm>
          <a:custGeom>
            <a:avLst/>
            <a:gdLst/>
            <a:ahLst/>
            <a:cxnLst/>
            <a:rect l="l" t="t" r="r" b="b"/>
            <a:pathLst>
              <a:path w="1060941" h="1579443">
                <a:moveTo>
                  <a:pt x="0" y="0"/>
                </a:moveTo>
                <a:lnTo>
                  <a:pt x="1060941" y="0"/>
                </a:lnTo>
                <a:lnTo>
                  <a:pt x="1060941" y="1579443"/>
                </a:lnTo>
                <a:lnTo>
                  <a:pt x="0" y="1579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54" r="-635170"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490839" y="6859707"/>
            <a:ext cx="604202" cy="565753"/>
          </a:xfrm>
          <a:custGeom>
            <a:avLst/>
            <a:gdLst/>
            <a:ahLst/>
            <a:cxnLst/>
            <a:rect l="l" t="t" r="r" b="b"/>
            <a:pathLst>
              <a:path w="604202" h="565753">
                <a:moveTo>
                  <a:pt x="0" y="0"/>
                </a:moveTo>
                <a:lnTo>
                  <a:pt x="604203" y="0"/>
                </a:lnTo>
                <a:lnTo>
                  <a:pt x="604203" y="565753"/>
                </a:lnTo>
                <a:lnTo>
                  <a:pt x="0" y="5657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8" name="TextBox 58"/>
          <p:cNvSpPr txBox="1"/>
          <p:nvPr/>
        </p:nvSpPr>
        <p:spPr>
          <a:xfrm>
            <a:off x="1681186" y="2205580"/>
            <a:ext cx="6484996" cy="1520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Суб’єкт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здійснює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основний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вид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господарської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діяльності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(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виробництво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,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переробка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,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тощо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) на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території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Запорізької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міської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територіальної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громади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та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сплачує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податки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до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бюджету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Запорізької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міської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територіальної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громади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раз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773870" y="4754439"/>
            <a:ext cx="6256095" cy="597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Не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перебуває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у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стані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ліквідації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,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реорганізації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та у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Державному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реєстрі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санкцій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918184" y="6530068"/>
            <a:ext cx="6111781" cy="597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Відсутня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заборгованість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щодо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сплати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податків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і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зборів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перед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бюджетами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всіх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рівнів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46065" y="193463"/>
            <a:ext cx="15413235" cy="108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8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-17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onio Bold"/>
                <a:ea typeface="Antonio Bold"/>
                <a:cs typeface="Antonio Bold"/>
                <a:sym typeface="Antonio Bold"/>
              </a:rPr>
              <a:t>Критерії, вимоги та умови визначення учасників процедури часткового відшкодування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1133488" y="1625361"/>
            <a:ext cx="6654458" cy="2630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На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момент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подачі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документів щодо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отримання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часткового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відшкодування,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фактично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провів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заходи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із:</a:t>
            </a:r>
          </a:p>
          <a:p>
            <a:pPr marL="0" marR="0" lvl="0" indent="0" algn="l" defTabSz="914400" rtl="0" eaLnBrk="1" fontAlgn="auto" latinLnBrk="0" hangingPunct="1">
              <a:lnSpc>
                <a:spcPts val="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7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* </a:t>
            </a:r>
            <a:r>
              <a:rPr kumimoji="0" lang="en-US" sz="1657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придбання</a:t>
            </a:r>
            <a:r>
              <a:rPr kumimoji="0" lang="en-US" sz="1657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7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* </a:t>
            </a:r>
            <a:r>
              <a:rPr kumimoji="0" lang="en-US" sz="1657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встановлення</a:t>
            </a:r>
            <a:r>
              <a:rPr kumimoji="0" lang="en-US" sz="1657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та підключення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на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території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Запорізької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міської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територіальної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громади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обладнання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для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виробництва електроенергії,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про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що є </a:t>
            </a:r>
            <a:r>
              <a:rPr kumimoji="0" lang="en-US" sz="1657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документальне</a:t>
            </a:r>
            <a:r>
              <a:rPr kumimoji="0" lang="en-US" sz="1657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657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підтвердження</a:t>
            </a:r>
            <a:r>
              <a:rPr kumimoji="0" lang="en-US" sz="1657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про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фактичну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оплату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,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копії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документів із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зазначенням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технічних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характеристик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та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серійного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номера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обладнання (або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інше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заводське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6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маркування</a:t>
            </a:r>
            <a:r>
              <a:rPr kumimoji="0" lang="en-US" sz="16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) та </a:t>
            </a:r>
            <a:r>
              <a:rPr kumimoji="0" lang="en-US" sz="1657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акт</a:t>
            </a:r>
            <a:r>
              <a:rPr kumimoji="0" lang="en-US" sz="1657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657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виконаних</a:t>
            </a:r>
            <a:r>
              <a:rPr kumimoji="0" lang="en-US" sz="1657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робіт із підключення.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166164" y="4984534"/>
            <a:ext cx="6621781" cy="1828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Суб’єкт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мікро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-, малого та середнього підприємництва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може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отримати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часткове відшкодування</a:t>
            </a:r>
            <a:r>
              <a:rPr kumimoji="0" lang="uk-UA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за кожну одиницю обладнання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,</a:t>
            </a:r>
            <a:r>
              <a:rPr kumimoji="0" lang="uk-UA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що відповідає вимогам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цього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Порядку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лише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один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раз</a:t>
            </a:r>
            <a:r>
              <a:rPr kumimoji="0" lang="uk-UA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за умови н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е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отрим</a:t>
            </a:r>
            <a:r>
              <a:rPr kumimoji="0" lang="uk-UA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ання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компенсаці</a:t>
            </a:r>
            <a:r>
              <a:rPr kumimoji="0" lang="uk-UA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ї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uk-UA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цих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витрат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протягом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дії </a:t>
            </a:r>
            <a:r>
              <a:rPr kumimoji="0" lang="uk-UA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Програми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9" b="1" i="0" u="none" strike="noStrike" kern="1200" cap="none" spc="0" normalizeH="0" baseline="0" noProof="0" dirty="0">
              <a:ln>
                <a:noFill/>
              </a:ln>
              <a:solidFill>
                <a:srgbClr val="2A9783"/>
              </a:solidFill>
              <a:effectLst/>
              <a:uLnTx/>
              <a:uFillTx/>
              <a:latin typeface="Inter" panose="020B0604020202020204" charset="0"/>
              <a:ea typeface="Inter" panose="020B0604020202020204" charset="0"/>
              <a:cs typeface="Inter Bold"/>
              <a:sym typeface="Inter Bol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1305716" y="7294455"/>
            <a:ext cx="6601284" cy="898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Підставою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для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включення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до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переліку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учасників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процедури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є </a:t>
            </a:r>
            <a:r>
              <a:rPr kumimoji="0" lang="uk-UA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документи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офіційно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подані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суб’єктом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господарювання</a:t>
            </a:r>
            <a:r>
              <a:rPr kumimoji="0" lang="en-US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</a:t>
            </a:r>
            <a:r>
              <a:rPr kumimoji="0" lang="en-US" sz="17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до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територіальних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  <a:r>
              <a:rPr kumimoji="0" lang="en-US" sz="1739" b="1" i="0" u="none" strike="noStrike" kern="1200" cap="none" spc="0" normalizeH="0" baseline="0" noProof="0" dirty="0" err="1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підрозділів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ЦНАП м. Запоріжжя</a:t>
            </a:r>
            <a:r>
              <a:rPr kumimoji="0" lang="uk-UA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. </a:t>
            </a:r>
            <a:r>
              <a:rPr kumimoji="0" lang="en-US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  <a:cs typeface="Inter Bold"/>
                <a:sym typeface="Inter Bold"/>
              </a:rPr>
              <a:t> </a:t>
            </a:r>
          </a:p>
        </p:txBody>
      </p:sp>
      <p:grpSp>
        <p:nvGrpSpPr>
          <p:cNvPr id="67" name="Group 67"/>
          <p:cNvGrpSpPr/>
          <p:nvPr/>
        </p:nvGrpSpPr>
        <p:grpSpPr>
          <a:xfrm rot="-10800000">
            <a:off x="1550998" y="3986269"/>
            <a:ext cx="792783" cy="642862"/>
            <a:chOff x="0" y="0"/>
            <a:chExt cx="501176" cy="4064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 rot="-10800000">
            <a:off x="1537513" y="1435723"/>
            <a:ext cx="792783" cy="642862"/>
            <a:chOff x="0" y="0"/>
            <a:chExt cx="501176" cy="4064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 rot="-10800000">
            <a:off x="1572659" y="5849958"/>
            <a:ext cx="792783" cy="642862"/>
            <a:chOff x="0" y="0"/>
            <a:chExt cx="501176" cy="4064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 rot="-10800000">
            <a:off x="1523165" y="7574986"/>
            <a:ext cx="792783" cy="642862"/>
            <a:chOff x="0" y="0"/>
            <a:chExt cx="501176" cy="4064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 rot="-10800000">
            <a:off x="10692110" y="994066"/>
            <a:ext cx="792783" cy="642862"/>
            <a:chOff x="0" y="0"/>
            <a:chExt cx="501176" cy="4064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1" name="TextBox 81"/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 rot="-10800000">
            <a:off x="10843272" y="4328713"/>
            <a:ext cx="792783" cy="642862"/>
            <a:chOff x="0" y="0"/>
            <a:chExt cx="501176" cy="4064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4" name="TextBox 84"/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 rot="-10800000">
            <a:off x="11009842" y="6651592"/>
            <a:ext cx="792783" cy="642862"/>
            <a:chOff x="0" y="0"/>
            <a:chExt cx="501176" cy="4064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60">
            <a:extLst>
              <a:ext uri="{FF2B5EF4-FFF2-40B4-BE49-F238E27FC236}">
                <a16:creationId xmlns:a16="http://schemas.microsoft.com/office/drawing/2014/main" id="{575F5C5F-E3B4-1581-4913-912F4D411022}"/>
              </a:ext>
            </a:extLst>
          </p:cNvPr>
          <p:cNvSpPr txBox="1"/>
          <p:nvPr/>
        </p:nvSpPr>
        <p:spPr>
          <a:xfrm>
            <a:off x="1823620" y="8291695"/>
            <a:ext cx="6298385" cy="1822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</a:rPr>
              <a:t>Розпорядженням міського голови утворюється </a:t>
            </a:r>
            <a:r>
              <a:rPr kumimoji="0" lang="uk-UA" sz="1640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</a:rPr>
              <a:t>робоча група</a:t>
            </a:r>
            <a:r>
              <a:rPr kumimoji="0" lang="uk-UA" sz="1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</a:rPr>
              <a:t>, </a:t>
            </a:r>
            <a:r>
              <a:rPr kumimoji="0" lang="uk-UA" sz="1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</a:rPr>
              <a:t>яка протягом 10 робочих днів проводить перевірку відповідності поданих документів та фото/відео фіксацію. Протокол засідання робочої групи є підставою для включення до переліку учасників процедури часткового відшкодування.</a:t>
            </a:r>
          </a:p>
        </p:txBody>
      </p:sp>
      <p:grpSp>
        <p:nvGrpSpPr>
          <p:cNvPr id="32" name="Group 53">
            <a:extLst>
              <a:ext uri="{FF2B5EF4-FFF2-40B4-BE49-F238E27FC236}">
                <a16:creationId xmlns:a16="http://schemas.microsoft.com/office/drawing/2014/main" id="{1BC3905F-5C5A-AD6B-182A-678DF0EE6C4A}"/>
              </a:ext>
            </a:extLst>
          </p:cNvPr>
          <p:cNvGrpSpPr/>
          <p:nvPr/>
        </p:nvGrpSpPr>
        <p:grpSpPr>
          <a:xfrm>
            <a:off x="10241376" y="8877708"/>
            <a:ext cx="7884296" cy="1409291"/>
            <a:chOff x="0" y="0"/>
            <a:chExt cx="2018446" cy="363595"/>
          </a:xfrm>
        </p:grpSpPr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08306AC7-8CF2-D8AF-3079-A4AD500FA091}"/>
                </a:ext>
              </a:extLst>
            </p:cNvPr>
            <p:cNvSpPr/>
            <p:nvPr/>
          </p:nvSpPr>
          <p:spPr>
            <a:xfrm>
              <a:off x="0" y="0"/>
              <a:ext cx="2018446" cy="363595"/>
            </a:xfrm>
            <a:custGeom>
              <a:avLst/>
              <a:gdLst/>
              <a:ahLst/>
              <a:cxnLst/>
              <a:rect l="l" t="t" r="r" b="b"/>
              <a:pathLst>
                <a:path w="2018446" h="363595">
                  <a:moveTo>
                    <a:pt x="101020" y="0"/>
                  </a:moveTo>
                  <a:lnTo>
                    <a:pt x="1917427" y="0"/>
                  </a:lnTo>
                  <a:cubicBezTo>
                    <a:pt x="1944219" y="0"/>
                    <a:pt x="1969913" y="10643"/>
                    <a:pt x="1988858" y="29588"/>
                  </a:cubicBezTo>
                  <a:cubicBezTo>
                    <a:pt x="2007803" y="48533"/>
                    <a:pt x="2018446" y="74227"/>
                    <a:pt x="2018446" y="101020"/>
                  </a:cubicBezTo>
                  <a:lnTo>
                    <a:pt x="2018446" y="262575"/>
                  </a:lnTo>
                  <a:cubicBezTo>
                    <a:pt x="2018446" y="318367"/>
                    <a:pt x="1973218" y="363595"/>
                    <a:pt x="1917427" y="363595"/>
                  </a:cubicBezTo>
                  <a:lnTo>
                    <a:pt x="101020" y="363595"/>
                  </a:lnTo>
                  <a:cubicBezTo>
                    <a:pt x="74227" y="363595"/>
                    <a:pt x="48533" y="352952"/>
                    <a:pt x="29588" y="334007"/>
                  </a:cubicBezTo>
                  <a:cubicBezTo>
                    <a:pt x="10643" y="315062"/>
                    <a:pt x="0" y="289367"/>
                    <a:pt x="0" y="262575"/>
                  </a:cubicBezTo>
                  <a:lnTo>
                    <a:pt x="0" y="101020"/>
                  </a:lnTo>
                  <a:cubicBezTo>
                    <a:pt x="0" y="74227"/>
                    <a:pt x="10643" y="48533"/>
                    <a:pt x="29588" y="29588"/>
                  </a:cubicBezTo>
                  <a:cubicBezTo>
                    <a:pt x="48533" y="10643"/>
                    <a:pt x="74227" y="0"/>
                    <a:pt x="101020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4" name="TextBox 55">
              <a:extLst>
                <a:ext uri="{FF2B5EF4-FFF2-40B4-BE49-F238E27FC236}">
                  <a16:creationId xmlns:a16="http://schemas.microsoft.com/office/drawing/2014/main" id="{ED14FAD6-F441-4FED-7EA5-6C2FA0A7AE4E}"/>
                </a:ext>
              </a:extLst>
            </p:cNvPr>
            <p:cNvSpPr txBox="1"/>
            <p:nvPr/>
          </p:nvSpPr>
          <p:spPr>
            <a:xfrm>
              <a:off x="0" y="-38100"/>
              <a:ext cx="2018446" cy="40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Freeform 56">
            <a:extLst>
              <a:ext uri="{FF2B5EF4-FFF2-40B4-BE49-F238E27FC236}">
                <a16:creationId xmlns:a16="http://schemas.microsoft.com/office/drawing/2014/main" id="{46B63867-5D3B-BDDC-EEE5-D5BBC7005071}"/>
              </a:ext>
            </a:extLst>
          </p:cNvPr>
          <p:cNvSpPr/>
          <p:nvPr/>
        </p:nvSpPr>
        <p:spPr>
          <a:xfrm>
            <a:off x="10199035" y="8402524"/>
            <a:ext cx="1060941" cy="1579443"/>
          </a:xfrm>
          <a:custGeom>
            <a:avLst/>
            <a:gdLst/>
            <a:ahLst/>
            <a:cxnLst/>
            <a:rect l="l" t="t" r="r" b="b"/>
            <a:pathLst>
              <a:path w="1060941" h="1579443">
                <a:moveTo>
                  <a:pt x="0" y="0"/>
                </a:moveTo>
                <a:lnTo>
                  <a:pt x="1060941" y="0"/>
                </a:lnTo>
                <a:lnTo>
                  <a:pt x="1060941" y="1579443"/>
                </a:lnTo>
                <a:lnTo>
                  <a:pt x="0" y="1579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54" r="-635170"/>
            </a:stretch>
          </a:blipFill>
        </p:spPr>
      </p:sp>
      <p:sp>
        <p:nvSpPr>
          <p:cNvPr id="48" name="Freeform 57">
            <a:extLst>
              <a:ext uri="{FF2B5EF4-FFF2-40B4-BE49-F238E27FC236}">
                <a16:creationId xmlns:a16="http://schemas.microsoft.com/office/drawing/2014/main" id="{9B91657C-39C6-E992-459B-AB2F9ADC4A8A}"/>
              </a:ext>
            </a:extLst>
          </p:cNvPr>
          <p:cNvSpPr/>
          <p:nvPr/>
        </p:nvSpPr>
        <p:spPr>
          <a:xfrm>
            <a:off x="10458241" y="8607926"/>
            <a:ext cx="604202" cy="565753"/>
          </a:xfrm>
          <a:custGeom>
            <a:avLst/>
            <a:gdLst/>
            <a:ahLst/>
            <a:cxnLst/>
            <a:rect l="l" t="t" r="r" b="b"/>
            <a:pathLst>
              <a:path w="604202" h="565753">
                <a:moveTo>
                  <a:pt x="0" y="0"/>
                </a:moveTo>
                <a:lnTo>
                  <a:pt x="604203" y="0"/>
                </a:lnTo>
                <a:lnTo>
                  <a:pt x="604203" y="565753"/>
                </a:lnTo>
                <a:lnTo>
                  <a:pt x="0" y="5657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50" name="Group 88">
            <a:extLst>
              <a:ext uri="{FF2B5EF4-FFF2-40B4-BE49-F238E27FC236}">
                <a16:creationId xmlns:a16="http://schemas.microsoft.com/office/drawing/2014/main" id="{573A1446-7171-2683-00D4-D584E21E3FB9}"/>
              </a:ext>
            </a:extLst>
          </p:cNvPr>
          <p:cNvGrpSpPr/>
          <p:nvPr/>
        </p:nvGrpSpPr>
        <p:grpSpPr>
          <a:xfrm rot="-10800000">
            <a:off x="11069397" y="8445838"/>
            <a:ext cx="792783" cy="642862"/>
            <a:chOff x="0" y="0"/>
            <a:chExt cx="501176" cy="406400"/>
          </a:xfrm>
        </p:grpSpPr>
        <p:sp>
          <p:nvSpPr>
            <p:cNvPr id="52" name="Freeform 89">
              <a:extLst>
                <a:ext uri="{FF2B5EF4-FFF2-40B4-BE49-F238E27FC236}">
                  <a16:creationId xmlns:a16="http://schemas.microsoft.com/office/drawing/2014/main" id="{06A39CD8-7743-92F5-A7BB-6E7F7A02B443}"/>
                </a:ext>
              </a:extLst>
            </p:cNvPr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BBE84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2" name="TextBox 90">
              <a:extLst>
                <a:ext uri="{FF2B5EF4-FFF2-40B4-BE49-F238E27FC236}">
                  <a16:creationId xmlns:a16="http://schemas.microsoft.com/office/drawing/2014/main" id="{CE3D7960-9A81-0544-65D8-E4738C39E5E0}"/>
                </a:ext>
              </a:extLst>
            </p:cNvPr>
            <p:cNvSpPr txBox="1"/>
            <p:nvPr/>
          </p:nvSpPr>
          <p:spPr>
            <a:xfrm>
              <a:off x="177800" y="-38100"/>
              <a:ext cx="24717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645968C-71F7-7E50-644E-4ECB8AD74ABF}"/>
              </a:ext>
            </a:extLst>
          </p:cNvPr>
          <p:cNvSpPr txBox="1"/>
          <p:nvPr/>
        </p:nvSpPr>
        <p:spPr>
          <a:xfrm>
            <a:off x="11259976" y="9066555"/>
            <a:ext cx="6578873" cy="1206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2435"/>
              </a:lnSpc>
              <a:defRPr sz="1739">
                <a:solidFill>
                  <a:srgbClr val="000000"/>
                </a:solidFill>
                <a:latin typeface="Inter"/>
                <a:ea typeface="Inter"/>
                <a:cs typeface="Inter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2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</a:rPr>
              <a:t>Компенсація</a:t>
            </a:r>
            <a:r>
              <a:rPr kumimoji="0" lang="uk-UA" sz="17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</a:rPr>
              <a:t> витрат суб’єктам мікро-, малого та середнього підприємництва здійснюється за обладнання, яке було придбане та введене в експлуатацію </a:t>
            </a:r>
            <a:r>
              <a:rPr kumimoji="0" lang="uk-UA" sz="1739" b="1" i="0" u="none" strike="noStrike" kern="1200" cap="none" spc="0" normalizeH="0" baseline="0" noProof="0" dirty="0">
                <a:ln>
                  <a:noFill/>
                </a:ln>
                <a:solidFill>
                  <a:srgbClr val="2A9783"/>
                </a:solidFill>
                <a:effectLst/>
                <a:uLnTx/>
                <a:uFillTx/>
                <a:latin typeface="Inter" panose="020B0604020202020204" charset="0"/>
                <a:ea typeface="Inter" panose="020B0604020202020204" charset="0"/>
              </a:rPr>
              <a:t>не раніше 01.07.2024.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613</Words>
  <Application>Microsoft Office PowerPoint</Application>
  <PresentationFormat>Довільний</PresentationFormat>
  <Paragraphs>42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0" baseType="lpstr">
      <vt:lpstr>Inter</vt:lpstr>
      <vt:lpstr>Arial</vt:lpstr>
      <vt:lpstr>Inter Bold</vt:lpstr>
      <vt:lpstr>Calibri</vt:lpstr>
      <vt:lpstr>Antonio Bold</vt:lpstr>
      <vt:lpstr>Wingdings</vt:lpstr>
      <vt:lpstr>Office Theme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5-7-9 + Програма</dc:title>
  <dc:creator>Левченко Каріна Геннадіївна</dc:creator>
  <cp:lastModifiedBy>Книш Анастасія Валеріївна</cp:lastModifiedBy>
  <cp:revision>45</cp:revision>
  <cp:lastPrinted>2024-11-12T09:14:52Z</cp:lastPrinted>
  <dcterms:created xsi:type="dcterms:W3CDTF">2006-08-16T00:00:00Z</dcterms:created>
  <dcterms:modified xsi:type="dcterms:W3CDTF">2025-02-14T07:41:27Z</dcterms:modified>
  <dc:identifier>DAGWKa7if_0</dc:identifier>
</cp:coreProperties>
</file>