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10375" cy="9942513"/>
  <p:embeddedFontLst>
    <p:embeddedFont>
      <p:font typeface="Antonio Bold" panose="020B0604020202020204" charset="0"/>
      <p:regular r:id="rId7"/>
    </p:embeddedFont>
    <p:embeddedFont>
      <p:font typeface="Inter" panose="020B0604020202020204" charset="0"/>
      <p:regular r:id="rId8"/>
    </p:embeddedFont>
    <p:embeddedFont>
      <p:font typeface="Inter Bold" panose="020B0604020202020204" charset="0"/>
      <p:regular r:id="rId9"/>
    </p:embeddedFont>
    <p:embeddedFont>
      <p:font typeface="Inter Light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43" autoAdjust="0"/>
  </p:normalViewPr>
  <p:slideViewPr>
    <p:cSldViewPr>
      <p:cViewPr varScale="1">
        <p:scale>
          <a:sx n="67" d="100"/>
          <a:sy n="67" d="100"/>
        </p:scale>
        <p:origin x="8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0.svg"/><Relationship Id="rId18" Type="http://schemas.openxmlformats.org/officeDocument/2006/relationships/image" Target="../media/image21.png"/><Relationship Id="rId3" Type="http://schemas.openxmlformats.org/officeDocument/2006/relationships/image" Target="../media/image36.png"/><Relationship Id="rId21" Type="http://schemas.openxmlformats.org/officeDocument/2006/relationships/image" Target="../media/image46.svg"/><Relationship Id="rId7" Type="http://schemas.openxmlformats.org/officeDocument/2006/relationships/image" Target="../media/image38.svg"/><Relationship Id="rId12" Type="http://schemas.openxmlformats.org/officeDocument/2006/relationships/image" Target="../media/image19.png"/><Relationship Id="rId17" Type="http://schemas.openxmlformats.org/officeDocument/2006/relationships/image" Target="../media/image18.svg"/><Relationship Id="rId2" Type="http://schemas.openxmlformats.org/officeDocument/2006/relationships/image" Target="../media/image35.png"/><Relationship Id="rId16" Type="http://schemas.openxmlformats.org/officeDocument/2006/relationships/image" Target="../media/image17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16.svg"/><Relationship Id="rId15" Type="http://schemas.openxmlformats.org/officeDocument/2006/relationships/image" Target="../media/image44.svg"/><Relationship Id="rId10" Type="http://schemas.openxmlformats.org/officeDocument/2006/relationships/image" Target="../media/image41.png"/><Relationship Id="rId19" Type="http://schemas.openxmlformats.org/officeDocument/2006/relationships/image" Target="../media/image22.svg"/><Relationship Id="rId4" Type="http://schemas.openxmlformats.org/officeDocument/2006/relationships/image" Target="../media/image15.png"/><Relationship Id="rId9" Type="http://schemas.openxmlformats.org/officeDocument/2006/relationships/image" Target="../media/image40.sv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9FFEA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1" cy="1207118"/>
            <a:chOff x="0" y="0"/>
            <a:chExt cx="5653048" cy="916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3048" cy="916481"/>
            </a:xfrm>
            <a:custGeom>
              <a:avLst/>
              <a:gdLst/>
              <a:ahLst/>
              <a:cxnLst/>
              <a:rect l="l" t="t" r="r" b="b"/>
              <a:pathLst>
                <a:path w="5653048" h="916481">
                  <a:moveTo>
                    <a:pt x="0" y="0"/>
                  </a:moveTo>
                  <a:lnTo>
                    <a:pt x="5653048" y="0"/>
                  </a:lnTo>
                  <a:lnTo>
                    <a:pt x="5653048" y="916481"/>
                  </a:lnTo>
                  <a:lnTo>
                    <a:pt x="0" y="916481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53048" cy="95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3282917" y="4774628"/>
            <a:ext cx="6867499" cy="2800934"/>
          </a:xfrm>
          <a:custGeom>
            <a:avLst/>
            <a:gdLst/>
            <a:ahLst/>
            <a:cxnLst/>
            <a:rect l="l" t="t" r="r" b="b"/>
            <a:pathLst>
              <a:path w="5365094" h="2103512">
                <a:moveTo>
                  <a:pt x="0" y="0"/>
                </a:moveTo>
                <a:lnTo>
                  <a:pt x="5365093" y="0"/>
                </a:lnTo>
                <a:lnTo>
                  <a:pt x="5365093" y="2103512"/>
                </a:lnTo>
                <a:lnTo>
                  <a:pt x="0" y="2103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656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2112843" y="5626363"/>
            <a:ext cx="6867499" cy="1097464"/>
          </a:xfrm>
          <a:custGeom>
            <a:avLst/>
            <a:gdLst/>
            <a:ahLst/>
            <a:cxnLst/>
            <a:rect l="l" t="t" r="r" b="b"/>
            <a:pathLst>
              <a:path w="5365094" h="597530">
                <a:moveTo>
                  <a:pt x="0" y="0"/>
                </a:moveTo>
                <a:lnTo>
                  <a:pt x="5365094" y="0"/>
                </a:lnTo>
                <a:lnTo>
                  <a:pt x="5365094" y="597530"/>
                </a:lnTo>
                <a:lnTo>
                  <a:pt x="0" y="59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1627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41380" y="35371"/>
            <a:ext cx="1574640" cy="1140268"/>
            <a:chOff x="0" y="0"/>
            <a:chExt cx="501176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532429">
            <a:off x="15511570" y="3712846"/>
            <a:ext cx="2201898" cy="2717776"/>
          </a:xfrm>
          <a:custGeom>
            <a:avLst/>
            <a:gdLst/>
            <a:ahLst/>
            <a:cxnLst/>
            <a:rect l="l" t="t" r="r" b="b"/>
            <a:pathLst>
              <a:path w="1663948" h="1814958">
                <a:moveTo>
                  <a:pt x="0" y="0"/>
                </a:moveTo>
                <a:lnTo>
                  <a:pt x="1663948" y="0"/>
                </a:lnTo>
                <a:lnTo>
                  <a:pt x="1663948" y="1814958"/>
                </a:lnTo>
                <a:lnTo>
                  <a:pt x="0" y="1814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22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00509" y="2840925"/>
            <a:ext cx="485105" cy="485105"/>
            <a:chOff x="0" y="0"/>
            <a:chExt cx="646806" cy="6468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46806" cy="646806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88D99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1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36724" y="136724"/>
              <a:ext cx="373359" cy="373359"/>
            </a:xfrm>
            <a:custGeom>
              <a:avLst/>
              <a:gdLst/>
              <a:ahLst/>
              <a:cxnLst/>
              <a:rect l="l" t="t" r="r" b="b"/>
              <a:pathLst>
                <a:path w="373359" h="373359">
                  <a:moveTo>
                    <a:pt x="0" y="0"/>
                  </a:moveTo>
                  <a:lnTo>
                    <a:pt x="373359" y="0"/>
                  </a:lnTo>
                  <a:lnTo>
                    <a:pt x="373359" y="373359"/>
                  </a:lnTo>
                  <a:lnTo>
                    <a:pt x="0" y="373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385070" y="6653211"/>
            <a:ext cx="485105" cy="485105"/>
            <a:chOff x="0" y="0"/>
            <a:chExt cx="646806" cy="64680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46806" cy="64680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88D99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1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36724" y="136724"/>
              <a:ext cx="373359" cy="373359"/>
            </a:xfrm>
            <a:custGeom>
              <a:avLst/>
              <a:gdLst/>
              <a:ahLst/>
              <a:cxnLst/>
              <a:rect l="l" t="t" r="r" b="b"/>
              <a:pathLst>
                <a:path w="373359" h="373359">
                  <a:moveTo>
                    <a:pt x="0" y="0"/>
                  </a:moveTo>
                  <a:lnTo>
                    <a:pt x="373359" y="0"/>
                  </a:lnTo>
                  <a:lnTo>
                    <a:pt x="373359" y="373359"/>
                  </a:lnTo>
                  <a:lnTo>
                    <a:pt x="0" y="373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704397">
            <a:off x="90541" y="4158269"/>
            <a:ext cx="1694560" cy="1921089"/>
          </a:xfrm>
          <a:custGeom>
            <a:avLst/>
            <a:gdLst/>
            <a:ahLst/>
            <a:cxnLst/>
            <a:rect l="l" t="t" r="r" b="b"/>
            <a:pathLst>
              <a:path w="1694560" h="1921089">
                <a:moveTo>
                  <a:pt x="0" y="0"/>
                </a:moveTo>
                <a:lnTo>
                  <a:pt x="1694560" y="0"/>
                </a:lnTo>
                <a:lnTo>
                  <a:pt x="1694560" y="1921089"/>
                </a:lnTo>
                <a:lnTo>
                  <a:pt x="0" y="1921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82675" y="1378910"/>
            <a:ext cx="17234458" cy="1267186"/>
            <a:chOff x="0" y="0"/>
            <a:chExt cx="4539117" cy="33374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39117" cy="333745"/>
            </a:xfrm>
            <a:custGeom>
              <a:avLst/>
              <a:gdLst/>
              <a:ahLst/>
              <a:cxnLst/>
              <a:rect l="l" t="t" r="r" b="b"/>
              <a:pathLst>
                <a:path w="4539117" h="333745">
                  <a:moveTo>
                    <a:pt x="44921" y="0"/>
                  </a:moveTo>
                  <a:lnTo>
                    <a:pt x="4494195" y="0"/>
                  </a:lnTo>
                  <a:cubicBezTo>
                    <a:pt x="4519005" y="0"/>
                    <a:pt x="4539117" y="20112"/>
                    <a:pt x="4539117" y="44921"/>
                  </a:cubicBezTo>
                  <a:lnTo>
                    <a:pt x="4539117" y="288823"/>
                  </a:lnTo>
                  <a:cubicBezTo>
                    <a:pt x="4539117" y="313633"/>
                    <a:pt x="4519005" y="333745"/>
                    <a:pt x="4494195" y="333745"/>
                  </a:cubicBezTo>
                  <a:lnTo>
                    <a:pt x="44921" y="333745"/>
                  </a:lnTo>
                  <a:cubicBezTo>
                    <a:pt x="33007" y="333745"/>
                    <a:pt x="21581" y="329012"/>
                    <a:pt x="13157" y="320587"/>
                  </a:cubicBezTo>
                  <a:cubicBezTo>
                    <a:pt x="4733" y="312163"/>
                    <a:pt x="0" y="300737"/>
                    <a:pt x="0" y="288823"/>
                  </a:cubicBezTo>
                  <a:lnTo>
                    <a:pt x="0" y="44921"/>
                  </a:lnTo>
                  <a:cubicBezTo>
                    <a:pt x="0" y="33007"/>
                    <a:pt x="4733" y="21581"/>
                    <a:pt x="13157" y="13157"/>
                  </a:cubicBezTo>
                  <a:cubicBezTo>
                    <a:pt x="21581" y="4733"/>
                    <a:pt x="33007" y="0"/>
                    <a:pt x="44921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539117" cy="371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625607" y="3131940"/>
            <a:ext cx="485105" cy="485105"/>
            <a:chOff x="0" y="0"/>
            <a:chExt cx="646806" cy="64680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646806" cy="646806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88D99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1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36724" y="136724"/>
              <a:ext cx="373359" cy="373359"/>
            </a:xfrm>
            <a:custGeom>
              <a:avLst/>
              <a:gdLst/>
              <a:ahLst/>
              <a:cxnLst/>
              <a:rect l="l" t="t" r="r" b="b"/>
              <a:pathLst>
                <a:path w="373359" h="373359">
                  <a:moveTo>
                    <a:pt x="0" y="0"/>
                  </a:moveTo>
                  <a:lnTo>
                    <a:pt x="373359" y="0"/>
                  </a:lnTo>
                  <a:lnTo>
                    <a:pt x="373359" y="373359"/>
                  </a:lnTo>
                  <a:lnTo>
                    <a:pt x="0" y="373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0625606" y="6621802"/>
            <a:ext cx="485105" cy="485105"/>
            <a:chOff x="0" y="0"/>
            <a:chExt cx="646806" cy="646806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646806" cy="646806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88D99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19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136724" y="136724"/>
              <a:ext cx="373359" cy="373359"/>
            </a:xfrm>
            <a:custGeom>
              <a:avLst/>
              <a:gdLst/>
              <a:ahLst/>
              <a:cxnLst/>
              <a:rect l="l" t="t" r="r" b="b"/>
              <a:pathLst>
                <a:path w="373359" h="373359">
                  <a:moveTo>
                    <a:pt x="0" y="0"/>
                  </a:moveTo>
                  <a:lnTo>
                    <a:pt x="373359" y="0"/>
                  </a:lnTo>
                  <a:lnTo>
                    <a:pt x="373359" y="373359"/>
                  </a:lnTo>
                  <a:lnTo>
                    <a:pt x="0" y="373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>
            <a:off x="16736608" y="251329"/>
            <a:ext cx="1551392" cy="844948"/>
          </a:xfrm>
          <a:custGeom>
            <a:avLst/>
            <a:gdLst/>
            <a:ahLst/>
            <a:cxnLst/>
            <a:rect l="l" t="t" r="r" b="b"/>
            <a:pathLst>
              <a:path w="1551392" h="844948">
                <a:moveTo>
                  <a:pt x="0" y="0"/>
                </a:moveTo>
                <a:lnTo>
                  <a:pt x="1551392" y="0"/>
                </a:lnTo>
                <a:lnTo>
                  <a:pt x="1551392" y="844948"/>
                </a:lnTo>
                <a:lnTo>
                  <a:pt x="0" y="8449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379" t="-97068" r="-30123" b="-128429"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907673" y="272090"/>
            <a:ext cx="1473368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7"/>
              </a:lnSpc>
              <a:spcBef>
                <a:spcPct val="0"/>
              </a:spcBef>
            </a:pPr>
            <a:r>
              <a:rPr lang="en-US" sz="4000" b="1" u="none" strike="noStrike" spc="-173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Державна </a:t>
            </a:r>
            <a:r>
              <a:rPr lang="en-US" sz="4000" b="1" u="none" strike="noStrike" spc="-173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програма</a:t>
            </a:r>
            <a:r>
              <a:rPr lang="en-US" sz="4000" b="1" u="none" strike="noStrike" spc="-173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  <a:r>
              <a:rPr lang="uk-UA" sz="4000" b="1" u="none" strike="noStrike" spc="-173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«Д</a:t>
            </a:r>
            <a:r>
              <a:rPr lang="en-US" sz="4000" b="1" u="none" strike="noStrike" spc="-173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оступні</a:t>
            </a:r>
            <a:r>
              <a:rPr lang="en-US" sz="4000" b="1" u="none" strike="noStrike" spc="-173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кредити 5-7-9%</a:t>
            </a:r>
            <a:r>
              <a:rPr lang="uk-UA" sz="4000" b="1" u="none" strike="noStrike" spc="-173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»</a:t>
            </a:r>
            <a:endParaRPr lang="en-US" sz="4000" b="1" u="none" strike="noStrike" spc="-173" dirty="0">
              <a:solidFill>
                <a:srgbClr val="000000"/>
              </a:solidFill>
              <a:latin typeface="Antonio Bold"/>
              <a:ea typeface="Antonio Bold"/>
              <a:cs typeface="Antonio Bold"/>
              <a:sym typeface="Antonio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84730" y="1433494"/>
            <a:ext cx="16289197" cy="155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1"/>
              </a:lnSpc>
              <a:spcBef>
                <a:spcPct val="0"/>
              </a:spcBef>
            </a:pPr>
            <a:r>
              <a:rPr lang="en-US" sz="2227" u="none" strike="noStrike" spc="-124" dirty="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Надання державної підтримки суб’єктам підприємництва здійснюється Фондом розвитку підприємництва. </a:t>
            </a:r>
            <a:endParaRPr lang="uk-UA" sz="2227" u="none" strike="noStrike" spc="-124" dirty="0">
              <a:solidFill>
                <a:srgbClr val="000000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>
              <a:lnSpc>
                <a:spcPts val="3051"/>
              </a:lnSpc>
              <a:spcBef>
                <a:spcPct val="0"/>
              </a:spcBef>
            </a:pPr>
            <a:r>
              <a:rPr lang="en-US" sz="2227" u="none" strike="noStrike" spc="-124" dirty="0" err="1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Сфера</a:t>
            </a:r>
            <a:r>
              <a:rPr lang="en-US" sz="2227" u="none" strike="noStrike" spc="-124" dirty="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 дії постанови Кабінету міністрів України від 24 січня 2020р. №28 зі змінами</a:t>
            </a:r>
            <a:r>
              <a:rPr lang="uk-UA" sz="2227" u="none" strike="noStrike" spc="-124" dirty="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 в 2024 році</a:t>
            </a:r>
            <a:r>
              <a:rPr lang="en-US" sz="2227" u="none" strike="noStrike" spc="-124" dirty="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2227" b="1" spc="-124" dirty="0">
                <a:solidFill>
                  <a:srgbClr val="2A9783"/>
                </a:solidFill>
                <a:latin typeface="Inter Bold"/>
                <a:ea typeface="Inter Bold"/>
                <a:sym typeface="Inter Light"/>
              </a:rPr>
              <a:t>розширена на пріоритетний напрямок відновлення енергетики та розбудови децентралізованої генерації .</a:t>
            </a:r>
          </a:p>
          <a:p>
            <a:pPr marL="0" lvl="0" indent="0" algn="l">
              <a:lnSpc>
                <a:spcPts val="3051"/>
              </a:lnSpc>
              <a:spcBef>
                <a:spcPct val="0"/>
              </a:spcBef>
            </a:pPr>
            <a:endParaRPr lang="en-US" sz="2227" u="none" strike="noStrike" spc="-124" dirty="0">
              <a:solidFill>
                <a:srgbClr val="00000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049881" y="2790757"/>
            <a:ext cx="8256181" cy="4372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19"/>
              </a:lnSpc>
            </a:pPr>
            <a:r>
              <a:rPr lang="en-US" sz="2227" b="1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Ціль</a:t>
            </a:r>
            <a:r>
              <a:rPr lang="en-US" sz="2227" b="1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кредитування: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придбання та проведення ремонтних робіт приміщень;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купівля або модернізація основних засобів;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придбання в сфері прав інтелектуальної власності;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нарощення обігових коштів на рівні до 25% від загальної вартості інвестиційного проєкту;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проведення рефінансування вже наявної заборгованості;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будівництво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та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облаштування газотурбінних,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газопоршневих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та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біогазових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генераційних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 установок.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придбання</a:t>
            </a:r>
            <a:r>
              <a:rPr lang="en-US" sz="2000" dirty="0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 сонячних та вітрових електростанцій;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придбання</a:t>
            </a:r>
            <a:r>
              <a:rPr lang="en-US" sz="2000" dirty="0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 обладнання </a:t>
            </a:r>
            <a:r>
              <a:rPr lang="en-US" sz="2000" dirty="0" err="1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для</a:t>
            </a:r>
            <a:r>
              <a:rPr lang="en-US" sz="2000" dirty="0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накопичення</a:t>
            </a:r>
            <a:r>
              <a:rPr lang="en-US" sz="2000" dirty="0">
                <a:solidFill>
                  <a:prstClr val="black"/>
                </a:solidFill>
                <a:latin typeface="Inter" panose="020B0604020202020204"/>
                <a:ea typeface="Inter" panose="020B0604020202020204"/>
                <a:cs typeface="Times New Roman" panose="02020603050405020304" pitchFamily="18" charset="0"/>
                <a:sym typeface="Inter"/>
              </a:rPr>
              <a:t> електричної енергії.</a:t>
            </a:r>
          </a:p>
          <a:p>
            <a:pPr algn="l">
              <a:lnSpc>
                <a:spcPts val="3519"/>
              </a:lnSpc>
            </a:pPr>
            <a:endParaRPr lang="en-US" sz="1800" spc="-10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>
              <a:lnSpc>
                <a:spcPts val="3519"/>
              </a:lnSpc>
            </a:pPr>
            <a:endParaRPr lang="en-US" sz="1800" spc="-10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044066" y="6669955"/>
            <a:ext cx="8581540" cy="2899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51"/>
              </a:lnSpc>
              <a:spcBef>
                <a:spcPct val="0"/>
              </a:spcBef>
            </a:pPr>
            <a:r>
              <a:rPr lang="en-US" sz="2227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Процентна</a:t>
            </a:r>
            <a:r>
              <a:rPr lang="en-US" sz="2227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227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ставка</a:t>
            </a:r>
            <a:r>
              <a:rPr lang="en-US" sz="2227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:</a:t>
            </a:r>
            <a:endParaRPr lang="uk-UA" sz="2227" b="1" spc="-124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285750" lvl="0" indent="-285750" algn="l">
              <a:lnSpc>
                <a:spcPts val="30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З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кредитними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«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канікулами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» 6-12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місяців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Для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деокупованих і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прифронтових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територій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збільшений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термін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кредиту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та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ліміту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а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також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нижча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відсоткова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ставк</a:t>
            </a:r>
            <a:r>
              <a:rPr lang="uk-UA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а: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lang="uk-UA" sz="2000" u="none" strike="noStrike" spc="-10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81075" indent="-173038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sz="2000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на</a:t>
            </a:r>
            <a:r>
              <a:rPr lang="en-US" sz="2000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інвестиційні</a:t>
            </a:r>
            <a:r>
              <a:rPr lang="en-US" sz="2000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цілі</a:t>
            </a:r>
            <a:r>
              <a:rPr lang="uk-UA" sz="2000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- к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омпенсація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відбуватиметься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1% на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перші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два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роки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5% з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наступного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u="none" strike="noStrike" spc="-100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року</a:t>
            </a:r>
            <a:r>
              <a:rPr lang="en-US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uk-UA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marL="981075" indent="-173038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uk-UA" sz="2000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фінансування оборотного капіталу - </a:t>
            </a:r>
            <a:r>
              <a:rPr lang="uk-UA" sz="2000" u="none" strike="noStrike" spc="-1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3% річних .</a:t>
            </a:r>
            <a:endParaRPr lang="en-US" sz="2000" u="none" strike="noStrike" spc="-10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>
              <a:lnSpc>
                <a:spcPts val="3051"/>
              </a:lnSpc>
              <a:spcBef>
                <a:spcPct val="0"/>
              </a:spcBef>
            </a:pPr>
            <a:endParaRPr lang="en-US" sz="2227" b="1" u="none" strike="noStrike" spc="-124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353800" y="2992703"/>
            <a:ext cx="7767856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40"/>
              </a:lnSpc>
            </a:pPr>
            <a:r>
              <a:rPr lang="en-US" sz="2000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Сума</a:t>
            </a:r>
            <a:r>
              <a:rPr lang="en-US" sz="2000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кредиту</a:t>
            </a:r>
            <a:r>
              <a:rPr lang="en-US" sz="2000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: </a:t>
            </a:r>
            <a:endParaRPr lang="uk-UA" sz="2000" b="1" u="none" strike="noStrike" spc="-124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342900" lvl="0" indent="-342900" algn="l">
              <a:lnSpc>
                <a:spcPts val="3340"/>
              </a:lnSpc>
              <a:buFont typeface="Arial" panose="020B0604020202020204" pitchFamily="34" charset="0"/>
              <a:buChar char="•"/>
            </a:pPr>
            <a:r>
              <a:rPr lang="en-US" sz="2000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до</a:t>
            </a:r>
            <a:r>
              <a:rPr lang="en-US" sz="2000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150 </a:t>
            </a:r>
            <a:r>
              <a:rPr lang="en-US" sz="2000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млн</a:t>
            </a:r>
            <a:r>
              <a:rPr lang="uk-UA" sz="2000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000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грн</a:t>
            </a:r>
            <a:r>
              <a:rPr lang="uk-UA" sz="2000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uk-UA" sz="2000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на інвестиційні цілі</a:t>
            </a:r>
          </a:p>
          <a:p>
            <a:pPr marL="342900" lvl="0" indent="-342900" algn="l">
              <a:lnSpc>
                <a:spcPts val="3340"/>
              </a:lnSpc>
              <a:buFont typeface="Arial" panose="020B0604020202020204" pitchFamily="34" charset="0"/>
              <a:buChar char="•"/>
            </a:pPr>
            <a:r>
              <a:rPr lang="uk-UA" sz="2000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до 5 млн </a:t>
            </a:r>
            <a:r>
              <a:rPr lang="uk-UA" sz="2000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на оборотний капітал</a:t>
            </a:r>
            <a:endParaRPr lang="en-US" sz="2000" u="none" strike="noStrike" spc="-124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0" lvl="0" indent="0" algn="l">
              <a:lnSpc>
                <a:spcPts val="2700"/>
              </a:lnSpc>
            </a:pPr>
            <a:endParaRPr lang="en-US" sz="1800" u="none" strike="noStrike" spc="-10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1484382" y="6650356"/>
            <a:ext cx="6069330" cy="2361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51"/>
              </a:lnSpc>
              <a:spcBef>
                <a:spcPct val="0"/>
              </a:spcBef>
            </a:pPr>
            <a:r>
              <a:rPr lang="en-US" sz="2000" b="1" u="none" strike="noStrike" spc="-124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Строк</a:t>
            </a:r>
            <a:r>
              <a:rPr lang="en-US" sz="2000" b="1" u="none" strike="noStrike" spc="-124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кредитування:  </a:t>
            </a:r>
            <a:endParaRPr lang="uk-UA" sz="2000" b="1" u="none" strike="noStrike" spc="-124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342900" lvl="0" indent="-342900" algn="l">
              <a:lnSpc>
                <a:spcPts val="30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000" b="1" u="none" strike="noStrike" spc="-124" dirty="0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1</a:t>
            </a:r>
            <a:r>
              <a:rPr lang="en-US" sz="2000" b="1" u="none" strike="noStrike" spc="-124" dirty="0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0 </a:t>
            </a:r>
            <a:r>
              <a:rPr lang="en-US" sz="2000" b="1" u="none" strike="noStrike" spc="-124" dirty="0" err="1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років</a:t>
            </a:r>
            <a:r>
              <a:rPr lang="uk-UA" sz="2000" b="1" u="none" strike="noStrike" spc="-124" dirty="0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 </a:t>
            </a:r>
            <a:r>
              <a:rPr lang="uk-UA" sz="2000" u="none" strike="noStrike" spc="-124" dirty="0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–</a:t>
            </a:r>
            <a:r>
              <a:rPr lang="uk-UA" sz="2000" b="1" u="none" strike="noStrike" spc="-124" dirty="0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  </a:t>
            </a:r>
            <a:r>
              <a:rPr lang="uk-UA" sz="2000" u="none" strike="noStrike" spc="-124" dirty="0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на інвестиційні цілі</a:t>
            </a:r>
          </a:p>
          <a:p>
            <a:pPr marL="342900" indent="-342900">
              <a:lnSpc>
                <a:spcPts val="30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000" b="1" kern="100" dirty="0">
                <a:latin typeface="Inter" panose="020B0604020202020204"/>
                <a:ea typeface="Inter" panose="020B0604020202020204"/>
              </a:rPr>
              <a:t>3</a:t>
            </a:r>
            <a:r>
              <a:rPr lang="uk-UA" sz="2000" b="1" kern="100" dirty="0">
                <a:effectLst/>
                <a:latin typeface="Inter" panose="020B0604020202020204"/>
                <a:ea typeface="Inter" panose="020B0604020202020204"/>
              </a:rPr>
              <a:t> роки </a:t>
            </a:r>
            <a:r>
              <a:rPr lang="uk-UA" sz="2000" u="none" strike="noStrike" spc="-124" dirty="0">
                <a:solidFill>
                  <a:srgbClr val="000000"/>
                </a:solidFill>
                <a:latin typeface="Inter" panose="020B0604020202020204"/>
                <a:ea typeface="Inter" panose="020B0604020202020204"/>
                <a:cs typeface="Inter Bold"/>
                <a:sym typeface="Inter Bold"/>
              </a:rPr>
              <a:t>–</a:t>
            </a:r>
            <a:r>
              <a:rPr lang="uk-UA" sz="2000" kern="100" dirty="0">
                <a:effectLst/>
                <a:latin typeface="Inter" panose="020B0604020202020204"/>
                <a:ea typeface="Inter" panose="020B0604020202020204"/>
              </a:rPr>
              <a:t> на фінансування оборотного капіталу (з можливістю пролонгації кредиту не пізніше ніж до 31.12.2025). </a:t>
            </a:r>
          </a:p>
          <a:p>
            <a:pPr marL="342900" lvl="0" indent="-342900" algn="l">
              <a:lnSpc>
                <a:spcPts val="305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227" b="1" u="none" strike="noStrike" spc="-124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1451252" y="4778288"/>
            <a:ext cx="2626573" cy="1142108"/>
          </a:xfrm>
          <a:custGeom>
            <a:avLst/>
            <a:gdLst/>
            <a:ahLst/>
            <a:cxnLst/>
            <a:rect l="l" t="t" r="r" b="b"/>
            <a:pathLst>
              <a:path w="2890744" h="1275328">
                <a:moveTo>
                  <a:pt x="0" y="0"/>
                </a:moveTo>
                <a:lnTo>
                  <a:pt x="2890744" y="0"/>
                </a:lnTo>
                <a:lnTo>
                  <a:pt x="2890744" y="1275328"/>
                </a:lnTo>
                <a:lnTo>
                  <a:pt x="0" y="12753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26">
            <a:extLst>
              <a:ext uri="{FF2B5EF4-FFF2-40B4-BE49-F238E27FC236}">
                <a16:creationId xmlns:a16="http://schemas.microsoft.com/office/drawing/2014/main" id="{BCECB786-5A45-1CBC-8167-095777436F1D}"/>
              </a:ext>
            </a:extLst>
          </p:cNvPr>
          <p:cNvGrpSpPr/>
          <p:nvPr/>
        </p:nvGrpSpPr>
        <p:grpSpPr>
          <a:xfrm>
            <a:off x="4626496" y="7049779"/>
            <a:ext cx="4353501" cy="739798"/>
            <a:chOff x="0" y="0"/>
            <a:chExt cx="1586007" cy="592689"/>
          </a:xfrm>
        </p:grpSpPr>
        <p:sp>
          <p:nvSpPr>
            <p:cNvPr id="112" name="Freeform 27">
              <a:extLst>
                <a:ext uri="{FF2B5EF4-FFF2-40B4-BE49-F238E27FC236}">
                  <a16:creationId xmlns:a16="http://schemas.microsoft.com/office/drawing/2014/main" id="{85EA8489-82BC-745E-A392-E46A2BDCF05E}"/>
                </a:ext>
              </a:extLst>
            </p:cNvPr>
            <p:cNvSpPr/>
            <p:nvPr/>
          </p:nvSpPr>
          <p:spPr>
            <a:xfrm>
              <a:off x="0" y="0"/>
              <a:ext cx="1586007" cy="592689"/>
            </a:xfrm>
            <a:custGeom>
              <a:avLst/>
              <a:gdLst/>
              <a:ahLst/>
              <a:cxnLst/>
              <a:rect l="l" t="t" r="r" b="b"/>
              <a:pathLst>
                <a:path w="1586007" h="592689">
                  <a:moveTo>
                    <a:pt x="128563" y="0"/>
                  </a:moveTo>
                  <a:lnTo>
                    <a:pt x="1457444" y="0"/>
                  </a:lnTo>
                  <a:cubicBezTo>
                    <a:pt x="1491541" y="0"/>
                    <a:pt x="1524241" y="13545"/>
                    <a:pt x="1548352" y="37655"/>
                  </a:cubicBezTo>
                  <a:cubicBezTo>
                    <a:pt x="1572462" y="61766"/>
                    <a:pt x="1586007" y="94466"/>
                    <a:pt x="1586007" y="128563"/>
                  </a:cubicBezTo>
                  <a:lnTo>
                    <a:pt x="1586007" y="464125"/>
                  </a:lnTo>
                  <a:cubicBezTo>
                    <a:pt x="1586007" y="498223"/>
                    <a:pt x="1572462" y="530923"/>
                    <a:pt x="1548352" y="555034"/>
                  </a:cubicBezTo>
                  <a:cubicBezTo>
                    <a:pt x="1524241" y="579144"/>
                    <a:pt x="1491541" y="592689"/>
                    <a:pt x="1457444" y="592689"/>
                  </a:cubicBezTo>
                  <a:lnTo>
                    <a:pt x="128563" y="592689"/>
                  </a:lnTo>
                  <a:cubicBezTo>
                    <a:pt x="94466" y="592689"/>
                    <a:pt x="61766" y="579144"/>
                    <a:pt x="37655" y="555034"/>
                  </a:cubicBezTo>
                  <a:cubicBezTo>
                    <a:pt x="13545" y="530923"/>
                    <a:pt x="0" y="498223"/>
                    <a:pt x="0" y="464125"/>
                  </a:cubicBezTo>
                  <a:lnTo>
                    <a:pt x="0" y="128563"/>
                  </a:lnTo>
                  <a:cubicBezTo>
                    <a:pt x="0" y="94466"/>
                    <a:pt x="13545" y="61766"/>
                    <a:pt x="37655" y="37655"/>
                  </a:cubicBezTo>
                  <a:cubicBezTo>
                    <a:pt x="61766" y="13545"/>
                    <a:pt x="94466" y="0"/>
                    <a:pt x="128563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3" name="TextBox 28">
              <a:extLst>
                <a:ext uri="{FF2B5EF4-FFF2-40B4-BE49-F238E27FC236}">
                  <a16:creationId xmlns:a16="http://schemas.microsoft.com/office/drawing/2014/main" id="{C31EB76D-92CA-DF68-771A-46F90B9A079C}"/>
                </a:ext>
              </a:extLst>
            </p:cNvPr>
            <p:cNvSpPr txBox="1"/>
            <p:nvPr/>
          </p:nvSpPr>
          <p:spPr>
            <a:xfrm>
              <a:off x="0" y="-38100"/>
              <a:ext cx="1586007" cy="63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7" name="Group 26">
            <a:extLst>
              <a:ext uri="{FF2B5EF4-FFF2-40B4-BE49-F238E27FC236}">
                <a16:creationId xmlns:a16="http://schemas.microsoft.com/office/drawing/2014/main" id="{B384AAB3-FC41-BB34-F368-9E9AF798D834}"/>
              </a:ext>
            </a:extLst>
          </p:cNvPr>
          <p:cNvGrpSpPr/>
          <p:nvPr/>
        </p:nvGrpSpPr>
        <p:grpSpPr>
          <a:xfrm>
            <a:off x="1573696" y="2428767"/>
            <a:ext cx="14221530" cy="1062626"/>
            <a:chOff x="0" y="0"/>
            <a:chExt cx="1586007" cy="592689"/>
          </a:xfrm>
        </p:grpSpPr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341D1EBA-31A9-6EC0-EE18-3C65DAA35DE5}"/>
                </a:ext>
              </a:extLst>
            </p:cNvPr>
            <p:cNvSpPr/>
            <p:nvPr/>
          </p:nvSpPr>
          <p:spPr>
            <a:xfrm>
              <a:off x="0" y="0"/>
              <a:ext cx="1586007" cy="592689"/>
            </a:xfrm>
            <a:custGeom>
              <a:avLst/>
              <a:gdLst/>
              <a:ahLst/>
              <a:cxnLst/>
              <a:rect l="l" t="t" r="r" b="b"/>
              <a:pathLst>
                <a:path w="1586007" h="592689">
                  <a:moveTo>
                    <a:pt x="128563" y="0"/>
                  </a:moveTo>
                  <a:lnTo>
                    <a:pt x="1457444" y="0"/>
                  </a:lnTo>
                  <a:cubicBezTo>
                    <a:pt x="1491541" y="0"/>
                    <a:pt x="1524241" y="13545"/>
                    <a:pt x="1548352" y="37655"/>
                  </a:cubicBezTo>
                  <a:cubicBezTo>
                    <a:pt x="1572462" y="61766"/>
                    <a:pt x="1586007" y="94466"/>
                    <a:pt x="1586007" y="128563"/>
                  </a:cubicBezTo>
                  <a:lnTo>
                    <a:pt x="1586007" y="464125"/>
                  </a:lnTo>
                  <a:cubicBezTo>
                    <a:pt x="1586007" y="498223"/>
                    <a:pt x="1572462" y="530923"/>
                    <a:pt x="1548352" y="555034"/>
                  </a:cubicBezTo>
                  <a:cubicBezTo>
                    <a:pt x="1524241" y="579144"/>
                    <a:pt x="1491541" y="592689"/>
                    <a:pt x="1457444" y="592689"/>
                  </a:cubicBezTo>
                  <a:lnTo>
                    <a:pt x="128563" y="592689"/>
                  </a:lnTo>
                  <a:cubicBezTo>
                    <a:pt x="94466" y="592689"/>
                    <a:pt x="61766" y="579144"/>
                    <a:pt x="37655" y="555034"/>
                  </a:cubicBezTo>
                  <a:cubicBezTo>
                    <a:pt x="13545" y="530923"/>
                    <a:pt x="0" y="498223"/>
                    <a:pt x="0" y="464125"/>
                  </a:cubicBezTo>
                  <a:lnTo>
                    <a:pt x="0" y="128563"/>
                  </a:lnTo>
                  <a:cubicBezTo>
                    <a:pt x="0" y="94466"/>
                    <a:pt x="13545" y="61766"/>
                    <a:pt x="37655" y="37655"/>
                  </a:cubicBezTo>
                  <a:cubicBezTo>
                    <a:pt x="61766" y="13545"/>
                    <a:pt x="94466" y="0"/>
                    <a:pt x="128563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9" name="TextBox 28">
              <a:extLst>
                <a:ext uri="{FF2B5EF4-FFF2-40B4-BE49-F238E27FC236}">
                  <a16:creationId xmlns:a16="http://schemas.microsoft.com/office/drawing/2014/main" id="{45616DEE-09B6-9166-461C-7A4F5146F64F}"/>
                </a:ext>
              </a:extLst>
            </p:cNvPr>
            <p:cNvSpPr txBox="1"/>
            <p:nvPr/>
          </p:nvSpPr>
          <p:spPr>
            <a:xfrm>
              <a:off x="0" y="-38100"/>
              <a:ext cx="1586007" cy="63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7" name="Group 2">
            <a:extLst>
              <a:ext uri="{FF2B5EF4-FFF2-40B4-BE49-F238E27FC236}">
                <a16:creationId xmlns:a16="http://schemas.microsoft.com/office/drawing/2014/main" id="{55A1C93F-4147-80CD-CA61-66D79F99DEDE}"/>
              </a:ext>
            </a:extLst>
          </p:cNvPr>
          <p:cNvGrpSpPr/>
          <p:nvPr/>
        </p:nvGrpSpPr>
        <p:grpSpPr>
          <a:xfrm>
            <a:off x="0" y="0"/>
            <a:ext cx="18288001" cy="1020214"/>
            <a:chOff x="0" y="0"/>
            <a:chExt cx="5653048" cy="916481"/>
          </a:xfrm>
        </p:grpSpPr>
        <p:sp>
          <p:nvSpPr>
            <p:cNvPr id="78" name="Freeform 3">
              <a:extLst>
                <a:ext uri="{FF2B5EF4-FFF2-40B4-BE49-F238E27FC236}">
                  <a16:creationId xmlns:a16="http://schemas.microsoft.com/office/drawing/2014/main" id="{D1BAE584-E8D6-9B67-7BC6-2F1FF1ADF74E}"/>
                </a:ext>
              </a:extLst>
            </p:cNvPr>
            <p:cNvSpPr/>
            <p:nvPr/>
          </p:nvSpPr>
          <p:spPr>
            <a:xfrm>
              <a:off x="0" y="0"/>
              <a:ext cx="5653048" cy="916481"/>
            </a:xfrm>
            <a:custGeom>
              <a:avLst/>
              <a:gdLst/>
              <a:ahLst/>
              <a:cxnLst/>
              <a:rect l="l" t="t" r="r" b="b"/>
              <a:pathLst>
                <a:path w="5653048" h="916481">
                  <a:moveTo>
                    <a:pt x="0" y="0"/>
                  </a:moveTo>
                  <a:lnTo>
                    <a:pt x="5653048" y="0"/>
                  </a:lnTo>
                  <a:lnTo>
                    <a:pt x="5653048" y="916481"/>
                  </a:lnTo>
                  <a:lnTo>
                    <a:pt x="0" y="916481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9" name="TextBox 4">
              <a:extLst>
                <a:ext uri="{FF2B5EF4-FFF2-40B4-BE49-F238E27FC236}">
                  <a16:creationId xmlns:a16="http://schemas.microsoft.com/office/drawing/2014/main" id="{873427C4-F807-11A3-B838-229A7A990CF5}"/>
                </a:ext>
              </a:extLst>
            </p:cNvPr>
            <p:cNvSpPr txBox="1"/>
            <p:nvPr/>
          </p:nvSpPr>
          <p:spPr>
            <a:xfrm>
              <a:off x="0" y="-38100"/>
              <a:ext cx="5653048" cy="95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68053" y="67128"/>
            <a:ext cx="10336103" cy="7372203"/>
            <a:chOff x="0" y="0"/>
            <a:chExt cx="501176" cy="3737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1176" cy="373752"/>
            </a:xfrm>
            <a:custGeom>
              <a:avLst/>
              <a:gdLst/>
              <a:ahLst/>
              <a:cxnLst/>
              <a:rect l="l" t="t" r="r" b="b"/>
              <a:pathLst>
                <a:path w="501176" h="373752">
                  <a:moveTo>
                    <a:pt x="0" y="0"/>
                  </a:moveTo>
                  <a:lnTo>
                    <a:pt x="297976" y="0"/>
                  </a:lnTo>
                  <a:lnTo>
                    <a:pt x="501176" y="186876"/>
                  </a:lnTo>
                  <a:lnTo>
                    <a:pt x="297976" y="373752"/>
                  </a:lnTo>
                  <a:lnTo>
                    <a:pt x="0" y="373752"/>
                  </a:lnTo>
                  <a:lnTo>
                    <a:pt x="203200" y="18687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B5D0C4">
                    <a:alpha val="46000"/>
                  </a:srgbClr>
                </a:gs>
                <a:gs pos="100000">
                  <a:srgbClr val="C4F3D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77800" y="-38100"/>
              <a:ext cx="247176" cy="411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64539"/>
            <a:ext cx="1276864" cy="955675"/>
            <a:chOff x="0" y="0"/>
            <a:chExt cx="40640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77800" y="-38100"/>
              <a:ext cx="152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74" name="Freeform 74"/>
          <p:cNvSpPr/>
          <p:nvPr/>
        </p:nvSpPr>
        <p:spPr>
          <a:xfrm>
            <a:off x="15873106" y="3418122"/>
            <a:ext cx="1897356" cy="1897566"/>
          </a:xfrm>
          <a:custGeom>
            <a:avLst/>
            <a:gdLst/>
            <a:ahLst/>
            <a:cxnLst/>
            <a:rect l="l" t="t" r="r" b="b"/>
            <a:pathLst>
              <a:path w="1296704" h="1459020">
                <a:moveTo>
                  <a:pt x="0" y="0"/>
                </a:moveTo>
                <a:lnTo>
                  <a:pt x="1296704" y="0"/>
                </a:lnTo>
                <a:lnTo>
                  <a:pt x="1296704" y="1459020"/>
                </a:lnTo>
                <a:lnTo>
                  <a:pt x="0" y="145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 rot="-801409">
            <a:off x="450262" y="6740044"/>
            <a:ext cx="1873891" cy="2172512"/>
          </a:xfrm>
          <a:custGeom>
            <a:avLst/>
            <a:gdLst/>
            <a:ahLst/>
            <a:cxnLst/>
            <a:rect l="l" t="t" r="r" b="b"/>
            <a:pathLst>
              <a:path w="1511570" h="1693635">
                <a:moveTo>
                  <a:pt x="0" y="0"/>
                </a:moveTo>
                <a:lnTo>
                  <a:pt x="1511570" y="0"/>
                </a:lnTo>
                <a:lnTo>
                  <a:pt x="1511570" y="1693635"/>
                </a:lnTo>
                <a:lnTo>
                  <a:pt x="0" y="1693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36DBFD10-0A7F-0E43-7F83-C1B25F6AAA95}"/>
              </a:ext>
            </a:extLst>
          </p:cNvPr>
          <p:cNvSpPr txBox="1"/>
          <p:nvPr/>
        </p:nvSpPr>
        <p:spPr>
          <a:xfrm>
            <a:off x="1777157" y="266700"/>
            <a:ext cx="1473368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4247"/>
              </a:lnSpc>
              <a:spcBef>
                <a:spcPct val="0"/>
              </a:spcBef>
              <a:defRPr sz="4000" b="1" u="none" strike="noStrike" spc="-173">
                <a:solidFill>
                  <a:srgbClr val="000000"/>
                </a:solidFill>
                <a:latin typeface="Antonio Bold"/>
                <a:ea typeface="Antonio Bold"/>
                <a:cs typeface="Antonio Bold"/>
              </a:defRPr>
            </a:lvl1pPr>
          </a:lstStyle>
          <a:p>
            <a:r>
              <a:rPr lang="uk-UA" dirty="0"/>
              <a:t>Програма компенсації відсоткових ставок </a:t>
            </a:r>
            <a:endParaRPr lang="en-US" dirty="0">
              <a:sym typeface="Antonio 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089DA-53C6-4DCB-3091-3451A8EE3682}"/>
              </a:ext>
            </a:extLst>
          </p:cNvPr>
          <p:cNvSpPr txBox="1"/>
          <p:nvPr/>
        </p:nvSpPr>
        <p:spPr>
          <a:xfrm>
            <a:off x="1637663" y="1318001"/>
            <a:ext cx="14221530" cy="81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340"/>
              </a:lnSpc>
              <a:defRPr sz="2000" b="1" u="none" strike="noStrike" spc="-124">
                <a:solidFill>
                  <a:srgbClr val="000000"/>
                </a:solidFill>
                <a:latin typeface="Inter Bold"/>
                <a:ea typeface="Inter Bold"/>
                <a:cs typeface="Inter Bold"/>
              </a:defRPr>
            </a:lvl1pPr>
          </a:lstStyle>
          <a:p>
            <a:r>
              <a:rPr lang="uk-UA" sz="2400" dirty="0"/>
              <a:t>Міська Програма компенсації відсоткових ставок суб’єктам підприємництва, які отримали кредити по програмі 5-7-9%, до 0%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BDB3AFA-6C86-E1F8-9409-163E691D3B06}"/>
              </a:ext>
            </a:extLst>
          </p:cNvPr>
          <p:cNvSpPr txBox="1"/>
          <p:nvPr/>
        </p:nvSpPr>
        <p:spPr>
          <a:xfrm>
            <a:off x="2190832" y="2690030"/>
            <a:ext cx="13282978" cy="39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340"/>
              </a:lnSpc>
              <a:defRPr sz="2400" b="0" u="none" strike="noStrike" spc="-124">
                <a:solidFill>
                  <a:srgbClr val="000000"/>
                </a:solidFill>
                <a:latin typeface="Inter Bold"/>
                <a:ea typeface="Inter Bold"/>
                <a:cs typeface="Inter Bold"/>
              </a:defRPr>
            </a:lvl1pPr>
          </a:lstStyle>
          <a:p>
            <a:r>
              <a:rPr lang="uk-UA" dirty="0"/>
              <a:t>Діє з 2020 року, обсяг фінансування на 2024 рік – 950,0 тис. грн; на 2025 рік – 1 427,8 тис. грн 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D791D5A-5184-D6F4-5405-0F10A84A9BA7}"/>
              </a:ext>
            </a:extLst>
          </p:cNvPr>
          <p:cNvSpPr txBox="1"/>
          <p:nvPr/>
        </p:nvSpPr>
        <p:spPr>
          <a:xfrm>
            <a:off x="1905000" y="3851105"/>
            <a:ext cx="14401800" cy="250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340"/>
              </a:lnSpc>
              <a:defRPr sz="2400" b="0" u="none" strike="noStrike" spc="-124">
                <a:solidFill>
                  <a:srgbClr val="000000"/>
                </a:solidFill>
                <a:latin typeface="Inter Bold"/>
                <a:ea typeface="Inter Bold"/>
                <a:cs typeface="Inter Bold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Кількість СПД , які отримали компенсацію - 208 од.;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Сума компенсації з 2020 по 2024 </a:t>
            </a:r>
            <a:r>
              <a:rPr lang="uk-UA" dirty="0" err="1"/>
              <a:t>р.р</a:t>
            </a:r>
            <a:r>
              <a:rPr lang="uk-UA" dirty="0"/>
              <a:t>. – 1 342,7 тис. грн;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Середня сума кредиту - 613,9 тис. грн;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Середньомісячна сума компенсації на 1 отримувача – </a:t>
            </a:r>
            <a:r>
              <a:rPr lang="en-US" dirty="0"/>
              <a:t>1,4</a:t>
            </a:r>
            <a:r>
              <a:rPr lang="uk-UA" dirty="0"/>
              <a:t> тис. грн;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/>
              <a:t>Середньомісячна сума податків до місцевого бюджету від 1 отримувача – 20,0 тис. грн;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Станом на 01.</a:t>
            </a:r>
            <a:r>
              <a:rPr lang="en-US" dirty="0"/>
              <a:t>11</a:t>
            </a:r>
            <a:r>
              <a:rPr lang="ru-RU" dirty="0"/>
              <a:t>.2024 </a:t>
            </a:r>
            <a:r>
              <a:rPr lang="uk-UA" dirty="0"/>
              <a:t>компенсацію отримують  </a:t>
            </a:r>
            <a:r>
              <a:rPr lang="ru-RU" dirty="0"/>
              <a:t>104 СПД, сума </a:t>
            </a:r>
            <a:r>
              <a:rPr lang="uk-UA" dirty="0"/>
              <a:t>компенсації - </a:t>
            </a:r>
            <a:r>
              <a:rPr lang="en-US" dirty="0"/>
              <a:t>745,0</a:t>
            </a:r>
            <a:r>
              <a:rPr lang="ru-RU" dirty="0"/>
              <a:t> тис. грн. 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F3709CF-DEEC-B79F-8AC7-16512749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989" y="8172516"/>
            <a:ext cx="1642998" cy="1157147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C3A9417C-B560-02B3-F461-4EA32BA9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388" y="8076981"/>
            <a:ext cx="1391114" cy="1105125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B6768C6-E8B7-8F1C-7085-E7E412547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435" y="8036389"/>
            <a:ext cx="1558116" cy="1051777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AC52549-3F36-2CC1-43AC-2785D23B9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302" y="8026350"/>
            <a:ext cx="1719889" cy="110035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32ACC4F6-4D35-19C0-68D2-BF8AC3584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0677" y="7976892"/>
            <a:ext cx="1558115" cy="1168586"/>
          </a:xfrm>
          <a:prstGeom prst="rect">
            <a:avLst/>
          </a:prstGeom>
        </p:spPr>
      </p:pic>
      <p:sp>
        <p:nvSpPr>
          <p:cNvPr id="110" name="Місце для тексту 2">
            <a:extLst>
              <a:ext uri="{FF2B5EF4-FFF2-40B4-BE49-F238E27FC236}">
                <a16:creationId xmlns:a16="http://schemas.microsoft.com/office/drawing/2014/main" id="{CD52BFF5-AD9A-A942-E801-FDDEE34DFDDB}"/>
              </a:ext>
            </a:extLst>
          </p:cNvPr>
          <p:cNvSpPr txBox="1">
            <a:spLocks/>
          </p:cNvSpPr>
          <p:nvPr/>
        </p:nvSpPr>
        <p:spPr>
          <a:xfrm>
            <a:off x="5550718" y="7214529"/>
            <a:ext cx="2887871" cy="39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340"/>
              </a:lnSpc>
              <a:defRPr sz="2400" b="1" u="none" strike="noStrike" spc="-124">
                <a:solidFill>
                  <a:srgbClr val="000000"/>
                </a:solidFill>
                <a:latin typeface="Inter Bold"/>
                <a:ea typeface="Inter Bold"/>
                <a:cs typeface="Inter 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/>
              <a:t>Банки-партнери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4B73D99-F05A-D4F0-52AD-B18E547DA0E5}"/>
              </a:ext>
            </a:extLst>
          </p:cNvPr>
          <p:cNvSpPr txBox="1"/>
          <p:nvPr/>
        </p:nvSpPr>
        <p:spPr>
          <a:xfrm>
            <a:off x="2084507" y="9364303"/>
            <a:ext cx="2169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dirty="0"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168 договорів</a:t>
            </a:r>
            <a:endParaRPr lang="uk-UA" dirty="0">
              <a:latin typeface="Inter" panose="020B0604020202020204"/>
              <a:ea typeface="Inter" panose="020B0604020202020204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6F8A3A4-6026-E5E6-08B3-AC898F3D9981}"/>
              </a:ext>
            </a:extLst>
          </p:cNvPr>
          <p:cNvSpPr txBox="1"/>
          <p:nvPr/>
        </p:nvSpPr>
        <p:spPr>
          <a:xfrm>
            <a:off x="4254222" y="9394958"/>
            <a:ext cx="16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dirty="0"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21 договір</a:t>
            </a:r>
            <a:endParaRPr lang="uk-UA" dirty="0">
              <a:latin typeface="Inter" panose="020B0604020202020204"/>
              <a:ea typeface="Inter" panose="020B0604020202020204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1BE4A9E-2D0E-7B2B-276D-22F52A24F33E}"/>
              </a:ext>
            </a:extLst>
          </p:cNvPr>
          <p:cNvSpPr txBox="1"/>
          <p:nvPr/>
        </p:nvSpPr>
        <p:spPr>
          <a:xfrm>
            <a:off x="5900196" y="9394958"/>
            <a:ext cx="1897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dirty="0">
                <a:latin typeface="Inter" panose="020B0604020202020204"/>
                <a:ea typeface="Inter" panose="020B0604020202020204"/>
                <a:cs typeface="Times New Roman" panose="02020603050405020304" pitchFamily="18" charset="0"/>
              </a:rPr>
              <a:t>19 договорів</a:t>
            </a:r>
            <a:endParaRPr lang="uk-UA" dirty="0">
              <a:latin typeface="Inter" panose="020B0604020202020204"/>
              <a:ea typeface="Inter" panose="020B0604020202020204"/>
            </a:endParaRPr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90B6B85A-E4B8-E19F-EC49-113B647F9D91}"/>
              </a:ext>
            </a:extLst>
          </p:cNvPr>
          <p:cNvGrpSpPr/>
          <p:nvPr/>
        </p:nvGrpSpPr>
        <p:grpSpPr>
          <a:xfrm>
            <a:off x="11836127" y="6656595"/>
            <a:ext cx="6272704" cy="3367509"/>
            <a:chOff x="0" y="0"/>
            <a:chExt cx="1586007" cy="592689"/>
          </a:xfrm>
        </p:grpSpPr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4DDBB385-4A50-77F5-DA23-3474B579E38C}"/>
                </a:ext>
              </a:extLst>
            </p:cNvPr>
            <p:cNvSpPr/>
            <p:nvPr/>
          </p:nvSpPr>
          <p:spPr>
            <a:xfrm>
              <a:off x="0" y="0"/>
              <a:ext cx="1586007" cy="592689"/>
            </a:xfrm>
            <a:custGeom>
              <a:avLst/>
              <a:gdLst/>
              <a:ahLst/>
              <a:cxnLst/>
              <a:rect l="l" t="t" r="r" b="b"/>
              <a:pathLst>
                <a:path w="1586007" h="592689">
                  <a:moveTo>
                    <a:pt x="128563" y="0"/>
                  </a:moveTo>
                  <a:lnTo>
                    <a:pt x="1457444" y="0"/>
                  </a:lnTo>
                  <a:cubicBezTo>
                    <a:pt x="1491541" y="0"/>
                    <a:pt x="1524241" y="13545"/>
                    <a:pt x="1548352" y="37655"/>
                  </a:cubicBezTo>
                  <a:cubicBezTo>
                    <a:pt x="1572462" y="61766"/>
                    <a:pt x="1586007" y="94466"/>
                    <a:pt x="1586007" y="128563"/>
                  </a:cubicBezTo>
                  <a:lnTo>
                    <a:pt x="1586007" y="464125"/>
                  </a:lnTo>
                  <a:cubicBezTo>
                    <a:pt x="1586007" y="498223"/>
                    <a:pt x="1572462" y="530923"/>
                    <a:pt x="1548352" y="555034"/>
                  </a:cubicBezTo>
                  <a:cubicBezTo>
                    <a:pt x="1524241" y="579144"/>
                    <a:pt x="1491541" y="592689"/>
                    <a:pt x="1457444" y="592689"/>
                  </a:cubicBezTo>
                  <a:lnTo>
                    <a:pt x="128563" y="592689"/>
                  </a:lnTo>
                  <a:cubicBezTo>
                    <a:pt x="94466" y="592689"/>
                    <a:pt x="61766" y="579144"/>
                    <a:pt x="37655" y="555034"/>
                  </a:cubicBezTo>
                  <a:cubicBezTo>
                    <a:pt x="13545" y="530923"/>
                    <a:pt x="0" y="498223"/>
                    <a:pt x="0" y="464125"/>
                  </a:cubicBezTo>
                  <a:lnTo>
                    <a:pt x="0" y="128563"/>
                  </a:lnTo>
                  <a:cubicBezTo>
                    <a:pt x="0" y="94466"/>
                    <a:pt x="13545" y="61766"/>
                    <a:pt x="37655" y="37655"/>
                  </a:cubicBezTo>
                  <a:cubicBezTo>
                    <a:pt x="61766" y="13545"/>
                    <a:pt x="94466" y="0"/>
                    <a:pt x="128563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6A8FCD5C-1373-8459-5C13-080BD339889E}"/>
                </a:ext>
              </a:extLst>
            </p:cNvPr>
            <p:cNvSpPr txBox="1"/>
            <p:nvPr/>
          </p:nvSpPr>
          <p:spPr>
            <a:xfrm>
              <a:off x="0" y="-38100"/>
              <a:ext cx="1586007" cy="63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212F17-9910-1FED-29C7-26BDD85F8551}"/>
              </a:ext>
            </a:extLst>
          </p:cNvPr>
          <p:cNvSpPr txBox="1"/>
          <p:nvPr/>
        </p:nvSpPr>
        <p:spPr>
          <a:xfrm>
            <a:off x="12223079" y="6435003"/>
            <a:ext cx="5936406" cy="165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340"/>
              </a:lnSpc>
              <a:defRPr sz="2400" b="0" u="none" strike="noStrike" spc="-124">
                <a:solidFill>
                  <a:srgbClr val="000000"/>
                </a:solidFill>
                <a:latin typeface="Inter Bold"/>
                <a:ea typeface="Inter Bold"/>
                <a:cs typeface="Inter Bold"/>
              </a:defRPr>
            </a:lvl1pPr>
          </a:lstStyle>
          <a:p>
            <a:pPr algn="just"/>
            <a:endParaRPr lang="uk-UA" dirty="0"/>
          </a:p>
          <a:p>
            <a:pPr algn="ctr"/>
            <a:r>
              <a:rPr lang="uk-UA" dirty="0">
                <a:solidFill>
                  <a:srgbClr val="0070C0"/>
                </a:solidFill>
              </a:rPr>
              <a:t>Для м. Запоріжжя як зони воєнного ризику компенсаційна ставка складає:</a:t>
            </a:r>
          </a:p>
          <a:p>
            <a:pPr algn="just"/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543BC-EA41-F7B9-DBEB-743CB2C66065}"/>
              </a:ext>
            </a:extLst>
          </p:cNvPr>
          <p:cNvSpPr txBox="1"/>
          <p:nvPr/>
        </p:nvSpPr>
        <p:spPr>
          <a:xfrm>
            <a:off x="12323728" y="7439331"/>
            <a:ext cx="5557435" cy="250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340"/>
              </a:lnSpc>
              <a:defRPr sz="2400" b="0" u="none" strike="noStrike" spc="-124">
                <a:solidFill>
                  <a:srgbClr val="000000"/>
                </a:solidFill>
                <a:latin typeface="Inter Bold"/>
                <a:ea typeface="Inter Bold"/>
                <a:cs typeface="Inter Bold"/>
              </a:defRPr>
            </a:lvl1pPr>
          </a:lstStyle>
          <a:p>
            <a:pPr algn="just"/>
            <a:endParaRPr lang="uk-UA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400" dirty="0"/>
              <a:t>1% річних – інвестиційні цілі;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uk-UA" sz="24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400" dirty="0"/>
              <a:t>3% річних – фінансування оборотного капіталу.</a:t>
            </a:r>
          </a:p>
          <a:p>
            <a:pPr algn="just"/>
            <a:endParaRPr lang="uk-UA" dirty="0"/>
          </a:p>
        </p:txBody>
      </p:sp>
      <p:sp>
        <p:nvSpPr>
          <p:cNvPr id="13" name="Freeform 41">
            <a:extLst>
              <a:ext uri="{FF2B5EF4-FFF2-40B4-BE49-F238E27FC236}">
                <a16:creationId xmlns:a16="http://schemas.microsoft.com/office/drawing/2014/main" id="{63B5D204-2B64-2282-95F2-381D7B467F40}"/>
              </a:ext>
            </a:extLst>
          </p:cNvPr>
          <p:cNvSpPr/>
          <p:nvPr/>
        </p:nvSpPr>
        <p:spPr>
          <a:xfrm>
            <a:off x="333474" y="4436514"/>
            <a:ext cx="1091055" cy="1589992"/>
          </a:xfrm>
          <a:custGeom>
            <a:avLst/>
            <a:gdLst/>
            <a:ahLst/>
            <a:cxnLst/>
            <a:rect l="l" t="t" r="r" b="b"/>
            <a:pathLst>
              <a:path w="1091055" h="1589992">
                <a:moveTo>
                  <a:pt x="0" y="0"/>
                </a:moveTo>
                <a:lnTo>
                  <a:pt x="1091055" y="0"/>
                </a:lnTo>
                <a:lnTo>
                  <a:pt x="1091055" y="1589992"/>
                </a:lnTo>
                <a:lnTo>
                  <a:pt x="0" y="15899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5" r="-614879"/>
            </a:stretch>
          </a:blipFill>
        </p:spPr>
      </p:sp>
      <p:sp>
        <p:nvSpPr>
          <p:cNvPr id="14" name="Freeform 42">
            <a:extLst>
              <a:ext uri="{FF2B5EF4-FFF2-40B4-BE49-F238E27FC236}">
                <a16:creationId xmlns:a16="http://schemas.microsoft.com/office/drawing/2014/main" id="{9395703A-E66C-4B93-DD21-0EB9646DDA2E}"/>
              </a:ext>
            </a:extLst>
          </p:cNvPr>
          <p:cNvSpPr/>
          <p:nvPr/>
        </p:nvSpPr>
        <p:spPr>
          <a:xfrm>
            <a:off x="541373" y="4755093"/>
            <a:ext cx="673835" cy="657693"/>
          </a:xfrm>
          <a:custGeom>
            <a:avLst/>
            <a:gdLst/>
            <a:ahLst/>
            <a:cxnLst/>
            <a:rect l="l" t="t" r="r" b="b"/>
            <a:pathLst>
              <a:path w="673835" h="657693">
                <a:moveTo>
                  <a:pt x="0" y="0"/>
                </a:moveTo>
                <a:lnTo>
                  <a:pt x="673835" y="0"/>
                </a:lnTo>
                <a:lnTo>
                  <a:pt x="673835" y="657694"/>
                </a:lnTo>
                <a:lnTo>
                  <a:pt x="0" y="657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79">
            <a:extLst>
              <a:ext uri="{FF2B5EF4-FFF2-40B4-BE49-F238E27FC236}">
                <a16:creationId xmlns:a16="http://schemas.microsoft.com/office/drawing/2014/main" id="{62160FE6-15E9-6F52-87E6-FB73C00ED267}"/>
              </a:ext>
            </a:extLst>
          </p:cNvPr>
          <p:cNvGrpSpPr/>
          <p:nvPr/>
        </p:nvGrpSpPr>
        <p:grpSpPr>
          <a:xfrm rot="-10800000">
            <a:off x="1050921" y="4274373"/>
            <a:ext cx="792783" cy="642862"/>
            <a:chOff x="0" y="0"/>
            <a:chExt cx="501176" cy="406400"/>
          </a:xfrm>
        </p:grpSpPr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4C0C8432-051B-535D-9FED-AEABA94B2250}"/>
                </a:ext>
              </a:extLst>
            </p:cNvPr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81">
              <a:extLst>
                <a:ext uri="{FF2B5EF4-FFF2-40B4-BE49-F238E27FC236}">
                  <a16:creationId xmlns:a16="http://schemas.microsoft.com/office/drawing/2014/main" id="{708EA860-088C-66BF-CE34-FA0A071899A6}"/>
                </a:ext>
              </a:extLst>
            </p:cNvPr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6" name="Freeform 35">
            <a:extLst>
              <a:ext uri="{FF2B5EF4-FFF2-40B4-BE49-F238E27FC236}">
                <a16:creationId xmlns:a16="http://schemas.microsoft.com/office/drawing/2014/main" id="{C39215FC-AB00-F7F6-9520-C3E5FB097B4F}"/>
              </a:ext>
            </a:extLst>
          </p:cNvPr>
          <p:cNvSpPr/>
          <p:nvPr/>
        </p:nvSpPr>
        <p:spPr>
          <a:xfrm>
            <a:off x="3329970" y="6815901"/>
            <a:ext cx="1106250" cy="1594526"/>
          </a:xfrm>
          <a:custGeom>
            <a:avLst/>
            <a:gdLst/>
            <a:ahLst/>
            <a:cxnLst/>
            <a:rect l="l" t="t" r="r" b="b"/>
            <a:pathLst>
              <a:path w="1106250" h="1594526">
                <a:moveTo>
                  <a:pt x="0" y="0"/>
                </a:moveTo>
                <a:lnTo>
                  <a:pt x="1106250" y="0"/>
                </a:lnTo>
                <a:lnTo>
                  <a:pt x="1106250" y="1594526"/>
                </a:lnTo>
                <a:lnTo>
                  <a:pt x="0" y="1594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05060"/>
            </a:stretch>
          </a:blipFill>
        </p:spPr>
      </p:sp>
      <p:grpSp>
        <p:nvGrpSpPr>
          <p:cNvPr id="23" name="Group 73">
            <a:extLst>
              <a:ext uri="{FF2B5EF4-FFF2-40B4-BE49-F238E27FC236}">
                <a16:creationId xmlns:a16="http://schemas.microsoft.com/office/drawing/2014/main" id="{981B4A16-A5E6-F405-C766-99540067A3AE}"/>
              </a:ext>
            </a:extLst>
          </p:cNvPr>
          <p:cNvGrpSpPr/>
          <p:nvPr/>
        </p:nvGrpSpPr>
        <p:grpSpPr>
          <a:xfrm rot="-10800000">
            <a:off x="4039828" y="6688656"/>
            <a:ext cx="792783" cy="642862"/>
            <a:chOff x="0" y="0"/>
            <a:chExt cx="501176" cy="406400"/>
          </a:xfrm>
        </p:grpSpPr>
        <p:sp>
          <p:nvSpPr>
            <p:cNvPr id="24" name="Freeform 74">
              <a:extLst>
                <a:ext uri="{FF2B5EF4-FFF2-40B4-BE49-F238E27FC236}">
                  <a16:creationId xmlns:a16="http://schemas.microsoft.com/office/drawing/2014/main" id="{B9C21159-22FA-0A4F-5066-38542EBF0C25}"/>
                </a:ext>
              </a:extLst>
            </p:cNvPr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75">
              <a:extLst>
                <a:ext uri="{FF2B5EF4-FFF2-40B4-BE49-F238E27FC236}">
                  <a16:creationId xmlns:a16="http://schemas.microsoft.com/office/drawing/2014/main" id="{FD3304A7-11A9-0E13-8604-942D768F324D}"/>
                </a:ext>
              </a:extLst>
            </p:cNvPr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7" name="Freeform 36">
            <a:extLst>
              <a:ext uri="{FF2B5EF4-FFF2-40B4-BE49-F238E27FC236}">
                <a16:creationId xmlns:a16="http://schemas.microsoft.com/office/drawing/2014/main" id="{51621514-58FB-FD12-5ACA-A5316BC922D1}"/>
              </a:ext>
            </a:extLst>
          </p:cNvPr>
          <p:cNvSpPr/>
          <p:nvPr/>
        </p:nvSpPr>
        <p:spPr>
          <a:xfrm>
            <a:off x="3590910" y="7081653"/>
            <a:ext cx="631984" cy="638368"/>
          </a:xfrm>
          <a:custGeom>
            <a:avLst/>
            <a:gdLst/>
            <a:ahLst/>
            <a:cxnLst/>
            <a:rect l="l" t="t" r="r" b="b"/>
            <a:pathLst>
              <a:path w="631984" h="638368">
                <a:moveTo>
                  <a:pt x="0" y="0"/>
                </a:moveTo>
                <a:lnTo>
                  <a:pt x="631984" y="0"/>
                </a:lnTo>
                <a:lnTo>
                  <a:pt x="631984" y="638368"/>
                </a:lnTo>
                <a:lnTo>
                  <a:pt x="0" y="6383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8E7C1974-AD4D-52FE-D629-3BCE7796219C}"/>
              </a:ext>
            </a:extLst>
          </p:cNvPr>
          <p:cNvSpPr/>
          <p:nvPr/>
        </p:nvSpPr>
        <p:spPr>
          <a:xfrm>
            <a:off x="11243704" y="6552979"/>
            <a:ext cx="1122189" cy="1115830"/>
          </a:xfrm>
          <a:custGeom>
            <a:avLst/>
            <a:gdLst/>
            <a:ahLst/>
            <a:cxnLst/>
            <a:rect l="l" t="t" r="r" b="b"/>
            <a:pathLst>
              <a:path w="1122189" h="1115830">
                <a:moveTo>
                  <a:pt x="0" y="0"/>
                </a:moveTo>
                <a:lnTo>
                  <a:pt x="1122190" y="0"/>
                </a:lnTo>
                <a:lnTo>
                  <a:pt x="1122190" y="1115830"/>
                </a:lnTo>
                <a:lnTo>
                  <a:pt x="0" y="1115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595045" b="-42900"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29" name="Freeform 50">
            <a:extLst>
              <a:ext uri="{FF2B5EF4-FFF2-40B4-BE49-F238E27FC236}">
                <a16:creationId xmlns:a16="http://schemas.microsoft.com/office/drawing/2014/main" id="{7B7B50F2-B49C-17EE-E57D-FD195C26D31A}"/>
              </a:ext>
            </a:extLst>
          </p:cNvPr>
          <p:cNvSpPr/>
          <p:nvPr/>
        </p:nvSpPr>
        <p:spPr>
          <a:xfrm>
            <a:off x="367053" y="2405309"/>
            <a:ext cx="1118772" cy="1594526"/>
          </a:xfrm>
          <a:custGeom>
            <a:avLst/>
            <a:gdLst/>
            <a:ahLst/>
            <a:cxnLst/>
            <a:rect l="l" t="t" r="r" b="b"/>
            <a:pathLst>
              <a:path w="1118772" h="1594526">
                <a:moveTo>
                  <a:pt x="0" y="0"/>
                </a:moveTo>
                <a:lnTo>
                  <a:pt x="1118772" y="0"/>
                </a:lnTo>
                <a:lnTo>
                  <a:pt x="1118772" y="1594526"/>
                </a:lnTo>
                <a:lnTo>
                  <a:pt x="0" y="1594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597168"/>
            </a:stretch>
          </a:blipFill>
        </p:spPr>
      </p:sp>
      <p:sp>
        <p:nvSpPr>
          <p:cNvPr id="30" name="Freeform 51">
            <a:extLst>
              <a:ext uri="{FF2B5EF4-FFF2-40B4-BE49-F238E27FC236}">
                <a16:creationId xmlns:a16="http://schemas.microsoft.com/office/drawing/2014/main" id="{B9F4F409-863E-A333-0A19-181B50FC4517}"/>
              </a:ext>
            </a:extLst>
          </p:cNvPr>
          <p:cNvSpPr/>
          <p:nvPr/>
        </p:nvSpPr>
        <p:spPr>
          <a:xfrm>
            <a:off x="11474933" y="6860724"/>
            <a:ext cx="630550" cy="590353"/>
          </a:xfrm>
          <a:custGeom>
            <a:avLst/>
            <a:gdLst/>
            <a:ahLst/>
            <a:cxnLst/>
            <a:rect l="l" t="t" r="r" b="b"/>
            <a:pathLst>
              <a:path w="630550" h="590353">
                <a:moveTo>
                  <a:pt x="0" y="0"/>
                </a:moveTo>
                <a:lnTo>
                  <a:pt x="630550" y="0"/>
                </a:lnTo>
                <a:lnTo>
                  <a:pt x="630550" y="590352"/>
                </a:lnTo>
                <a:lnTo>
                  <a:pt x="0" y="590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73">
            <a:extLst>
              <a:ext uri="{FF2B5EF4-FFF2-40B4-BE49-F238E27FC236}">
                <a16:creationId xmlns:a16="http://schemas.microsoft.com/office/drawing/2014/main" id="{019C3BF2-93D6-5C56-B69C-15FF66B6AA9A}"/>
              </a:ext>
            </a:extLst>
          </p:cNvPr>
          <p:cNvGrpSpPr/>
          <p:nvPr/>
        </p:nvGrpSpPr>
        <p:grpSpPr>
          <a:xfrm rot="-10800000">
            <a:off x="11826688" y="6395137"/>
            <a:ext cx="792783" cy="642862"/>
            <a:chOff x="0" y="0"/>
            <a:chExt cx="501176" cy="406400"/>
          </a:xfrm>
        </p:grpSpPr>
        <p:sp>
          <p:nvSpPr>
            <p:cNvPr id="32" name="Freeform 74">
              <a:extLst>
                <a:ext uri="{FF2B5EF4-FFF2-40B4-BE49-F238E27FC236}">
                  <a16:creationId xmlns:a16="http://schemas.microsoft.com/office/drawing/2014/main" id="{6A4571EF-AAFD-1DB7-EE68-6573EB98EE15}"/>
                </a:ext>
              </a:extLst>
            </p:cNvPr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3" name="TextBox 75">
              <a:extLst>
                <a:ext uri="{FF2B5EF4-FFF2-40B4-BE49-F238E27FC236}">
                  <a16:creationId xmlns:a16="http://schemas.microsoft.com/office/drawing/2014/main" id="{1E7C1235-6A4D-1D28-C55C-D5EB2CD19F9E}"/>
                </a:ext>
              </a:extLst>
            </p:cNvPr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34" name="Group 73">
            <a:extLst>
              <a:ext uri="{FF2B5EF4-FFF2-40B4-BE49-F238E27FC236}">
                <a16:creationId xmlns:a16="http://schemas.microsoft.com/office/drawing/2014/main" id="{6C5A9A89-0301-EE1D-8853-39B6A07B901E}"/>
              </a:ext>
            </a:extLst>
          </p:cNvPr>
          <p:cNvGrpSpPr/>
          <p:nvPr/>
        </p:nvGrpSpPr>
        <p:grpSpPr>
          <a:xfrm rot="-10800000">
            <a:off x="1060078" y="2190404"/>
            <a:ext cx="792783" cy="642862"/>
            <a:chOff x="0" y="0"/>
            <a:chExt cx="501176" cy="406400"/>
          </a:xfrm>
        </p:grpSpPr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80FACD0F-4702-6F79-0484-1114C6B15D01}"/>
                </a:ext>
              </a:extLst>
            </p:cNvPr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6" name="TextBox 75">
              <a:extLst>
                <a:ext uri="{FF2B5EF4-FFF2-40B4-BE49-F238E27FC236}">
                  <a16:creationId xmlns:a16="http://schemas.microsoft.com/office/drawing/2014/main" id="{28B4FF8E-9430-2F96-D17D-0B183439680C}"/>
                </a:ext>
              </a:extLst>
            </p:cNvPr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37" name="Freeform 52">
            <a:extLst>
              <a:ext uri="{FF2B5EF4-FFF2-40B4-BE49-F238E27FC236}">
                <a16:creationId xmlns:a16="http://schemas.microsoft.com/office/drawing/2014/main" id="{FF85CCA0-F1B6-E80A-8290-5EA1DFF82EFB}"/>
              </a:ext>
            </a:extLst>
          </p:cNvPr>
          <p:cNvSpPr/>
          <p:nvPr/>
        </p:nvSpPr>
        <p:spPr>
          <a:xfrm>
            <a:off x="608881" y="2684900"/>
            <a:ext cx="538817" cy="600075"/>
          </a:xfrm>
          <a:custGeom>
            <a:avLst/>
            <a:gdLst/>
            <a:ahLst/>
            <a:cxnLst/>
            <a:rect l="l" t="t" r="r" b="b"/>
            <a:pathLst>
              <a:path w="538817" h="600075">
                <a:moveTo>
                  <a:pt x="0" y="0"/>
                </a:moveTo>
                <a:lnTo>
                  <a:pt x="538818" y="0"/>
                </a:lnTo>
                <a:lnTo>
                  <a:pt x="538818" y="600075"/>
                </a:lnTo>
                <a:lnTo>
                  <a:pt x="0" y="600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>
            <a:extLst>
              <a:ext uri="{FF2B5EF4-FFF2-40B4-BE49-F238E27FC236}">
                <a16:creationId xmlns:a16="http://schemas.microsoft.com/office/drawing/2014/main" id="{9C86CE07-570E-05D0-25C0-B23DA6B62CC9}"/>
              </a:ext>
            </a:extLst>
          </p:cNvPr>
          <p:cNvGrpSpPr/>
          <p:nvPr/>
        </p:nvGrpSpPr>
        <p:grpSpPr>
          <a:xfrm>
            <a:off x="0" y="-1"/>
            <a:ext cx="18288001" cy="1503841"/>
            <a:chOff x="0" y="0"/>
            <a:chExt cx="5653048" cy="916481"/>
          </a:xfrm>
        </p:grpSpPr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B96EAE19-77E1-39DB-BB66-2632B102AC2F}"/>
                </a:ext>
              </a:extLst>
            </p:cNvPr>
            <p:cNvSpPr/>
            <p:nvPr/>
          </p:nvSpPr>
          <p:spPr>
            <a:xfrm>
              <a:off x="0" y="0"/>
              <a:ext cx="5653048" cy="916481"/>
            </a:xfrm>
            <a:custGeom>
              <a:avLst/>
              <a:gdLst/>
              <a:ahLst/>
              <a:cxnLst/>
              <a:rect l="l" t="t" r="r" b="b"/>
              <a:pathLst>
                <a:path w="5653048" h="916481">
                  <a:moveTo>
                    <a:pt x="0" y="0"/>
                  </a:moveTo>
                  <a:lnTo>
                    <a:pt x="5653048" y="0"/>
                  </a:lnTo>
                  <a:lnTo>
                    <a:pt x="5653048" y="916481"/>
                  </a:lnTo>
                  <a:lnTo>
                    <a:pt x="0" y="916481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7" name="TextBox 4">
              <a:extLst>
                <a:ext uri="{FF2B5EF4-FFF2-40B4-BE49-F238E27FC236}">
                  <a16:creationId xmlns:a16="http://schemas.microsoft.com/office/drawing/2014/main" id="{84334ABB-A9BE-B413-5631-AD6F7BE3A458}"/>
                </a:ext>
              </a:extLst>
            </p:cNvPr>
            <p:cNvSpPr txBox="1"/>
            <p:nvPr/>
          </p:nvSpPr>
          <p:spPr>
            <a:xfrm>
              <a:off x="0" y="-38100"/>
              <a:ext cx="5653048" cy="95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rot="-5400000" flipH="1">
            <a:off x="2945423" y="481675"/>
            <a:ext cx="871878" cy="4332314"/>
          </a:xfrm>
          <a:custGeom>
            <a:avLst/>
            <a:gdLst/>
            <a:ahLst/>
            <a:cxnLst/>
            <a:rect l="l" t="t" r="r" b="b"/>
            <a:pathLst>
              <a:path w="871878" h="4332314">
                <a:moveTo>
                  <a:pt x="871878" y="0"/>
                </a:moveTo>
                <a:lnTo>
                  <a:pt x="0" y="0"/>
                </a:lnTo>
                <a:lnTo>
                  <a:pt x="0" y="4332315"/>
                </a:lnTo>
                <a:lnTo>
                  <a:pt x="871878" y="4332315"/>
                </a:lnTo>
                <a:lnTo>
                  <a:pt x="8718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>
            <a:off x="3611741" y="2775922"/>
            <a:ext cx="828103" cy="4114800"/>
          </a:xfrm>
          <a:custGeom>
            <a:avLst/>
            <a:gdLst/>
            <a:ahLst/>
            <a:cxnLst/>
            <a:rect l="l" t="t" r="r" b="b"/>
            <a:pathLst>
              <a:path w="828103" h="4114800">
                <a:moveTo>
                  <a:pt x="828104" y="0"/>
                </a:moveTo>
                <a:lnTo>
                  <a:pt x="0" y="0"/>
                </a:lnTo>
                <a:lnTo>
                  <a:pt x="0" y="4114800"/>
                </a:lnTo>
                <a:lnTo>
                  <a:pt x="828104" y="4114800"/>
                </a:lnTo>
                <a:lnTo>
                  <a:pt x="82810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>
            <a:off x="4719866" y="4530730"/>
            <a:ext cx="1103208" cy="5481781"/>
          </a:xfrm>
          <a:custGeom>
            <a:avLst/>
            <a:gdLst/>
            <a:ahLst/>
            <a:cxnLst/>
            <a:rect l="l" t="t" r="r" b="b"/>
            <a:pathLst>
              <a:path w="1103208" h="5481781">
                <a:moveTo>
                  <a:pt x="1103208" y="0"/>
                </a:moveTo>
                <a:lnTo>
                  <a:pt x="0" y="0"/>
                </a:lnTo>
                <a:lnTo>
                  <a:pt x="0" y="5481781"/>
                </a:lnTo>
                <a:lnTo>
                  <a:pt x="1103208" y="5481781"/>
                </a:lnTo>
                <a:lnTo>
                  <a:pt x="11032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82665" y="2224931"/>
            <a:ext cx="3764854" cy="521278"/>
            <a:chOff x="0" y="0"/>
            <a:chExt cx="991567" cy="137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1567" cy="137291"/>
            </a:xfrm>
            <a:custGeom>
              <a:avLst/>
              <a:gdLst/>
              <a:ahLst/>
              <a:cxnLst/>
              <a:rect l="l" t="t" r="r" b="b"/>
              <a:pathLst>
                <a:path w="991567" h="137291">
                  <a:moveTo>
                    <a:pt x="68646" y="0"/>
                  </a:moveTo>
                  <a:lnTo>
                    <a:pt x="922921" y="0"/>
                  </a:lnTo>
                  <a:cubicBezTo>
                    <a:pt x="960833" y="0"/>
                    <a:pt x="991567" y="30734"/>
                    <a:pt x="991567" y="68646"/>
                  </a:cubicBezTo>
                  <a:lnTo>
                    <a:pt x="991567" y="68646"/>
                  </a:lnTo>
                  <a:cubicBezTo>
                    <a:pt x="991567" y="86852"/>
                    <a:pt x="984334" y="104312"/>
                    <a:pt x="971461" y="117186"/>
                  </a:cubicBezTo>
                  <a:cubicBezTo>
                    <a:pt x="958587" y="130059"/>
                    <a:pt x="941127" y="137291"/>
                    <a:pt x="922921" y="137291"/>
                  </a:cubicBezTo>
                  <a:lnTo>
                    <a:pt x="68646" y="137291"/>
                  </a:lnTo>
                  <a:cubicBezTo>
                    <a:pt x="30734" y="137291"/>
                    <a:pt x="0" y="106558"/>
                    <a:pt x="0" y="68646"/>
                  </a:cubicBezTo>
                  <a:lnTo>
                    <a:pt x="0" y="68646"/>
                  </a:lnTo>
                  <a:cubicBezTo>
                    <a:pt x="0" y="30734"/>
                    <a:pt x="30734" y="0"/>
                    <a:pt x="68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91567" cy="17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85821" y="4475419"/>
            <a:ext cx="3496531" cy="521278"/>
            <a:chOff x="0" y="0"/>
            <a:chExt cx="920897" cy="137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0897" cy="137291"/>
            </a:xfrm>
            <a:custGeom>
              <a:avLst/>
              <a:gdLst/>
              <a:ahLst/>
              <a:cxnLst/>
              <a:rect l="l" t="t" r="r" b="b"/>
              <a:pathLst>
                <a:path w="920897" h="137291">
                  <a:moveTo>
                    <a:pt x="68646" y="0"/>
                  </a:moveTo>
                  <a:lnTo>
                    <a:pt x="852251" y="0"/>
                  </a:lnTo>
                  <a:cubicBezTo>
                    <a:pt x="890163" y="0"/>
                    <a:pt x="920897" y="30734"/>
                    <a:pt x="920897" y="68646"/>
                  </a:cubicBezTo>
                  <a:lnTo>
                    <a:pt x="920897" y="68646"/>
                  </a:lnTo>
                  <a:cubicBezTo>
                    <a:pt x="920897" y="86852"/>
                    <a:pt x="913665" y="104312"/>
                    <a:pt x="900791" y="117186"/>
                  </a:cubicBezTo>
                  <a:cubicBezTo>
                    <a:pt x="887918" y="130059"/>
                    <a:pt x="870457" y="137291"/>
                    <a:pt x="852251" y="137291"/>
                  </a:cubicBezTo>
                  <a:lnTo>
                    <a:pt x="68646" y="137291"/>
                  </a:lnTo>
                  <a:cubicBezTo>
                    <a:pt x="30734" y="137291"/>
                    <a:pt x="0" y="106558"/>
                    <a:pt x="0" y="68646"/>
                  </a:cubicBezTo>
                  <a:lnTo>
                    <a:pt x="0" y="68646"/>
                  </a:lnTo>
                  <a:cubicBezTo>
                    <a:pt x="0" y="30734"/>
                    <a:pt x="30734" y="0"/>
                    <a:pt x="68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20897" cy="17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57763" y="6544063"/>
            <a:ext cx="4554598" cy="984394"/>
            <a:chOff x="0" y="0"/>
            <a:chExt cx="1199565" cy="2592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9565" cy="259264"/>
            </a:xfrm>
            <a:custGeom>
              <a:avLst/>
              <a:gdLst/>
              <a:ahLst/>
              <a:cxnLst/>
              <a:rect l="l" t="t" r="r" b="b"/>
              <a:pathLst>
                <a:path w="1199565" h="259264">
                  <a:moveTo>
                    <a:pt x="86690" y="0"/>
                  </a:moveTo>
                  <a:lnTo>
                    <a:pt x="1112875" y="0"/>
                  </a:lnTo>
                  <a:cubicBezTo>
                    <a:pt x="1135867" y="0"/>
                    <a:pt x="1157916" y="9133"/>
                    <a:pt x="1174174" y="25391"/>
                  </a:cubicBezTo>
                  <a:cubicBezTo>
                    <a:pt x="1190432" y="41648"/>
                    <a:pt x="1199565" y="63698"/>
                    <a:pt x="1199565" y="86690"/>
                  </a:cubicBezTo>
                  <a:lnTo>
                    <a:pt x="1199565" y="172574"/>
                  </a:lnTo>
                  <a:cubicBezTo>
                    <a:pt x="1199565" y="195566"/>
                    <a:pt x="1190432" y="217616"/>
                    <a:pt x="1174174" y="233873"/>
                  </a:cubicBezTo>
                  <a:cubicBezTo>
                    <a:pt x="1157916" y="250131"/>
                    <a:pt x="1135867" y="259264"/>
                    <a:pt x="1112875" y="259264"/>
                  </a:cubicBezTo>
                  <a:lnTo>
                    <a:pt x="86690" y="259264"/>
                  </a:lnTo>
                  <a:cubicBezTo>
                    <a:pt x="63698" y="259264"/>
                    <a:pt x="41648" y="250131"/>
                    <a:pt x="25391" y="233873"/>
                  </a:cubicBezTo>
                  <a:cubicBezTo>
                    <a:pt x="9133" y="217616"/>
                    <a:pt x="0" y="195566"/>
                    <a:pt x="0" y="172574"/>
                  </a:cubicBezTo>
                  <a:lnTo>
                    <a:pt x="0" y="86690"/>
                  </a:lnTo>
                  <a:cubicBezTo>
                    <a:pt x="0" y="63698"/>
                    <a:pt x="9133" y="41648"/>
                    <a:pt x="25391" y="25391"/>
                  </a:cubicBezTo>
                  <a:cubicBezTo>
                    <a:pt x="41648" y="9133"/>
                    <a:pt x="63698" y="0"/>
                    <a:pt x="866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9565" cy="297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0" y="64538"/>
            <a:ext cx="1276864" cy="1439301"/>
            <a:chOff x="0" y="0"/>
            <a:chExt cx="406400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0" y="0"/>
                  </a:moveTo>
                  <a:lnTo>
                    <a:pt x="203200" y="0"/>
                  </a:lnTo>
                  <a:lnTo>
                    <a:pt x="406400" y="203200"/>
                  </a:lnTo>
                  <a:lnTo>
                    <a:pt x="2032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77800" y="-38100"/>
              <a:ext cx="152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0" y="3755288"/>
            <a:ext cx="1855995" cy="1454636"/>
          </a:xfrm>
          <a:custGeom>
            <a:avLst/>
            <a:gdLst/>
            <a:ahLst/>
            <a:cxnLst/>
            <a:rect l="l" t="t" r="r" b="b"/>
            <a:pathLst>
              <a:path w="1855995" h="1454636">
                <a:moveTo>
                  <a:pt x="0" y="0"/>
                </a:moveTo>
                <a:lnTo>
                  <a:pt x="1855995" y="0"/>
                </a:lnTo>
                <a:lnTo>
                  <a:pt x="1855995" y="1454636"/>
                </a:lnTo>
                <a:lnTo>
                  <a:pt x="0" y="1454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08809" y="6229388"/>
            <a:ext cx="1344522" cy="1482247"/>
          </a:xfrm>
          <a:custGeom>
            <a:avLst/>
            <a:gdLst/>
            <a:ahLst/>
            <a:cxnLst/>
            <a:rect l="l" t="t" r="r" b="b"/>
            <a:pathLst>
              <a:path w="1344522" h="1482247">
                <a:moveTo>
                  <a:pt x="0" y="0"/>
                </a:moveTo>
                <a:lnTo>
                  <a:pt x="1344522" y="0"/>
                </a:lnTo>
                <a:lnTo>
                  <a:pt x="1344522" y="1482247"/>
                </a:lnTo>
                <a:lnTo>
                  <a:pt x="0" y="1482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400000" flipH="1">
            <a:off x="5299123" y="7274107"/>
            <a:ext cx="871878" cy="4332314"/>
          </a:xfrm>
          <a:custGeom>
            <a:avLst/>
            <a:gdLst/>
            <a:ahLst/>
            <a:cxnLst/>
            <a:rect l="l" t="t" r="r" b="b"/>
            <a:pathLst>
              <a:path w="871878" h="4332314">
                <a:moveTo>
                  <a:pt x="871878" y="0"/>
                </a:moveTo>
                <a:lnTo>
                  <a:pt x="0" y="0"/>
                </a:lnTo>
                <a:lnTo>
                  <a:pt x="0" y="4332314"/>
                </a:lnTo>
                <a:lnTo>
                  <a:pt x="871878" y="4332314"/>
                </a:lnTo>
                <a:lnTo>
                  <a:pt x="8718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4136365" y="9017362"/>
            <a:ext cx="3764854" cy="521278"/>
            <a:chOff x="0" y="0"/>
            <a:chExt cx="991567" cy="13729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91567" cy="137291"/>
            </a:xfrm>
            <a:custGeom>
              <a:avLst/>
              <a:gdLst/>
              <a:ahLst/>
              <a:cxnLst/>
              <a:rect l="l" t="t" r="r" b="b"/>
              <a:pathLst>
                <a:path w="991567" h="137291">
                  <a:moveTo>
                    <a:pt x="68646" y="0"/>
                  </a:moveTo>
                  <a:lnTo>
                    <a:pt x="922921" y="0"/>
                  </a:lnTo>
                  <a:cubicBezTo>
                    <a:pt x="960833" y="0"/>
                    <a:pt x="991567" y="30734"/>
                    <a:pt x="991567" y="68646"/>
                  </a:cubicBezTo>
                  <a:lnTo>
                    <a:pt x="991567" y="68646"/>
                  </a:lnTo>
                  <a:cubicBezTo>
                    <a:pt x="991567" y="86852"/>
                    <a:pt x="984334" y="104312"/>
                    <a:pt x="971461" y="117186"/>
                  </a:cubicBezTo>
                  <a:cubicBezTo>
                    <a:pt x="958587" y="130059"/>
                    <a:pt x="941127" y="137291"/>
                    <a:pt x="922921" y="137291"/>
                  </a:cubicBezTo>
                  <a:lnTo>
                    <a:pt x="68646" y="137291"/>
                  </a:lnTo>
                  <a:cubicBezTo>
                    <a:pt x="30734" y="137291"/>
                    <a:pt x="0" y="106558"/>
                    <a:pt x="0" y="68646"/>
                  </a:cubicBezTo>
                  <a:lnTo>
                    <a:pt x="0" y="68646"/>
                  </a:lnTo>
                  <a:cubicBezTo>
                    <a:pt x="0" y="30734"/>
                    <a:pt x="30734" y="0"/>
                    <a:pt x="68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991567" cy="17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1855995" y="8265730"/>
            <a:ext cx="1489370" cy="1772180"/>
          </a:xfrm>
          <a:custGeom>
            <a:avLst/>
            <a:gdLst/>
            <a:ahLst/>
            <a:cxnLst/>
            <a:rect l="l" t="t" r="r" b="b"/>
            <a:pathLst>
              <a:path w="1489370" h="1772180">
                <a:moveTo>
                  <a:pt x="1489370" y="0"/>
                </a:moveTo>
                <a:lnTo>
                  <a:pt x="0" y="0"/>
                </a:lnTo>
                <a:lnTo>
                  <a:pt x="0" y="1772180"/>
                </a:lnTo>
                <a:lnTo>
                  <a:pt x="1489370" y="1772180"/>
                </a:lnTo>
                <a:lnTo>
                  <a:pt x="14893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794475" y="8016639"/>
            <a:ext cx="2334561" cy="2270361"/>
          </a:xfrm>
          <a:custGeom>
            <a:avLst/>
            <a:gdLst/>
            <a:ahLst/>
            <a:cxnLst/>
            <a:rect l="l" t="t" r="r" b="b"/>
            <a:pathLst>
              <a:path w="2334561" h="2270361">
                <a:moveTo>
                  <a:pt x="0" y="0"/>
                </a:moveTo>
                <a:lnTo>
                  <a:pt x="2334561" y="0"/>
                </a:lnTo>
                <a:lnTo>
                  <a:pt x="2334561" y="2270361"/>
                </a:lnTo>
                <a:lnTo>
                  <a:pt x="0" y="2270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4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457486">
            <a:off x="-152895" y="1507354"/>
            <a:ext cx="1474643" cy="1693635"/>
          </a:xfrm>
          <a:custGeom>
            <a:avLst/>
            <a:gdLst/>
            <a:ahLst/>
            <a:cxnLst/>
            <a:rect l="l" t="t" r="r" b="b"/>
            <a:pathLst>
              <a:path w="1474643" h="1693635">
                <a:moveTo>
                  <a:pt x="0" y="0"/>
                </a:moveTo>
                <a:lnTo>
                  <a:pt x="1474643" y="0"/>
                </a:lnTo>
                <a:lnTo>
                  <a:pt x="1474643" y="1693635"/>
                </a:lnTo>
                <a:lnTo>
                  <a:pt x="0" y="1693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52" r="-1252"/>
            </a:stretch>
          </a:blipFill>
        </p:spPr>
      </p:sp>
      <p:sp>
        <p:nvSpPr>
          <p:cNvPr id="33" name="Freeform 33"/>
          <p:cNvSpPr/>
          <p:nvPr/>
        </p:nvSpPr>
        <p:spPr>
          <a:xfrm rot="882041">
            <a:off x="1242498" y="1454377"/>
            <a:ext cx="370182" cy="586744"/>
          </a:xfrm>
          <a:custGeom>
            <a:avLst/>
            <a:gdLst/>
            <a:ahLst/>
            <a:cxnLst/>
            <a:rect l="l" t="t" r="r" b="b"/>
            <a:pathLst>
              <a:path w="370182" h="586744">
                <a:moveTo>
                  <a:pt x="0" y="0"/>
                </a:moveTo>
                <a:lnTo>
                  <a:pt x="370182" y="0"/>
                </a:lnTo>
                <a:lnTo>
                  <a:pt x="370182" y="586744"/>
                </a:lnTo>
                <a:lnTo>
                  <a:pt x="0" y="586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6140763" y="3834734"/>
            <a:ext cx="11569182" cy="272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1"/>
              </a:lnSpc>
            </a:pP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  • </a:t>
            </a:r>
            <a:r>
              <a:rPr lang="en-US" sz="222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суб’єкти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мікропідприємництва 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кількість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працівників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10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осіб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та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річний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дохід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від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будь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-якої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діяльності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2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мільйонів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євро);</a:t>
            </a:r>
          </a:p>
          <a:p>
            <a:pPr algn="just">
              <a:lnSpc>
                <a:spcPts val="3121"/>
              </a:lnSpc>
            </a:pP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   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• </a:t>
            </a:r>
            <a:r>
              <a:rPr lang="en-US" sz="222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суб’єкти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малого підприємництва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кількість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працівників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50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осіб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та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річний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дохід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від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будь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-якої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діяльності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10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мільйонів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євро);</a:t>
            </a:r>
          </a:p>
          <a:p>
            <a:pPr algn="just">
              <a:lnSpc>
                <a:spcPts val="3121"/>
              </a:lnSpc>
            </a:pP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   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• </a:t>
            </a:r>
            <a:r>
              <a:rPr lang="en-US" sz="222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суб’єкти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середнього підприємництва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середня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кількість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працівників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від 50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250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осіб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та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річний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дохід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від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будь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-якої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діяльності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від 10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до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50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мільйонів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євро).</a:t>
            </a:r>
          </a:p>
          <a:p>
            <a:pPr algn="just">
              <a:lnSpc>
                <a:spcPts val="3121"/>
              </a:lnSpc>
            </a:pPr>
            <a:endParaRPr lang="en-US" sz="2229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645425" y="1959228"/>
            <a:ext cx="12232462" cy="155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1"/>
              </a:lnSpc>
            </a:pPr>
            <a:r>
              <a:rPr lang="en-US" sz="222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 Сприяння впровадження незалежної енергомережі м. Запоріжжя </a:t>
            </a:r>
            <a:r>
              <a:rPr lang="en-US" sz="222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шляхом встановлення електрогенеруючого обладнання</a:t>
            </a:r>
            <a:r>
              <a:rPr lang="en-US" sz="222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забезпечення додаткових джерел електроживлення, запобігання надзвичайних ситуацій, пов’язаних із плановими та аварійними відключеннями електричної енергії загальної мережі.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18649" y="6728177"/>
            <a:ext cx="9391296" cy="155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1"/>
              </a:lnSpc>
            </a:pP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    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Часткова </a:t>
            </a:r>
            <a:r>
              <a:rPr lang="en-US" sz="222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компенсація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суб’єктам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мікро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-, малого та середнього підприємництва, які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визнані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учасниками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процедури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компенсації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витрат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на </a:t>
            </a:r>
            <a:r>
              <a:rPr lang="en-US" sz="222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придбання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обладнання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з виробництва електроенергії.</a:t>
            </a:r>
          </a:p>
          <a:p>
            <a:pPr algn="just">
              <a:lnSpc>
                <a:spcPts val="3121"/>
              </a:lnSpc>
            </a:pPr>
            <a:endParaRPr lang="en-US" sz="2229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855995" y="2233955"/>
            <a:ext cx="3618194" cy="45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2"/>
              </a:lnSpc>
            </a:pPr>
            <a:r>
              <a:rPr lang="en-US" sz="2687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Мета програми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02437" y="4506957"/>
            <a:ext cx="4205717" cy="931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62"/>
              </a:lnSpc>
              <a:spcBef>
                <a:spcPct val="0"/>
              </a:spcBef>
            </a:pPr>
            <a:r>
              <a:rPr lang="en-US" sz="2687" b="1" u="none" strike="noStrik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Цільова аудиторія </a:t>
            </a:r>
          </a:p>
          <a:p>
            <a:pPr marL="0" lvl="0" indent="0" algn="ctr">
              <a:lnSpc>
                <a:spcPts val="3762"/>
              </a:lnSpc>
              <a:spcBef>
                <a:spcPct val="0"/>
              </a:spcBef>
            </a:pPr>
            <a:endParaRPr lang="en-US" sz="2687" b="1" u="none" strike="noStrike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698124" y="6546519"/>
            <a:ext cx="4073875" cy="931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62"/>
              </a:lnSpc>
              <a:spcBef>
                <a:spcPct val="0"/>
              </a:spcBef>
            </a:pPr>
            <a:r>
              <a:rPr lang="en-US" sz="2687" b="1" u="none" strike="noStrik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Процедура часткового відшкодування витрат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209695" y="9026386"/>
            <a:ext cx="3618194" cy="45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2"/>
              </a:lnSpc>
            </a:pPr>
            <a:r>
              <a:rPr lang="en-US" sz="2687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Види обладнання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266726" y="8897712"/>
            <a:ext cx="8274876" cy="155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1"/>
              </a:lnSpc>
            </a:pP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22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Енергоефективне</a:t>
            </a:r>
            <a:r>
              <a:rPr lang="en-US" sz="222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обладнання: </a:t>
            </a:r>
          </a:p>
          <a:p>
            <a:pPr marL="481456" lvl="1" indent="-240728" algn="just">
              <a:lnSpc>
                <a:spcPts val="3121"/>
              </a:lnSpc>
              <a:buFont typeface="Arial"/>
              <a:buChar char="•"/>
            </a:pPr>
            <a:r>
              <a:rPr lang="en-US" sz="222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генератори</a:t>
            </a:r>
            <a:endParaRPr lang="en-US" sz="2229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481456" lvl="1" indent="-240728" algn="just">
              <a:lnSpc>
                <a:spcPts val="3121"/>
              </a:lnSpc>
              <a:buFont typeface="Arial"/>
              <a:buChar char="•"/>
            </a:pP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когенераційні </a:t>
            </a:r>
            <a:r>
              <a:rPr lang="en-US" sz="2229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установки</a:t>
            </a:r>
            <a:r>
              <a:rPr lang="en-US" sz="2229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</a:p>
          <a:p>
            <a:pPr algn="just">
              <a:lnSpc>
                <a:spcPts val="3121"/>
              </a:lnSpc>
            </a:pPr>
            <a:endParaRPr lang="en-US" sz="2229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42" name="Freeform 42"/>
          <p:cNvSpPr/>
          <p:nvPr/>
        </p:nvSpPr>
        <p:spPr>
          <a:xfrm rot="-1145592">
            <a:off x="58896" y="1314412"/>
            <a:ext cx="254161" cy="402849"/>
          </a:xfrm>
          <a:custGeom>
            <a:avLst/>
            <a:gdLst/>
            <a:ahLst/>
            <a:cxnLst/>
            <a:rect l="l" t="t" r="r" b="b"/>
            <a:pathLst>
              <a:path w="254161" h="402849">
                <a:moveTo>
                  <a:pt x="0" y="0"/>
                </a:moveTo>
                <a:lnTo>
                  <a:pt x="254161" y="0"/>
                </a:lnTo>
                <a:lnTo>
                  <a:pt x="254161" y="402849"/>
                </a:lnTo>
                <a:lnTo>
                  <a:pt x="0" y="402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261475">
            <a:off x="717433" y="1070013"/>
            <a:ext cx="275201" cy="436198"/>
          </a:xfrm>
          <a:custGeom>
            <a:avLst/>
            <a:gdLst/>
            <a:ahLst/>
            <a:cxnLst/>
            <a:rect l="l" t="t" r="r" b="b"/>
            <a:pathLst>
              <a:path w="275201" h="436198">
                <a:moveTo>
                  <a:pt x="0" y="0"/>
                </a:moveTo>
                <a:lnTo>
                  <a:pt x="275201" y="0"/>
                </a:lnTo>
                <a:lnTo>
                  <a:pt x="275201" y="436198"/>
                </a:lnTo>
                <a:lnTo>
                  <a:pt x="0" y="4361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276864" y="153042"/>
            <a:ext cx="1701113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51"/>
              </a:lnSpc>
              <a:spcBef>
                <a:spcPct val="0"/>
              </a:spcBef>
            </a:pP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Порядок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часткового</a:t>
            </a: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відшкодування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витрат</a:t>
            </a: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на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придбання</a:t>
            </a: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обладнання з виробництва електроенергії суб’єктам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мікро</a:t>
            </a: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-, малого та середнього підприємництва у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рамках</a:t>
            </a: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впровадження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незалежної</a:t>
            </a: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енергомережі</a:t>
            </a: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</a:p>
          <a:p>
            <a:pPr marL="0" lvl="0" indent="0" algn="l">
              <a:lnSpc>
                <a:spcPts val="3151"/>
              </a:lnSpc>
              <a:spcBef>
                <a:spcPct val="0"/>
              </a:spcBef>
            </a:pPr>
            <a:r>
              <a:rPr lang="en-US" sz="2800" b="1" u="none" strike="noStrike" spc="-128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м. Запоріжжя на 2024-2025 </a:t>
            </a:r>
            <a:r>
              <a:rPr lang="en-US" sz="2800" b="1" u="none" strike="noStrike" spc="-128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роки</a:t>
            </a:r>
            <a:endParaRPr lang="en-US" sz="2800" b="1" u="none" strike="noStrike" spc="-128" dirty="0">
              <a:solidFill>
                <a:srgbClr val="000000"/>
              </a:solidFill>
              <a:latin typeface="Antonio Bold"/>
              <a:ea typeface="Antonio Bold"/>
              <a:cs typeface="Antonio Bold"/>
              <a:sym typeface="Antonio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9FFEA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D827DC-C252-DAF6-19D5-F5848447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09" y="6381326"/>
            <a:ext cx="7227283" cy="1231414"/>
          </a:xfrm>
          <a:prstGeom prst="rect">
            <a:avLst/>
          </a:prstGeom>
        </p:spPr>
      </p:pic>
      <p:grpSp>
        <p:nvGrpSpPr>
          <p:cNvPr id="91" name="Group 2">
            <a:extLst>
              <a:ext uri="{FF2B5EF4-FFF2-40B4-BE49-F238E27FC236}">
                <a16:creationId xmlns:a16="http://schemas.microsoft.com/office/drawing/2014/main" id="{A174CFDA-D021-CB37-B4EE-9DF74DD14BFB}"/>
              </a:ext>
            </a:extLst>
          </p:cNvPr>
          <p:cNvGrpSpPr/>
          <p:nvPr/>
        </p:nvGrpSpPr>
        <p:grpSpPr>
          <a:xfrm>
            <a:off x="0" y="0"/>
            <a:ext cx="18288001" cy="940438"/>
            <a:chOff x="0" y="0"/>
            <a:chExt cx="5653048" cy="916481"/>
          </a:xfrm>
        </p:grpSpPr>
        <p:sp>
          <p:nvSpPr>
            <p:cNvPr id="92" name="Freeform 3">
              <a:extLst>
                <a:ext uri="{FF2B5EF4-FFF2-40B4-BE49-F238E27FC236}">
                  <a16:creationId xmlns:a16="http://schemas.microsoft.com/office/drawing/2014/main" id="{03FD4213-3E25-5811-D508-4E0D885A955C}"/>
                </a:ext>
              </a:extLst>
            </p:cNvPr>
            <p:cNvSpPr/>
            <p:nvPr/>
          </p:nvSpPr>
          <p:spPr>
            <a:xfrm>
              <a:off x="0" y="0"/>
              <a:ext cx="5653048" cy="916481"/>
            </a:xfrm>
            <a:custGeom>
              <a:avLst/>
              <a:gdLst/>
              <a:ahLst/>
              <a:cxnLst/>
              <a:rect l="l" t="t" r="r" b="b"/>
              <a:pathLst>
                <a:path w="5653048" h="916481">
                  <a:moveTo>
                    <a:pt x="0" y="0"/>
                  </a:moveTo>
                  <a:lnTo>
                    <a:pt x="5653048" y="0"/>
                  </a:lnTo>
                  <a:lnTo>
                    <a:pt x="5653048" y="916481"/>
                  </a:lnTo>
                  <a:lnTo>
                    <a:pt x="0" y="916481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3" name="TextBox 4">
              <a:extLst>
                <a:ext uri="{FF2B5EF4-FFF2-40B4-BE49-F238E27FC236}">
                  <a16:creationId xmlns:a16="http://schemas.microsoft.com/office/drawing/2014/main" id="{7EFBF94B-F5C3-D173-0767-CF7C11EFE334}"/>
                </a:ext>
              </a:extLst>
            </p:cNvPr>
            <p:cNvSpPr txBox="1"/>
            <p:nvPr/>
          </p:nvSpPr>
          <p:spPr>
            <a:xfrm>
              <a:off x="0" y="-38100"/>
              <a:ext cx="5653048" cy="95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1273531" y="2931738"/>
            <a:ext cx="5937812" cy="380904"/>
          </a:xfrm>
          <a:custGeom>
            <a:avLst/>
            <a:gdLst/>
            <a:ahLst/>
            <a:cxnLst/>
            <a:rect l="l" t="t" r="r" b="b"/>
            <a:pathLst>
              <a:path w="5937812" h="380904">
                <a:moveTo>
                  <a:pt x="0" y="0"/>
                </a:moveTo>
                <a:lnTo>
                  <a:pt x="5937812" y="0"/>
                </a:lnTo>
                <a:lnTo>
                  <a:pt x="5937812" y="380903"/>
                </a:lnTo>
                <a:lnTo>
                  <a:pt x="0" y="380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98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7520" y="8070684"/>
            <a:ext cx="7607695" cy="1927627"/>
            <a:chOff x="0" y="0"/>
            <a:chExt cx="1561439" cy="3411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1439" cy="341111"/>
            </a:xfrm>
            <a:custGeom>
              <a:avLst/>
              <a:gdLst/>
              <a:ahLst/>
              <a:cxnLst/>
              <a:rect l="l" t="t" r="r" b="b"/>
              <a:pathLst>
                <a:path w="1561439" h="341111">
                  <a:moveTo>
                    <a:pt x="130586" y="0"/>
                  </a:moveTo>
                  <a:lnTo>
                    <a:pt x="1430853" y="0"/>
                  </a:lnTo>
                  <a:cubicBezTo>
                    <a:pt x="1502974" y="0"/>
                    <a:pt x="1561439" y="58465"/>
                    <a:pt x="1561439" y="130586"/>
                  </a:cubicBezTo>
                  <a:lnTo>
                    <a:pt x="1561439" y="210525"/>
                  </a:lnTo>
                  <a:cubicBezTo>
                    <a:pt x="1561439" y="282646"/>
                    <a:pt x="1502974" y="341111"/>
                    <a:pt x="1430853" y="341111"/>
                  </a:cubicBezTo>
                  <a:lnTo>
                    <a:pt x="130586" y="341111"/>
                  </a:lnTo>
                  <a:cubicBezTo>
                    <a:pt x="58465" y="341111"/>
                    <a:pt x="0" y="282646"/>
                    <a:pt x="0" y="210525"/>
                  </a:cubicBezTo>
                  <a:lnTo>
                    <a:pt x="0" y="130586"/>
                  </a:lnTo>
                  <a:cubicBezTo>
                    <a:pt x="0" y="58465"/>
                    <a:pt x="58465" y="0"/>
                    <a:pt x="130586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61439" cy="37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8516" y="4687480"/>
            <a:ext cx="7450480" cy="1093309"/>
            <a:chOff x="0" y="0"/>
            <a:chExt cx="1564440" cy="3337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64440" cy="333745"/>
            </a:xfrm>
            <a:custGeom>
              <a:avLst/>
              <a:gdLst/>
              <a:ahLst/>
              <a:cxnLst/>
              <a:rect l="l" t="t" r="r" b="b"/>
              <a:pathLst>
                <a:path w="1564440" h="333745">
                  <a:moveTo>
                    <a:pt x="130336" y="0"/>
                  </a:moveTo>
                  <a:lnTo>
                    <a:pt x="1434104" y="0"/>
                  </a:lnTo>
                  <a:cubicBezTo>
                    <a:pt x="1468671" y="0"/>
                    <a:pt x="1501823" y="13732"/>
                    <a:pt x="1526266" y="38174"/>
                  </a:cubicBezTo>
                  <a:cubicBezTo>
                    <a:pt x="1550708" y="62617"/>
                    <a:pt x="1564440" y="95769"/>
                    <a:pt x="1564440" y="130336"/>
                  </a:cubicBezTo>
                  <a:lnTo>
                    <a:pt x="1564440" y="203409"/>
                  </a:lnTo>
                  <a:cubicBezTo>
                    <a:pt x="1564440" y="275391"/>
                    <a:pt x="1506087" y="333745"/>
                    <a:pt x="1434104" y="333745"/>
                  </a:cubicBezTo>
                  <a:lnTo>
                    <a:pt x="130336" y="333745"/>
                  </a:lnTo>
                  <a:cubicBezTo>
                    <a:pt x="95769" y="333745"/>
                    <a:pt x="62617" y="320013"/>
                    <a:pt x="38174" y="295570"/>
                  </a:cubicBezTo>
                  <a:cubicBezTo>
                    <a:pt x="13732" y="271127"/>
                    <a:pt x="0" y="237976"/>
                    <a:pt x="0" y="203409"/>
                  </a:cubicBezTo>
                  <a:lnTo>
                    <a:pt x="0" y="130336"/>
                  </a:lnTo>
                  <a:cubicBezTo>
                    <a:pt x="0" y="58353"/>
                    <a:pt x="58353" y="0"/>
                    <a:pt x="130336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564440" cy="371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10277" y="4094505"/>
            <a:ext cx="1117642" cy="1579002"/>
          </a:xfrm>
          <a:custGeom>
            <a:avLst/>
            <a:gdLst/>
            <a:ahLst/>
            <a:cxnLst/>
            <a:rect l="l" t="t" r="r" b="b"/>
            <a:pathLst>
              <a:path w="1117642" h="1579002">
                <a:moveTo>
                  <a:pt x="0" y="0"/>
                </a:moveTo>
                <a:lnTo>
                  <a:pt x="1117643" y="0"/>
                </a:lnTo>
                <a:lnTo>
                  <a:pt x="1117643" y="1579001"/>
                </a:lnTo>
                <a:lnTo>
                  <a:pt x="0" y="1579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83" r="-59787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9952" y="5983686"/>
            <a:ext cx="1117642" cy="1594526"/>
          </a:xfrm>
          <a:custGeom>
            <a:avLst/>
            <a:gdLst/>
            <a:ahLst/>
            <a:cxnLst/>
            <a:rect l="l" t="t" r="r" b="b"/>
            <a:pathLst>
              <a:path w="1117642" h="1594526">
                <a:moveTo>
                  <a:pt x="0" y="0"/>
                </a:moveTo>
                <a:lnTo>
                  <a:pt x="1117643" y="0"/>
                </a:lnTo>
                <a:lnTo>
                  <a:pt x="1117643" y="1594526"/>
                </a:lnTo>
                <a:lnTo>
                  <a:pt x="0" y="1594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97873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8138762" y="939996"/>
            <a:ext cx="1692946" cy="9347004"/>
          </a:xfrm>
          <a:custGeom>
            <a:avLst/>
            <a:gdLst/>
            <a:ahLst/>
            <a:cxnLst/>
            <a:rect l="l" t="t" r="r" b="b"/>
            <a:pathLst>
              <a:path w="1692946" h="9029046">
                <a:moveTo>
                  <a:pt x="1692946" y="0"/>
                </a:moveTo>
                <a:lnTo>
                  <a:pt x="0" y="0"/>
                </a:lnTo>
                <a:lnTo>
                  <a:pt x="0" y="9029046"/>
                </a:lnTo>
                <a:lnTo>
                  <a:pt x="1692946" y="9029046"/>
                </a:lnTo>
                <a:lnTo>
                  <a:pt x="16929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50227" y="9522"/>
            <a:ext cx="1574640" cy="929056"/>
            <a:chOff x="0" y="0"/>
            <a:chExt cx="501176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7548" y="1757154"/>
            <a:ext cx="7533295" cy="1999928"/>
            <a:chOff x="0" y="0"/>
            <a:chExt cx="1586007" cy="5926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86007" cy="592689"/>
            </a:xfrm>
            <a:custGeom>
              <a:avLst/>
              <a:gdLst/>
              <a:ahLst/>
              <a:cxnLst/>
              <a:rect l="l" t="t" r="r" b="b"/>
              <a:pathLst>
                <a:path w="1586007" h="592689">
                  <a:moveTo>
                    <a:pt x="128563" y="0"/>
                  </a:moveTo>
                  <a:lnTo>
                    <a:pt x="1457444" y="0"/>
                  </a:lnTo>
                  <a:cubicBezTo>
                    <a:pt x="1491541" y="0"/>
                    <a:pt x="1524241" y="13545"/>
                    <a:pt x="1548352" y="37655"/>
                  </a:cubicBezTo>
                  <a:cubicBezTo>
                    <a:pt x="1572462" y="61766"/>
                    <a:pt x="1586007" y="94466"/>
                    <a:pt x="1586007" y="128563"/>
                  </a:cubicBezTo>
                  <a:lnTo>
                    <a:pt x="1586007" y="464125"/>
                  </a:lnTo>
                  <a:cubicBezTo>
                    <a:pt x="1586007" y="498223"/>
                    <a:pt x="1572462" y="530923"/>
                    <a:pt x="1548352" y="555034"/>
                  </a:cubicBezTo>
                  <a:cubicBezTo>
                    <a:pt x="1524241" y="579144"/>
                    <a:pt x="1491541" y="592689"/>
                    <a:pt x="1457444" y="592689"/>
                  </a:cubicBezTo>
                  <a:lnTo>
                    <a:pt x="128563" y="592689"/>
                  </a:lnTo>
                  <a:cubicBezTo>
                    <a:pt x="94466" y="592689"/>
                    <a:pt x="61766" y="579144"/>
                    <a:pt x="37655" y="555034"/>
                  </a:cubicBezTo>
                  <a:cubicBezTo>
                    <a:pt x="13545" y="530923"/>
                    <a:pt x="0" y="498223"/>
                    <a:pt x="0" y="464125"/>
                  </a:cubicBezTo>
                  <a:lnTo>
                    <a:pt x="0" y="128563"/>
                  </a:lnTo>
                  <a:cubicBezTo>
                    <a:pt x="0" y="94466"/>
                    <a:pt x="13545" y="61766"/>
                    <a:pt x="37655" y="37655"/>
                  </a:cubicBezTo>
                  <a:cubicBezTo>
                    <a:pt x="61766" y="13545"/>
                    <a:pt x="94466" y="0"/>
                    <a:pt x="128563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586007" cy="63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721208" y="1354208"/>
            <a:ext cx="1098782" cy="1581639"/>
          </a:xfrm>
          <a:custGeom>
            <a:avLst/>
            <a:gdLst/>
            <a:ahLst/>
            <a:cxnLst/>
            <a:rect l="l" t="t" r="r" b="b"/>
            <a:pathLst>
              <a:path w="1098782" h="1581639">
                <a:moveTo>
                  <a:pt x="0" y="0"/>
                </a:moveTo>
                <a:lnTo>
                  <a:pt x="1098782" y="0"/>
                </a:lnTo>
                <a:lnTo>
                  <a:pt x="1098782" y="1581639"/>
                </a:lnTo>
                <a:lnTo>
                  <a:pt x="0" y="1581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14" r="-609852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27548" y="1661357"/>
            <a:ext cx="509965" cy="529146"/>
          </a:xfrm>
          <a:custGeom>
            <a:avLst/>
            <a:gdLst/>
            <a:ahLst/>
            <a:cxnLst/>
            <a:rect l="l" t="t" r="r" b="b"/>
            <a:pathLst>
              <a:path w="509965" h="529146">
                <a:moveTo>
                  <a:pt x="0" y="0"/>
                </a:moveTo>
                <a:lnTo>
                  <a:pt x="509965" y="0"/>
                </a:lnTo>
                <a:lnTo>
                  <a:pt x="509965" y="529147"/>
                </a:lnTo>
                <a:lnTo>
                  <a:pt x="0" y="5291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39962" y="4310610"/>
            <a:ext cx="663275" cy="653326"/>
          </a:xfrm>
          <a:custGeom>
            <a:avLst/>
            <a:gdLst/>
            <a:ahLst/>
            <a:cxnLst/>
            <a:rect l="l" t="t" r="r" b="b"/>
            <a:pathLst>
              <a:path w="663275" h="653326">
                <a:moveTo>
                  <a:pt x="0" y="0"/>
                </a:moveTo>
                <a:lnTo>
                  <a:pt x="663275" y="0"/>
                </a:lnTo>
                <a:lnTo>
                  <a:pt x="663275" y="653326"/>
                </a:lnTo>
                <a:lnTo>
                  <a:pt x="0" y="653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98112" y="7706667"/>
            <a:ext cx="1106250" cy="1594526"/>
          </a:xfrm>
          <a:custGeom>
            <a:avLst/>
            <a:gdLst/>
            <a:ahLst/>
            <a:cxnLst/>
            <a:rect l="l" t="t" r="r" b="b"/>
            <a:pathLst>
              <a:path w="1106250" h="1594526">
                <a:moveTo>
                  <a:pt x="0" y="0"/>
                </a:moveTo>
                <a:lnTo>
                  <a:pt x="1106250" y="0"/>
                </a:lnTo>
                <a:lnTo>
                  <a:pt x="1106250" y="1594526"/>
                </a:lnTo>
                <a:lnTo>
                  <a:pt x="0" y="1594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605060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64087" y="7973666"/>
            <a:ext cx="631984" cy="638368"/>
          </a:xfrm>
          <a:custGeom>
            <a:avLst/>
            <a:gdLst/>
            <a:ahLst/>
            <a:cxnLst/>
            <a:rect l="l" t="t" r="r" b="b"/>
            <a:pathLst>
              <a:path w="631984" h="638368">
                <a:moveTo>
                  <a:pt x="0" y="0"/>
                </a:moveTo>
                <a:lnTo>
                  <a:pt x="631984" y="0"/>
                </a:lnTo>
                <a:lnTo>
                  <a:pt x="631984" y="638368"/>
                </a:lnTo>
                <a:lnTo>
                  <a:pt x="0" y="638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61144" y="6217569"/>
            <a:ext cx="628837" cy="628837"/>
          </a:xfrm>
          <a:custGeom>
            <a:avLst/>
            <a:gdLst/>
            <a:ahLst/>
            <a:cxnLst/>
            <a:rect l="l" t="t" r="r" b="b"/>
            <a:pathLst>
              <a:path w="628837" h="628837">
                <a:moveTo>
                  <a:pt x="0" y="0"/>
                </a:moveTo>
                <a:lnTo>
                  <a:pt x="628837" y="0"/>
                </a:lnTo>
                <a:lnTo>
                  <a:pt x="628837" y="628837"/>
                </a:lnTo>
                <a:lnTo>
                  <a:pt x="0" y="628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10141455" y="1382928"/>
            <a:ext cx="7763708" cy="2912685"/>
            <a:chOff x="0" y="0"/>
            <a:chExt cx="1988757" cy="83204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988757" cy="832041"/>
            </a:xfrm>
            <a:custGeom>
              <a:avLst/>
              <a:gdLst/>
              <a:ahLst/>
              <a:cxnLst/>
              <a:rect l="l" t="t" r="r" b="b"/>
              <a:pathLst>
                <a:path w="1988757" h="832041">
                  <a:moveTo>
                    <a:pt x="102528" y="0"/>
                  </a:moveTo>
                  <a:lnTo>
                    <a:pt x="1886230" y="0"/>
                  </a:lnTo>
                  <a:cubicBezTo>
                    <a:pt x="1942854" y="0"/>
                    <a:pt x="1988757" y="45903"/>
                    <a:pt x="1988757" y="102528"/>
                  </a:cubicBezTo>
                  <a:lnTo>
                    <a:pt x="1988757" y="729514"/>
                  </a:lnTo>
                  <a:cubicBezTo>
                    <a:pt x="1988757" y="786138"/>
                    <a:pt x="1942854" y="832041"/>
                    <a:pt x="1886230" y="832041"/>
                  </a:cubicBezTo>
                  <a:lnTo>
                    <a:pt x="102528" y="832041"/>
                  </a:lnTo>
                  <a:cubicBezTo>
                    <a:pt x="45903" y="832041"/>
                    <a:pt x="0" y="786138"/>
                    <a:pt x="0" y="729514"/>
                  </a:cubicBezTo>
                  <a:lnTo>
                    <a:pt x="0" y="102528"/>
                  </a:lnTo>
                  <a:cubicBezTo>
                    <a:pt x="0" y="45903"/>
                    <a:pt x="45903" y="0"/>
                    <a:pt x="102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988757" cy="870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9900376" y="939996"/>
            <a:ext cx="1091055" cy="1589992"/>
          </a:xfrm>
          <a:custGeom>
            <a:avLst/>
            <a:gdLst/>
            <a:ahLst/>
            <a:cxnLst/>
            <a:rect l="l" t="t" r="r" b="b"/>
            <a:pathLst>
              <a:path w="1091055" h="1589992">
                <a:moveTo>
                  <a:pt x="0" y="0"/>
                </a:moveTo>
                <a:lnTo>
                  <a:pt x="1091055" y="0"/>
                </a:lnTo>
                <a:lnTo>
                  <a:pt x="1091055" y="1589992"/>
                </a:lnTo>
                <a:lnTo>
                  <a:pt x="0" y="1589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85" r="-614879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0141455" y="1199354"/>
            <a:ext cx="673835" cy="657693"/>
          </a:xfrm>
          <a:custGeom>
            <a:avLst/>
            <a:gdLst/>
            <a:ahLst/>
            <a:cxnLst/>
            <a:rect l="l" t="t" r="r" b="b"/>
            <a:pathLst>
              <a:path w="673835" h="657693">
                <a:moveTo>
                  <a:pt x="0" y="0"/>
                </a:moveTo>
                <a:lnTo>
                  <a:pt x="673835" y="0"/>
                </a:lnTo>
                <a:lnTo>
                  <a:pt x="673835" y="657694"/>
                </a:lnTo>
                <a:lnTo>
                  <a:pt x="0" y="657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43" name="Group 43"/>
          <p:cNvGrpSpPr/>
          <p:nvPr/>
        </p:nvGrpSpPr>
        <p:grpSpPr>
          <a:xfrm>
            <a:off x="10020867" y="4791506"/>
            <a:ext cx="7884296" cy="1754604"/>
            <a:chOff x="0" y="0"/>
            <a:chExt cx="2028378" cy="23615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28378" cy="236157"/>
            </a:xfrm>
            <a:custGeom>
              <a:avLst/>
              <a:gdLst/>
              <a:ahLst/>
              <a:cxnLst/>
              <a:rect l="l" t="t" r="r" b="b"/>
              <a:pathLst>
                <a:path w="2028378" h="236157">
                  <a:moveTo>
                    <a:pt x="100525" y="0"/>
                  </a:moveTo>
                  <a:lnTo>
                    <a:pt x="1927853" y="0"/>
                  </a:lnTo>
                  <a:cubicBezTo>
                    <a:pt x="1954513" y="0"/>
                    <a:pt x="1980082" y="10591"/>
                    <a:pt x="1998935" y="29443"/>
                  </a:cubicBezTo>
                  <a:cubicBezTo>
                    <a:pt x="2017787" y="48295"/>
                    <a:pt x="2028378" y="73864"/>
                    <a:pt x="2028378" y="100525"/>
                  </a:cubicBezTo>
                  <a:lnTo>
                    <a:pt x="2028378" y="135632"/>
                  </a:lnTo>
                  <a:cubicBezTo>
                    <a:pt x="2028378" y="162293"/>
                    <a:pt x="2017787" y="187862"/>
                    <a:pt x="1998935" y="206714"/>
                  </a:cubicBezTo>
                  <a:cubicBezTo>
                    <a:pt x="1980082" y="225566"/>
                    <a:pt x="1954513" y="236157"/>
                    <a:pt x="1927853" y="236157"/>
                  </a:cubicBezTo>
                  <a:lnTo>
                    <a:pt x="100525" y="236157"/>
                  </a:lnTo>
                  <a:cubicBezTo>
                    <a:pt x="73864" y="236157"/>
                    <a:pt x="48295" y="225566"/>
                    <a:pt x="29443" y="206714"/>
                  </a:cubicBezTo>
                  <a:cubicBezTo>
                    <a:pt x="10591" y="187862"/>
                    <a:pt x="0" y="162293"/>
                    <a:pt x="0" y="135632"/>
                  </a:cubicBezTo>
                  <a:lnTo>
                    <a:pt x="0" y="100525"/>
                  </a:lnTo>
                  <a:cubicBezTo>
                    <a:pt x="0" y="73864"/>
                    <a:pt x="10591" y="48295"/>
                    <a:pt x="29443" y="29443"/>
                  </a:cubicBezTo>
                  <a:cubicBezTo>
                    <a:pt x="48295" y="10591"/>
                    <a:pt x="73864" y="0"/>
                    <a:pt x="100525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028378" cy="2742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3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0087716" y="4368537"/>
            <a:ext cx="1122189" cy="1115830"/>
          </a:xfrm>
          <a:custGeom>
            <a:avLst/>
            <a:gdLst/>
            <a:ahLst/>
            <a:cxnLst/>
            <a:rect l="l" t="t" r="r" b="b"/>
            <a:pathLst>
              <a:path w="1122189" h="1115830">
                <a:moveTo>
                  <a:pt x="0" y="0"/>
                </a:moveTo>
                <a:lnTo>
                  <a:pt x="1122190" y="0"/>
                </a:lnTo>
                <a:lnTo>
                  <a:pt x="1122190" y="1115830"/>
                </a:lnTo>
                <a:lnTo>
                  <a:pt x="0" y="1115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95045" b="-42900"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51" name="Freeform 51"/>
          <p:cNvSpPr/>
          <p:nvPr/>
        </p:nvSpPr>
        <p:spPr>
          <a:xfrm>
            <a:off x="10328795" y="4657769"/>
            <a:ext cx="630550" cy="590353"/>
          </a:xfrm>
          <a:custGeom>
            <a:avLst/>
            <a:gdLst/>
            <a:ahLst/>
            <a:cxnLst/>
            <a:rect l="l" t="t" r="r" b="b"/>
            <a:pathLst>
              <a:path w="630550" h="590353">
                <a:moveTo>
                  <a:pt x="0" y="0"/>
                </a:moveTo>
                <a:lnTo>
                  <a:pt x="630550" y="0"/>
                </a:lnTo>
                <a:lnTo>
                  <a:pt x="630550" y="590352"/>
                </a:lnTo>
                <a:lnTo>
                  <a:pt x="0" y="5903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53" name="Group 53"/>
          <p:cNvGrpSpPr/>
          <p:nvPr/>
        </p:nvGrpSpPr>
        <p:grpSpPr>
          <a:xfrm>
            <a:off x="10124159" y="7142454"/>
            <a:ext cx="7781004" cy="1222464"/>
            <a:chOff x="0" y="0"/>
            <a:chExt cx="2018446" cy="36359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018446" cy="363595"/>
            </a:xfrm>
            <a:custGeom>
              <a:avLst/>
              <a:gdLst/>
              <a:ahLst/>
              <a:cxnLst/>
              <a:rect l="l" t="t" r="r" b="b"/>
              <a:pathLst>
                <a:path w="2018446" h="363595">
                  <a:moveTo>
                    <a:pt x="101020" y="0"/>
                  </a:moveTo>
                  <a:lnTo>
                    <a:pt x="1917427" y="0"/>
                  </a:lnTo>
                  <a:cubicBezTo>
                    <a:pt x="1944219" y="0"/>
                    <a:pt x="1969913" y="10643"/>
                    <a:pt x="1988858" y="29588"/>
                  </a:cubicBezTo>
                  <a:cubicBezTo>
                    <a:pt x="2007803" y="48533"/>
                    <a:pt x="2018446" y="74227"/>
                    <a:pt x="2018446" y="101020"/>
                  </a:cubicBezTo>
                  <a:lnTo>
                    <a:pt x="2018446" y="262575"/>
                  </a:lnTo>
                  <a:cubicBezTo>
                    <a:pt x="2018446" y="318367"/>
                    <a:pt x="1973218" y="363595"/>
                    <a:pt x="1917427" y="363595"/>
                  </a:cubicBezTo>
                  <a:lnTo>
                    <a:pt x="101020" y="363595"/>
                  </a:lnTo>
                  <a:cubicBezTo>
                    <a:pt x="74227" y="363595"/>
                    <a:pt x="48533" y="352952"/>
                    <a:pt x="29588" y="334007"/>
                  </a:cubicBezTo>
                  <a:cubicBezTo>
                    <a:pt x="10643" y="315062"/>
                    <a:pt x="0" y="289367"/>
                    <a:pt x="0" y="262575"/>
                  </a:cubicBezTo>
                  <a:lnTo>
                    <a:pt x="0" y="101020"/>
                  </a:lnTo>
                  <a:cubicBezTo>
                    <a:pt x="0" y="74227"/>
                    <a:pt x="10643" y="48533"/>
                    <a:pt x="29588" y="29588"/>
                  </a:cubicBezTo>
                  <a:cubicBezTo>
                    <a:pt x="48533" y="10643"/>
                    <a:pt x="74227" y="0"/>
                    <a:pt x="10102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2018446" cy="401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>
            <a:off x="10245030" y="6611868"/>
            <a:ext cx="1060941" cy="1579443"/>
          </a:xfrm>
          <a:custGeom>
            <a:avLst/>
            <a:gdLst/>
            <a:ahLst/>
            <a:cxnLst/>
            <a:rect l="l" t="t" r="r" b="b"/>
            <a:pathLst>
              <a:path w="1060941" h="1579443">
                <a:moveTo>
                  <a:pt x="0" y="0"/>
                </a:moveTo>
                <a:lnTo>
                  <a:pt x="1060941" y="0"/>
                </a:lnTo>
                <a:lnTo>
                  <a:pt x="1060941" y="1579443"/>
                </a:lnTo>
                <a:lnTo>
                  <a:pt x="0" y="1579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54" r="-635170"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0490839" y="6859707"/>
            <a:ext cx="604202" cy="565753"/>
          </a:xfrm>
          <a:custGeom>
            <a:avLst/>
            <a:gdLst/>
            <a:ahLst/>
            <a:cxnLst/>
            <a:rect l="l" t="t" r="r" b="b"/>
            <a:pathLst>
              <a:path w="604202" h="565753">
                <a:moveTo>
                  <a:pt x="0" y="0"/>
                </a:moveTo>
                <a:lnTo>
                  <a:pt x="604203" y="0"/>
                </a:lnTo>
                <a:lnTo>
                  <a:pt x="604203" y="565753"/>
                </a:lnTo>
                <a:lnTo>
                  <a:pt x="0" y="5657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/>
          <p:cNvSpPr txBox="1"/>
          <p:nvPr/>
        </p:nvSpPr>
        <p:spPr>
          <a:xfrm>
            <a:off x="1681186" y="2205580"/>
            <a:ext cx="6484996" cy="1515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35"/>
              </a:lnSpc>
            </a:pP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Суб’єкт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здійснює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основний</a:t>
            </a:r>
            <a:r>
              <a:rPr lang="en-US" sz="1739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вид</a:t>
            </a:r>
            <a:r>
              <a:rPr lang="en-US" sz="1739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господарської</a:t>
            </a:r>
            <a:r>
              <a:rPr lang="en-US" sz="1739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діяльності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(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виробництво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переробка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тощо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) на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території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Запорізької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міської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територіальної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громади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та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сплачує</a:t>
            </a:r>
            <a:r>
              <a:rPr lang="en-US" sz="1739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податки</a:t>
            </a:r>
            <a:r>
              <a:rPr lang="en-US" sz="1739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до</a:t>
            </a:r>
            <a:r>
              <a:rPr lang="en-US" sz="1739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бюджету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Запорізької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міської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територіальної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громади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раз</a:t>
            </a:r>
            <a:r>
              <a:rPr lang="en-US" sz="1739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.</a:t>
            </a:r>
          </a:p>
          <a:p>
            <a:pPr algn="just">
              <a:lnSpc>
                <a:spcPts val="2435"/>
              </a:lnSpc>
            </a:pPr>
            <a:endParaRPr lang="en-US" sz="1739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811354" y="4960986"/>
            <a:ext cx="5660347" cy="597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435"/>
              </a:lnSpc>
              <a:spcBef>
                <a:spcPct val="0"/>
              </a:spcBef>
            </a:pPr>
            <a:r>
              <a:rPr lang="en-US" sz="1739" u="none" strike="noStrik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Не</a:t>
            </a:r>
            <a:r>
              <a:rPr lang="en-US" sz="1739" u="none" strike="noStrik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перебуває</a:t>
            </a:r>
            <a:r>
              <a:rPr lang="en-US" sz="1739" u="none" strike="noStrik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у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стані</a:t>
            </a:r>
            <a:r>
              <a:rPr lang="en-US" sz="1739" b="1" u="none" strike="noStrike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739" b="1" u="none" strike="noStrike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ліквідації</a:t>
            </a:r>
            <a:r>
              <a:rPr lang="en-US" sz="1739" b="1" u="none" strike="noStrike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1739" b="1" u="none" strike="noStrike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реорганізації</a:t>
            </a:r>
            <a:r>
              <a:rPr lang="en-US" sz="1739" b="1" u="none" strike="noStrike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та у </a:t>
            </a:r>
            <a:r>
              <a:rPr lang="en-US" sz="1739" b="1" u="none" strike="noStrike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Державному</a:t>
            </a:r>
            <a:r>
              <a:rPr lang="en-US" sz="1739" b="1" u="none" strike="noStrike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739" b="1" u="none" strike="noStrike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реєстрі</a:t>
            </a:r>
            <a:r>
              <a:rPr lang="en-US" sz="1739" b="1" u="none" strike="noStrike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739" b="1" u="none" strike="noStrike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санкцій</a:t>
            </a:r>
            <a:r>
              <a:rPr lang="en-US" sz="1739" b="1" u="none" strike="noStrike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955668" y="6736615"/>
            <a:ext cx="6111781" cy="597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35"/>
              </a:lnSpc>
            </a:pPr>
            <a:r>
              <a:rPr lang="en-US" sz="1739" b="1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Відсутня</a:t>
            </a:r>
            <a:r>
              <a:rPr lang="en-US" sz="1739" b="1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739" b="1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заборгованість</a:t>
            </a:r>
            <a:r>
              <a:rPr lang="en-US" sz="1739" b="1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73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щодо </a:t>
            </a:r>
            <a:r>
              <a:rPr lang="en-US" sz="173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сплати</a:t>
            </a:r>
            <a:r>
              <a:rPr lang="en-US" sz="173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39" b="1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податків</a:t>
            </a:r>
            <a:r>
              <a:rPr lang="en-US" sz="1739" b="1" dirty="0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і </a:t>
            </a:r>
            <a:r>
              <a:rPr lang="en-US" sz="1739" b="1" dirty="0" err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зборів</a:t>
            </a:r>
            <a:r>
              <a:rPr lang="en-US" sz="173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перед</a:t>
            </a:r>
            <a:r>
              <a:rPr lang="en-US" sz="173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бюджетами</a:t>
            </a:r>
            <a:r>
              <a:rPr lang="en-US" sz="173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всіх</a:t>
            </a:r>
            <a:r>
              <a:rPr lang="en-US" sz="173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рівнів</a:t>
            </a:r>
            <a:r>
              <a:rPr lang="en-US" sz="173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46065" y="193463"/>
            <a:ext cx="15413235" cy="108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3"/>
              </a:lnSpc>
              <a:spcBef>
                <a:spcPct val="0"/>
              </a:spcBef>
            </a:pPr>
            <a:r>
              <a:rPr lang="en-US" sz="3199" b="1" spc="-179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Критерії, вимоги та умови визначення учасників процедури часткового відшкодування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1133488" y="1625361"/>
            <a:ext cx="6705361" cy="2630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19"/>
              </a:lnSpc>
              <a:spcBef>
                <a:spcPct val="0"/>
              </a:spcBef>
            </a:pP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На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момент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подачі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документів щодо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отримання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часткового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відшкодування,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фактично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провів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заходи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із:</a:t>
            </a:r>
          </a:p>
          <a:p>
            <a:pPr algn="l">
              <a:lnSpc>
                <a:spcPts val="2319"/>
              </a:lnSpc>
              <a:spcBef>
                <a:spcPct val="0"/>
              </a:spcBef>
            </a:pP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* </a:t>
            </a:r>
            <a:r>
              <a:rPr lang="en-US" sz="1657" b="1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придбання</a:t>
            </a: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;</a:t>
            </a:r>
          </a:p>
          <a:p>
            <a:pPr algn="l">
              <a:lnSpc>
                <a:spcPts val="2319"/>
              </a:lnSpc>
              <a:spcBef>
                <a:spcPct val="0"/>
              </a:spcBef>
            </a:pP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* </a:t>
            </a:r>
            <a:r>
              <a:rPr lang="en-US" sz="1657" b="1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встановлення</a:t>
            </a: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та підключення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на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території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Запорізької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міської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територіальної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громади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обладнання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для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виробництва електроенергії,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про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що є </a:t>
            </a:r>
            <a:r>
              <a:rPr lang="en-US" sz="1657" b="1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документальне</a:t>
            </a: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657" b="1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підтвердження</a:t>
            </a: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про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фактичну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оплату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,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копії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документів із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зазначенням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технічних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характеристик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та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серійного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номера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обладнання (або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інше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заводське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маркування</a:t>
            </a:r>
            <a:r>
              <a:rPr lang="en-US" sz="1657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) та </a:t>
            </a:r>
            <a:r>
              <a:rPr lang="en-US" sz="1657" b="1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акт</a:t>
            </a: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657" b="1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виконаних</a:t>
            </a:r>
            <a:r>
              <a:rPr lang="en-US" sz="1657" b="1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робіт із підключення.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1176683" y="4980480"/>
            <a:ext cx="6662166" cy="1758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319"/>
              </a:lnSpc>
              <a:spcBef>
                <a:spcPct val="0"/>
              </a:spcBef>
              <a:defRPr sz="1657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</a:defRPr>
            </a:lvl1pPr>
          </a:lstStyle>
          <a:p>
            <a:r>
              <a:rPr lang="en-US" dirty="0" err="1">
                <a:sym typeface="Inter"/>
              </a:rPr>
              <a:t>Суб’єкт</a:t>
            </a:r>
            <a:r>
              <a:rPr lang="en-US" dirty="0">
                <a:sym typeface="Inter"/>
              </a:rPr>
              <a:t> </a:t>
            </a:r>
            <a:r>
              <a:rPr lang="en-US" dirty="0" err="1">
                <a:sym typeface="Inter"/>
              </a:rPr>
              <a:t>мікро</a:t>
            </a:r>
            <a:r>
              <a:rPr lang="en-US" dirty="0">
                <a:sym typeface="Inter"/>
              </a:rPr>
              <a:t>-, малого та середнього підприємництва </a:t>
            </a:r>
            <a:r>
              <a:rPr lang="en-US" dirty="0" err="1">
                <a:sym typeface="Inter"/>
              </a:rPr>
              <a:t>може</a:t>
            </a:r>
            <a:r>
              <a:rPr lang="en-US" dirty="0">
                <a:sym typeface="Inter"/>
              </a:rPr>
              <a:t> </a:t>
            </a:r>
            <a:r>
              <a:rPr lang="en-US" dirty="0" err="1">
                <a:sym typeface="Inter"/>
              </a:rPr>
              <a:t>отримати</a:t>
            </a:r>
            <a:r>
              <a:rPr lang="en-US" dirty="0">
                <a:sym typeface="Inter"/>
              </a:rPr>
              <a:t> </a:t>
            </a:r>
            <a:r>
              <a:rPr lang="en-US" b="1" dirty="0">
                <a:solidFill>
                  <a:srgbClr val="2A9783"/>
                </a:solidFill>
                <a:sym typeface="Inter"/>
              </a:rPr>
              <a:t>часткове відшкодування</a:t>
            </a:r>
            <a:r>
              <a:rPr lang="uk-UA" b="1" dirty="0">
                <a:solidFill>
                  <a:srgbClr val="2A9783"/>
                </a:solidFill>
                <a:sym typeface="Inter"/>
              </a:rPr>
              <a:t> за кожну одиницю обладнання</a:t>
            </a:r>
            <a:r>
              <a:rPr lang="en-US" dirty="0">
                <a:sym typeface="Inter"/>
              </a:rPr>
              <a:t>,</a:t>
            </a:r>
            <a:r>
              <a:rPr lang="uk-UA" dirty="0">
                <a:sym typeface="Inter"/>
              </a:rPr>
              <a:t> що відповідає вимогам</a:t>
            </a:r>
            <a:r>
              <a:rPr lang="en-US" dirty="0">
                <a:sym typeface="Inter"/>
              </a:rPr>
              <a:t> цього </a:t>
            </a:r>
            <a:r>
              <a:rPr lang="en-US" dirty="0" err="1">
                <a:sym typeface="Inter"/>
              </a:rPr>
              <a:t>Порядку</a:t>
            </a:r>
            <a:r>
              <a:rPr lang="en-US" dirty="0">
                <a:sym typeface="Inter Bold"/>
              </a:rPr>
              <a:t> лише </a:t>
            </a:r>
            <a:r>
              <a:rPr lang="en-US" dirty="0" err="1">
                <a:sym typeface="Inter Bold"/>
              </a:rPr>
              <a:t>один</a:t>
            </a:r>
            <a:r>
              <a:rPr lang="en-US" dirty="0">
                <a:sym typeface="Inter Bold"/>
              </a:rPr>
              <a:t> </a:t>
            </a:r>
            <a:r>
              <a:rPr lang="en-US" dirty="0" err="1">
                <a:sym typeface="Inter Bold"/>
              </a:rPr>
              <a:t>раз</a:t>
            </a:r>
            <a:r>
              <a:rPr lang="uk-UA" dirty="0">
                <a:sym typeface="Inter Bold"/>
              </a:rPr>
              <a:t> за умови н</a:t>
            </a:r>
            <a:r>
              <a:rPr lang="en-US" dirty="0">
                <a:sym typeface="Inter Bold"/>
              </a:rPr>
              <a:t>е </a:t>
            </a:r>
            <a:r>
              <a:rPr lang="en-US" dirty="0" err="1">
                <a:sym typeface="Inter Bold"/>
              </a:rPr>
              <a:t>отрим</a:t>
            </a:r>
            <a:r>
              <a:rPr lang="uk-UA" dirty="0" err="1">
                <a:sym typeface="Inter Bold"/>
              </a:rPr>
              <a:t>ання</a:t>
            </a:r>
            <a:r>
              <a:rPr lang="en-US" dirty="0">
                <a:sym typeface="Inter Bold"/>
              </a:rPr>
              <a:t> </a:t>
            </a:r>
            <a:r>
              <a:rPr lang="en-US" dirty="0" err="1">
                <a:sym typeface="Inter Bold"/>
              </a:rPr>
              <a:t>компенсаці</a:t>
            </a:r>
            <a:r>
              <a:rPr lang="uk-UA" dirty="0">
                <a:sym typeface="Inter Bold"/>
              </a:rPr>
              <a:t>ї</a:t>
            </a:r>
            <a:r>
              <a:rPr lang="en-US" dirty="0">
                <a:sym typeface="Inter Bold"/>
              </a:rPr>
              <a:t> </a:t>
            </a:r>
            <a:r>
              <a:rPr lang="uk-UA" dirty="0">
                <a:sym typeface="Inter Bold"/>
              </a:rPr>
              <a:t>цих </a:t>
            </a:r>
            <a:r>
              <a:rPr lang="en-US" dirty="0" err="1">
                <a:sym typeface="Inter Bold"/>
              </a:rPr>
              <a:t>витрат</a:t>
            </a:r>
            <a:r>
              <a:rPr lang="en-US" dirty="0">
                <a:sym typeface="Inter Bold"/>
              </a:rPr>
              <a:t> </a:t>
            </a:r>
            <a:r>
              <a:rPr lang="en-US" dirty="0" err="1">
                <a:sym typeface="Inter"/>
              </a:rPr>
              <a:t>протягом</a:t>
            </a:r>
            <a:r>
              <a:rPr lang="en-US" dirty="0">
                <a:sym typeface="Inter"/>
              </a:rPr>
              <a:t> дії </a:t>
            </a:r>
            <a:r>
              <a:rPr lang="uk-UA" dirty="0">
                <a:sym typeface="Inter"/>
              </a:rPr>
              <a:t>Програми</a:t>
            </a:r>
            <a:r>
              <a:rPr lang="en-US" dirty="0">
                <a:sym typeface="Inter"/>
              </a:rPr>
              <a:t>.</a:t>
            </a:r>
          </a:p>
          <a:p>
            <a:endParaRPr lang="en-US" dirty="0">
              <a:sym typeface="Inter Bold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11279902" y="7400167"/>
            <a:ext cx="6251177" cy="90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35"/>
              </a:lnSpc>
              <a:spcBef>
                <a:spcPct val="0"/>
              </a:spcBef>
            </a:pPr>
            <a:r>
              <a:rPr lang="en-US" sz="1739" b="1" u="none" strike="noStrike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Підставою</a:t>
            </a:r>
            <a:r>
              <a:rPr lang="en-US" sz="1739" b="1" u="none" strike="noStrike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для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включення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до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переліку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учасників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процедури</a:t>
            </a:r>
            <a:r>
              <a:rPr lang="en-US" sz="1739" b="1" u="none" strike="noStrike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є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офіційно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подані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суб’єктом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господарювання</a:t>
            </a:r>
            <a:r>
              <a:rPr lang="en-US" sz="1739" u="none" strike="noStrike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</a:t>
            </a:r>
            <a:r>
              <a:rPr lang="en-US" sz="1739" u="none" strike="noStrike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до</a:t>
            </a:r>
            <a:r>
              <a:rPr lang="en-US" sz="1739" b="1" u="none" strike="noStrike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b="1" u="none" strike="noStrike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територіальних</a:t>
            </a:r>
            <a:r>
              <a:rPr lang="en-US" sz="1739" b="1" u="none" strike="noStrike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  <a:r>
              <a:rPr lang="en-US" sz="1739" b="1" u="none" strike="noStrike" dirty="0" err="1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підрозділів</a:t>
            </a:r>
            <a:r>
              <a:rPr lang="en-US" sz="1739" b="1" u="none" strike="noStrike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ЦНАП м. Запоріжжя</a:t>
            </a:r>
            <a:r>
              <a:rPr lang="uk-UA" sz="1739" b="1" u="none" strike="noStrike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. </a:t>
            </a:r>
            <a:r>
              <a:rPr lang="en-US" sz="1739" b="1" u="none" strike="noStrike" dirty="0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  <a:sym typeface="Inter Bold"/>
              </a:rPr>
              <a:t> </a:t>
            </a:r>
          </a:p>
        </p:txBody>
      </p:sp>
      <p:grpSp>
        <p:nvGrpSpPr>
          <p:cNvPr id="67" name="Group 67"/>
          <p:cNvGrpSpPr/>
          <p:nvPr/>
        </p:nvGrpSpPr>
        <p:grpSpPr>
          <a:xfrm rot="-10800000">
            <a:off x="1588482" y="4192816"/>
            <a:ext cx="792783" cy="642862"/>
            <a:chOff x="0" y="0"/>
            <a:chExt cx="501176" cy="4064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69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 rot="-10800000">
            <a:off x="1537513" y="1435723"/>
            <a:ext cx="792783" cy="642862"/>
            <a:chOff x="0" y="0"/>
            <a:chExt cx="501176" cy="4064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 rot="-10800000">
            <a:off x="1610143" y="6056505"/>
            <a:ext cx="792783" cy="642862"/>
            <a:chOff x="0" y="0"/>
            <a:chExt cx="501176" cy="4064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5" name="TextBox 75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 rot="-10800000">
            <a:off x="1559889" y="7649988"/>
            <a:ext cx="792783" cy="642862"/>
            <a:chOff x="0" y="0"/>
            <a:chExt cx="501176" cy="4064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 rot="-10800000">
            <a:off x="10692110" y="994066"/>
            <a:ext cx="792783" cy="642862"/>
            <a:chOff x="0" y="0"/>
            <a:chExt cx="501176" cy="4064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1" name="TextBox 81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82" name="Group 82"/>
          <p:cNvGrpSpPr/>
          <p:nvPr/>
        </p:nvGrpSpPr>
        <p:grpSpPr>
          <a:xfrm rot="-10800000">
            <a:off x="10843272" y="4328713"/>
            <a:ext cx="792783" cy="642862"/>
            <a:chOff x="0" y="0"/>
            <a:chExt cx="501176" cy="4064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4" name="TextBox 84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 rot="-10800000">
            <a:off x="11009842" y="6651592"/>
            <a:ext cx="792783" cy="642862"/>
            <a:chOff x="0" y="0"/>
            <a:chExt cx="501176" cy="406400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0" name="TextBox 90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13" name="TextBox 60">
            <a:extLst>
              <a:ext uri="{FF2B5EF4-FFF2-40B4-BE49-F238E27FC236}">
                <a16:creationId xmlns:a16="http://schemas.microsoft.com/office/drawing/2014/main" id="{575F5C5F-E3B4-1581-4913-912F4D411022}"/>
              </a:ext>
            </a:extLst>
          </p:cNvPr>
          <p:cNvSpPr txBox="1"/>
          <p:nvPr/>
        </p:nvSpPr>
        <p:spPr>
          <a:xfrm>
            <a:off x="1863429" y="8308248"/>
            <a:ext cx="6665567" cy="1511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just">
              <a:lnSpc>
                <a:spcPts val="2435"/>
              </a:lnSpc>
              <a:spcBef>
                <a:spcPct val="0"/>
              </a:spcBef>
              <a:defRPr sz="1739" b="1" u="none" strike="noStrike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</a:defRPr>
            </a:lvl1pPr>
          </a:lstStyle>
          <a:p>
            <a:r>
              <a:rPr lang="uk-UA" sz="1640" b="0" dirty="0">
                <a:solidFill>
                  <a:schemeClr val="tx1"/>
                </a:solidFill>
              </a:rPr>
              <a:t>Розпорядженням міського голови </a:t>
            </a:r>
            <a:r>
              <a:rPr lang="uk-UA" sz="1640" dirty="0"/>
              <a:t>утворюється робоча група</a:t>
            </a:r>
            <a:r>
              <a:rPr lang="uk-UA" sz="1640" b="0" dirty="0">
                <a:solidFill>
                  <a:schemeClr val="tx1"/>
                </a:solidFill>
              </a:rPr>
              <a:t>, яка протягом 10 робочих днів проводить перевірку відповідності поданих документів та фото/відео фіксацію. Протокол засідання робочої групи є підставою для включення до переліку учасників процедури часткового відшкодування.</a:t>
            </a:r>
          </a:p>
        </p:txBody>
      </p:sp>
      <p:grpSp>
        <p:nvGrpSpPr>
          <p:cNvPr id="32" name="Group 53">
            <a:extLst>
              <a:ext uri="{FF2B5EF4-FFF2-40B4-BE49-F238E27FC236}">
                <a16:creationId xmlns:a16="http://schemas.microsoft.com/office/drawing/2014/main" id="{1BC3905F-5C5A-AD6B-182A-678DF0EE6C4A}"/>
              </a:ext>
            </a:extLst>
          </p:cNvPr>
          <p:cNvGrpSpPr/>
          <p:nvPr/>
        </p:nvGrpSpPr>
        <p:grpSpPr>
          <a:xfrm>
            <a:off x="10241376" y="8877709"/>
            <a:ext cx="7781004" cy="1282940"/>
            <a:chOff x="0" y="0"/>
            <a:chExt cx="2018446" cy="363595"/>
          </a:xfrm>
        </p:grpSpPr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08306AC7-8CF2-D8AF-3079-A4AD500FA091}"/>
                </a:ext>
              </a:extLst>
            </p:cNvPr>
            <p:cNvSpPr/>
            <p:nvPr/>
          </p:nvSpPr>
          <p:spPr>
            <a:xfrm>
              <a:off x="0" y="0"/>
              <a:ext cx="2018446" cy="363595"/>
            </a:xfrm>
            <a:custGeom>
              <a:avLst/>
              <a:gdLst/>
              <a:ahLst/>
              <a:cxnLst/>
              <a:rect l="l" t="t" r="r" b="b"/>
              <a:pathLst>
                <a:path w="2018446" h="363595">
                  <a:moveTo>
                    <a:pt x="101020" y="0"/>
                  </a:moveTo>
                  <a:lnTo>
                    <a:pt x="1917427" y="0"/>
                  </a:lnTo>
                  <a:cubicBezTo>
                    <a:pt x="1944219" y="0"/>
                    <a:pt x="1969913" y="10643"/>
                    <a:pt x="1988858" y="29588"/>
                  </a:cubicBezTo>
                  <a:cubicBezTo>
                    <a:pt x="2007803" y="48533"/>
                    <a:pt x="2018446" y="74227"/>
                    <a:pt x="2018446" y="101020"/>
                  </a:cubicBezTo>
                  <a:lnTo>
                    <a:pt x="2018446" y="262575"/>
                  </a:lnTo>
                  <a:cubicBezTo>
                    <a:pt x="2018446" y="318367"/>
                    <a:pt x="1973218" y="363595"/>
                    <a:pt x="1917427" y="363595"/>
                  </a:cubicBezTo>
                  <a:lnTo>
                    <a:pt x="101020" y="363595"/>
                  </a:lnTo>
                  <a:cubicBezTo>
                    <a:pt x="74227" y="363595"/>
                    <a:pt x="48533" y="352952"/>
                    <a:pt x="29588" y="334007"/>
                  </a:cubicBezTo>
                  <a:cubicBezTo>
                    <a:pt x="10643" y="315062"/>
                    <a:pt x="0" y="289367"/>
                    <a:pt x="0" y="262575"/>
                  </a:cubicBezTo>
                  <a:lnTo>
                    <a:pt x="0" y="101020"/>
                  </a:lnTo>
                  <a:cubicBezTo>
                    <a:pt x="0" y="74227"/>
                    <a:pt x="10643" y="48533"/>
                    <a:pt x="29588" y="29588"/>
                  </a:cubicBezTo>
                  <a:cubicBezTo>
                    <a:pt x="48533" y="10643"/>
                    <a:pt x="74227" y="0"/>
                    <a:pt x="101020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4" name="TextBox 55">
              <a:extLst>
                <a:ext uri="{FF2B5EF4-FFF2-40B4-BE49-F238E27FC236}">
                  <a16:creationId xmlns:a16="http://schemas.microsoft.com/office/drawing/2014/main" id="{ED14FAD6-F441-4FED-7EA5-6C2FA0A7AE4E}"/>
                </a:ext>
              </a:extLst>
            </p:cNvPr>
            <p:cNvSpPr txBox="1"/>
            <p:nvPr/>
          </p:nvSpPr>
          <p:spPr>
            <a:xfrm>
              <a:off x="0" y="-38100"/>
              <a:ext cx="2018446" cy="401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47" name="Freeform 56">
            <a:extLst>
              <a:ext uri="{FF2B5EF4-FFF2-40B4-BE49-F238E27FC236}">
                <a16:creationId xmlns:a16="http://schemas.microsoft.com/office/drawing/2014/main" id="{46B63867-5D3B-BDDC-EEE5-D5BBC7005071}"/>
              </a:ext>
            </a:extLst>
          </p:cNvPr>
          <p:cNvSpPr/>
          <p:nvPr/>
        </p:nvSpPr>
        <p:spPr>
          <a:xfrm>
            <a:off x="10199035" y="8402524"/>
            <a:ext cx="1060941" cy="1579443"/>
          </a:xfrm>
          <a:custGeom>
            <a:avLst/>
            <a:gdLst/>
            <a:ahLst/>
            <a:cxnLst/>
            <a:rect l="l" t="t" r="r" b="b"/>
            <a:pathLst>
              <a:path w="1060941" h="1579443">
                <a:moveTo>
                  <a:pt x="0" y="0"/>
                </a:moveTo>
                <a:lnTo>
                  <a:pt x="1060941" y="0"/>
                </a:lnTo>
                <a:lnTo>
                  <a:pt x="1060941" y="1579443"/>
                </a:lnTo>
                <a:lnTo>
                  <a:pt x="0" y="1579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54" r="-635170"/>
            </a:stretch>
          </a:blipFill>
        </p:spPr>
      </p:sp>
      <p:sp>
        <p:nvSpPr>
          <p:cNvPr id="48" name="Freeform 57">
            <a:extLst>
              <a:ext uri="{FF2B5EF4-FFF2-40B4-BE49-F238E27FC236}">
                <a16:creationId xmlns:a16="http://schemas.microsoft.com/office/drawing/2014/main" id="{9B91657C-39C6-E992-459B-AB2F9ADC4A8A}"/>
              </a:ext>
            </a:extLst>
          </p:cNvPr>
          <p:cNvSpPr/>
          <p:nvPr/>
        </p:nvSpPr>
        <p:spPr>
          <a:xfrm>
            <a:off x="10458241" y="8607926"/>
            <a:ext cx="604202" cy="565753"/>
          </a:xfrm>
          <a:custGeom>
            <a:avLst/>
            <a:gdLst/>
            <a:ahLst/>
            <a:cxnLst/>
            <a:rect l="l" t="t" r="r" b="b"/>
            <a:pathLst>
              <a:path w="604202" h="565753">
                <a:moveTo>
                  <a:pt x="0" y="0"/>
                </a:moveTo>
                <a:lnTo>
                  <a:pt x="604203" y="0"/>
                </a:lnTo>
                <a:lnTo>
                  <a:pt x="604203" y="565753"/>
                </a:lnTo>
                <a:lnTo>
                  <a:pt x="0" y="5657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88">
            <a:extLst>
              <a:ext uri="{FF2B5EF4-FFF2-40B4-BE49-F238E27FC236}">
                <a16:creationId xmlns:a16="http://schemas.microsoft.com/office/drawing/2014/main" id="{573A1446-7171-2683-00D4-D584E21E3FB9}"/>
              </a:ext>
            </a:extLst>
          </p:cNvPr>
          <p:cNvGrpSpPr/>
          <p:nvPr/>
        </p:nvGrpSpPr>
        <p:grpSpPr>
          <a:xfrm rot="-10800000">
            <a:off x="11069397" y="8445838"/>
            <a:ext cx="792783" cy="642862"/>
            <a:chOff x="0" y="0"/>
            <a:chExt cx="501176" cy="406400"/>
          </a:xfrm>
        </p:grpSpPr>
        <p:sp>
          <p:nvSpPr>
            <p:cNvPr id="52" name="Freeform 89">
              <a:extLst>
                <a:ext uri="{FF2B5EF4-FFF2-40B4-BE49-F238E27FC236}">
                  <a16:creationId xmlns:a16="http://schemas.microsoft.com/office/drawing/2014/main" id="{06A39CD8-7743-92F5-A7BB-6E7F7A02B443}"/>
                </a:ext>
              </a:extLst>
            </p:cNvPr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2" name="TextBox 90">
              <a:extLst>
                <a:ext uri="{FF2B5EF4-FFF2-40B4-BE49-F238E27FC236}">
                  <a16:creationId xmlns:a16="http://schemas.microsoft.com/office/drawing/2014/main" id="{CE3D7960-9A81-0544-65D8-E4738C39E5E0}"/>
                </a:ext>
              </a:extLst>
            </p:cNvPr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645968C-71F7-7E50-644E-4ECB8AD74ABF}"/>
              </a:ext>
            </a:extLst>
          </p:cNvPr>
          <p:cNvSpPr txBox="1"/>
          <p:nvPr/>
        </p:nvSpPr>
        <p:spPr>
          <a:xfrm>
            <a:off x="11259976" y="9148969"/>
            <a:ext cx="6578873" cy="89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 algn="just">
              <a:lnSpc>
                <a:spcPts val="2435"/>
              </a:lnSpc>
              <a:spcBef>
                <a:spcPct val="0"/>
              </a:spcBef>
              <a:defRPr sz="1739" b="1" u="none" strike="noStrike">
                <a:solidFill>
                  <a:srgbClr val="2A9783"/>
                </a:solidFill>
                <a:latin typeface="Inter" panose="020B0604020202020204" charset="0"/>
                <a:ea typeface="Inter" panose="020B0604020202020204" charset="0"/>
                <a:cs typeface="Inter Bold"/>
              </a:defRPr>
            </a:lvl1pPr>
          </a:lstStyle>
          <a:p>
            <a:r>
              <a:rPr lang="uk-UA" sz="1650" dirty="0"/>
              <a:t>Компенсація </a:t>
            </a:r>
            <a:r>
              <a:rPr lang="uk-UA" sz="1650" b="0" dirty="0">
                <a:solidFill>
                  <a:schemeClr val="tx1"/>
                </a:solidFill>
              </a:rPr>
              <a:t>витрат суб’єктам мікро-, малого та середнього підприємництва здійснюється за обладнання, яке було придбане та введене в експлуатацію</a:t>
            </a:r>
            <a:r>
              <a:rPr lang="uk-UA" sz="1650" dirty="0"/>
              <a:t> не раніше 01.07.2024.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2">
            <a:extLst>
              <a:ext uri="{FF2B5EF4-FFF2-40B4-BE49-F238E27FC236}">
                <a16:creationId xmlns:a16="http://schemas.microsoft.com/office/drawing/2014/main" id="{79AF052B-CD5F-F439-B6F4-709CB194BD10}"/>
              </a:ext>
            </a:extLst>
          </p:cNvPr>
          <p:cNvGrpSpPr/>
          <p:nvPr/>
        </p:nvGrpSpPr>
        <p:grpSpPr>
          <a:xfrm>
            <a:off x="0" y="15935"/>
            <a:ext cx="18288001" cy="1242186"/>
            <a:chOff x="0" y="0"/>
            <a:chExt cx="5653048" cy="916481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4D395E58-A881-2BD8-D46C-2FAC7AC8F3D9}"/>
                </a:ext>
              </a:extLst>
            </p:cNvPr>
            <p:cNvSpPr/>
            <p:nvPr/>
          </p:nvSpPr>
          <p:spPr>
            <a:xfrm>
              <a:off x="0" y="0"/>
              <a:ext cx="5653048" cy="916481"/>
            </a:xfrm>
            <a:custGeom>
              <a:avLst/>
              <a:gdLst/>
              <a:ahLst/>
              <a:cxnLst/>
              <a:rect l="l" t="t" r="r" b="b"/>
              <a:pathLst>
                <a:path w="5653048" h="916481">
                  <a:moveTo>
                    <a:pt x="0" y="0"/>
                  </a:moveTo>
                  <a:lnTo>
                    <a:pt x="5653048" y="0"/>
                  </a:lnTo>
                  <a:lnTo>
                    <a:pt x="5653048" y="916481"/>
                  </a:lnTo>
                  <a:lnTo>
                    <a:pt x="0" y="916481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7" name="TextBox 4">
              <a:extLst>
                <a:ext uri="{FF2B5EF4-FFF2-40B4-BE49-F238E27FC236}">
                  <a16:creationId xmlns:a16="http://schemas.microsoft.com/office/drawing/2014/main" id="{838C7815-D996-4C2D-7F26-38EA75D7959A}"/>
                </a:ext>
              </a:extLst>
            </p:cNvPr>
            <p:cNvSpPr txBox="1"/>
            <p:nvPr/>
          </p:nvSpPr>
          <p:spPr>
            <a:xfrm>
              <a:off x="0" y="-38100"/>
              <a:ext cx="5653048" cy="95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" name="AutoShape 2"/>
          <p:cNvSpPr/>
          <p:nvPr/>
        </p:nvSpPr>
        <p:spPr>
          <a:xfrm flipV="1">
            <a:off x="956497" y="3460676"/>
            <a:ext cx="4697129" cy="0"/>
          </a:xfrm>
          <a:prstGeom prst="line">
            <a:avLst/>
          </a:prstGeom>
          <a:ln w="38100" cap="flat">
            <a:solidFill>
              <a:srgbClr val="269E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flipH="1">
            <a:off x="-2" y="6469148"/>
            <a:ext cx="18288001" cy="3797412"/>
          </a:xfrm>
          <a:custGeom>
            <a:avLst/>
            <a:gdLst/>
            <a:ahLst/>
            <a:cxnLst/>
            <a:rect l="l" t="t" r="r" b="b"/>
            <a:pathLst>
              <a:path w="20183605" h="3797412">
                <a:moveTo>
                  <a:pt x="20183605" y="0"/>
                </a:moveTo>
                <a:lnTo>
                  <a:pt x="0" y="0"/>
                </a:lnTo>
                <a:lnTo>
                  <a:pt x="0" y="3797412"/>
                </a:lnTo>
                <a:lnTo>
                  <a:pt x="20183605" y="3797412"/>
                </a:lnTo>
                <a:lnTo>
                  <a:pt x="20183605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t="-36702" b="-3670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23267" y="20441"/>
            <a:ext cx="6547374" cy="10266560"/>
            <a:chOff x="0" y="0"/>
            <a:chExt cx="2973169" cy="49943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73169" cy="4994391"/>
            </a:xfrm>
            <a:custGeom>
              <a:avLst/>
              <a:gdLst/>
              <a:ahLst/>
              <a:cxnLst/>
              <a:rect l="l" t="t" r="r" b="b"/>
              <a:pathLst>
                <a:path w="2973169" h="4994391">
                  <a:moveTo>
                    <a:pt x="2973169" y="0"/>
                  </a:moveTo>
                  <a:lnTo>
                    <a:pt x="1903298" y="4994391"/>
                  </a:lnTo>
                  <a:lnTo>
                    <a:pt x="0" y="4994391"/>
                  </a:lnTo>
                  <a:lnTo>
                    <a:pt x="1057417" y="0"/>
                  </a:lnTo>
                  <a:lnTo>
                    <a:pt x="2973169" y="0"/>
                  </a:lnTo>
                  <a:close/>
                </a:path>
              </a:pathLst>
            </a:custGeom>
            <a:blipFill>
              <a:blip r:embed="rId3">
                <a:alphaModFix amt="27000"/>
              </a:blip>
              <a:stretch>
                <a:fillRect l="-106328" r="-9319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843473" y="-2630427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13588" y="93275"/>
            <a:ext cx="1574640" cy="1164845"/>
            <a:chOff x="0" y="0"/>
            <a:chExt cx="501176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1176" cy="406400"/>
            </a:xfrm>
            <a:custGeom>
              <a:avLst/>
              <a:gdLst/>
              <a:ahLst/>
              <a:cxnLst/>
              <a:rect l="l" t="t" r="r" b="b"/>
              <a:pathLst>
                <a:path w="501176" h="406400">
                  <a:moveTo>
                    <a:pt x="0" y="0"/>
                  </a:moveTo>
                  <a:lnTo>
                    <a:pt x="297976" y="0"/>
                  </a:lnTo>
                  <a:lnTo>
                    <a:pt x="501176" y="203200"/>
                  </a:lnTo>
                  <a:lnTo>
                    <a:pt x="29797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BBE8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77800" y="-38100"/>
              <a:ext cx="2471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52525" y="3717356"/>
            <a:ext cx="8615216" cy="2489351"/>
            <a:chOff x="0" y="0"/>
            <a:chExt cx="2269028" cy="6556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69028" cy="655632"/>
            </a:xfrm>
            <a:custGeom>
              <a:avLst/>
              <a:gdLst/>
              <a:ahLst/>
              <a:cxnLst/>
              <a:rect l="l" t="t" r="r" b="b"/>
              <a:pathLst>
                <a:path w="2269028" h="655632">
                  <a:moveTo>
                    <a:pt x="45830" y="0"/>
                  </a:moveTo>
                  <a:lnTo>
                    <a:pt x="2223198" y="0"/>
                  </a:lnTo>
                  <a:cubicBezTo>
                    <a:pt x="2248509" y="0"/>
                    <a:pt x="2269028" y="20519"/>
                    <a:pt x="2269028" y="45830"/>
                  </a:cubicBezTo>
                  <a:lnTo>
                    <a:pt x="2269028" y="609801"/>
                  </a:lnTo>
                  <a:cubicBezTo>
                    <a:pt x="2269028" y="635113"/>
                    <a:pt x="2248509" y="655632"/>
                    <a:pt x="2223198" y="655632"/>
                  </a:cubicBezTo>
                  <a:lnTo>
                    <a:pt x="45830" y="655632"/>
                  </a:lnTo>
                  <a:cubicBezTo>
                    <a:pt x="20519" y="655632"/>
                    <a:pt x="0" y="635113"/>
                    <a:pt x="0" y="609801"/>
                  </a:cubicBezTo>
                  <a:lnTo>
                    <a:pt x="0" y="45830"/>
                  </a:lnTo>
                  <a:cubicBezTo>
                    <a:pt x="0" y="20519"/>
                    <a:pt x="20519" y="0"/>
                    <a:pt x="458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269028" cy="693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41380" y="3717356"/>
            <a:ext cx="8599845" cy="2490974"/>
            <a:chOff x="0" y="0"/>
            <a:chExt cx="2264980" cy="65605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64980" cy="656059"/>
            </a:xfrm>
            <a:custGeom>
              <a:avLst/>
              <a:gdLst/>
              <a:ahLst/>
              <a:cxnLst/>
              <a:rect l="l" t="t" r="r" b="b"/>
              <a:pathLst>
                <a:path w="2264980" h="656059">
                  <a:moveTo>
                    <a:pt x="45912" y="0"/>
                  </a:moveTo>
                  <a:lnTo>
                    <a:pt x="2219068" y="0"/>
                  </a:lnTo>
                  <a:cubicBezTo>
                    <a:pt x="2231244" y="0"/>
                    <a:pt x="2242922" y="4837"/>
                    <a:pt x="2251532" y="13447"/>
                  </a:cubicBezTo>
                  <a:cubicBezTo>
                    <a:pt x="2260143" y="22058"/>
                    <a:pt x="2264980" y="33736"/>
                    <a:pt x="2264980" y="45912"/>
                  </a:cubicBezTo>
                  <a:lnTo>
                    <a:pt x="2264980" y="610147"/>
                  </a:lnTo>
                  <a:cubicBezTo>
                    <a:pt x="2264980" y="622324"/>
                    <a:pt x="2260143" y="634002"/>
                    <a:pt x="2251532" y="642612"/>
                  </a:cubicBezTo>
                  <a:cubicBezTo>
                    <a:pt x="2242922" y="651222"/>
                    <a:pt x="2231244" y="656059"/>
                    <a:pt x="2219068" y="656059"/>
                  </a:cubicBezTo>
                  <a:lnTo>
                    <a:pt x="45912" y="656059"/>
                  </a:lnTo>
                  <a:cubicBezTo>
                    <a:pt x="33736" y="656059"/>
                    <a:pt x="22058" y="651222"/>
                    <a:pt x="13447" y="642612"/>
                  </a:cubicBezTo>
                  <a:cubicBezTo>
                    <a:pt x="4837" y="634002"/>
                    <a:pt x="0" y="622324"/>
                    <a:pt x="0" y="610147"/>
                  </a:cubicBezTo>
                  <a:lnTo>
                    <a:pt x="0" y="45912"/>
                  </a:lnTo>
                  <a:cubicBezTo>
                    <a:pt x="0" y="33736"/>
                    <a:pt x="4837" y="22058"/>
                    <a:pt x="13447" y="13447"/>
                  </a:cubicBezTo>
                  <a:cubicBezTo>
                    <a:pt x="22058" y="4837"/>
                    <a:pt x="33736" y="0"/>
                    <a:pt x="459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264980" cy="694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312066" y="6227381"/>
            <a:ext cx="9480917" cy="4059619"/>
          </a:xfrm>
          <a:custGeom>
            <a:avLst/>
            <a:gdLst/>
            <a:ahLst/>
            <a:cxnLst/>
            <a:rect l="l" t="t" r="r" b="b"/>
            <a:pathLst>
              <a:path w="9480917" h="4621947">
                <a:moveTo>
                  <a:pt x="0" y="0"/>
                </a:moveTo>
                <a:lnTo>
                  <a:pt x="9480917" y="0"/>
                </a:lnTo>
                <a:lnTo>
                  <a:pt x="9480917" y="4621947"/>
                </a:lnTo>
                <a:lnTo>
                  <a:pt x="0" y="4621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577885" y="7446909"/>
            <a:ext cx="1169436" cy="1169436"/>
          </a:xfrm>
          <a:custGeom>
            <a:avLst/>
            <a:gdLst/>
            <a:ahLst/>
            <a:cxnLst/>
            <a:rect l="l" t="t" r="r" b="b"/>
            <a:pathLst>
              <a:path w="1169436" h="1169436">
                <a:moveTo>
                  <a:pt x="0" y="0"/>
                </a:moveTo>
                <a:lnTo>
                  <a:pt x="1169436" y="0"/>
                </a:lnTo>
                <a:lnTo>
                  <a:pt x="1169436" y="1169436"/>
                </a:lnTo>
                <a:lnTo>
                  <a:pt x="0" y="116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AutoShape 25"/>
          <p:cNvSpPr/>
          <p:nvPr/>
        </p:nvSpPr>
        <p:spPr>
          <a:xfrm flipV="1">
            <a:off x="9629675" y="3441626"/>
            <a:ext cx="4697129" cy="0"/>
          </a:xfrm>
          <a:prstGeom prst="line">
            <a:avLst/>
          </a:prstGeom>
          <a:ln w="38100" cap="flat">
            <a:solidFill>
              <a:srgbClr val="269E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Freeform 26"/>
          <p:cNvSpPr/>
          <p:nvPr/>
        </p:nvSpPr>
        <p:spPr>
          <a:xfrm>
            <a:off x="8342802" y="6534146"/>
            <a:ext cx="1419446" cy="1419446"/>
          </a:xfrm>
          <a:custGeom>
            <a:avLst/>
            <a:gdLst/>
            <a:ahLst/>
            <a:cxnLst/>
            <a:rect l="l" t="t" r="r" b="b"/>
            <a:pathLst>
              <a:path w="1419446" h="1419446">
                <a:moveTo>
                  <a:pt x="0" y="0"/>
                </a:moveTo>
                <a:lnTo>
                  <a:pt x="1419446" y="0"/>
                </a:lnTo>
                <a:lnTo>
                  <a:pt x="1419446" y="1419446"/>
                </a:lnTo>
                <a:lnTo>
                  <a:pt x="0" y="14194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073525" y="9145583"/>
            <a:ext cx="1085207" cy="1085207"/>
          </a:xfrm>
          <a:custGeom>
            <a:avLst/>
            <a:gdLst/>
            <a:ahLst/>
            <a:cxnLst/>
            <a:rect l="l" t="t" r="r" b="b"/>
            <a:pathLst>
              <a:path w="1085207" h="1085207">
                <a:moveTo>
                  <a:pt x="0" y="0"/>
                </a:moveTo>
                <a:lnTo>
                  <a:pt x="1085207" y="0"/>
                </a:lnTo>
                <a:lnTo>
                  <a:pt x="1085207" y="1085208"/>
                </a:lnTo>
                <a:lnTo>
                  <a:pt x="0" y="1085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364735" y="7408689"/>
            <a:ext cx="1264848" cy="1245876"/>
          </a:xfrm>
          <a:custGeom>
            <a:avLst/>
            <a:gdLst/>
            <a:ahLst/>
            <a:cxnLst/>
            <a:rect l="l" t="t" r="r" b="b"/>
            <a:pathLst>
              <a:path w="1264848" h="1245876">
                <a:moveTo>
                  <a:pt x="0" y="0"/>
                </a:moveTo>
                <a:lnTo>
                  <a:pt x="1264848" y="0"/>
                </a:lnTo>
                <a:lnTo>
                  <a:pt x="1264848" y="1245876"/>
                </a:lnTo>
                <a:lnTo>
                  <a:pt x="0" y="1245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802390" y="9153988"/>
            <a:ext cx="1562345" cy="1117077"/>
          </a:xfrm>
          <a:custGeom>
            <a:avLst/>
            <a:gdLst/>
            <a:ahLst/>
            <a:cxnLst/>
            <a:rect l="l" t="t" r="r" b="b"/>
            <a:pathLst>
              <a:path w="1562345" h="1117077">
                <a:moveTo>
                  <a:pt x="0" y="0"/>
                </a:moveTo>
                <a:lnTo>
                  <a:pt x="1562345" y="0"/>
                </a:lnTo>
                <a:lnTo>
                  <a:pt x="1562345" y="1117077"/>
                </a:lnTo>
                <a:lnTo>
                  <a:pt x="0" y="11170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56497" y="2939522"/>
            <a:ext cx="6209318" cy="48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</a:pPr>
            <a:r>
              <a:rPr lang="en-US" sz="2803" b="1">
                <a:solidFill>
                  <a:srgbClr val="269EAB"/>
                </a:solidFill>
                <a:latin typeface="Inter Bold"/>
                <a:ea typeface="Inter Bold"/>
                <a:cs typeface="Inter Bold"/>
                <a:sym typeface="Inter Bold"/>
              </a:rPr>
              <a:t>Когенераційні установки: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6020" y="176796"/>
            <a:ext cx="16520068" cy="1083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4"/>
              </a:lnSpc>
              <a:spcBef>
                <a:spcPct val="0"/>
              </a:spcBef>
            </a:pP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Порядком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передбачається часткове відшкодування </a:t>
            </a: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фактичних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  <a:r>
              <a:rPr lang="uk-UA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витрат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на </a:t>
            </a: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придбання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наступного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обладнання з виробництва електроенергії, </a:t>
            </a: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але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не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 </a:t>
            </a:r>
            <a:r>
              <a:rPr lang="en-US" sz="3200" b="1" u="none" strike="noStrike" spc="-179" dirty="0" err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більше</a:t>
            </a:r>
            <a:r>
              <a:rPr lang="en-US" sz="3200" b="1" u="none" strike="noStrike" spc="-179" dirty="0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1064" y="3858466"/>
            <a:ext cx="7955627" cy="2011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8582" lvl="1" indent="-189291" algn="l">
              <a:lnSpc>
                <a:spcPts val="3296"/>
              </a:lnSpc>
              <a:buFont typeface="Arial"/>
              <a:buChar char="•"/>
            </a:pP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більше 2,5 МВт 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  не більше </a:t>
            </a: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500,000 тис. грн.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</a:p>
          <a:p>
            <a:pPr marL="378582" lvl="1" indent="-189291" algn="l">
              <a:lnSpc>
                <a:spcPts val="3296"/>
              </a:lnSpc>
              <a:buFont typeface="Arial"/>
              <a:buChar char="•"/>
            </a:pP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від 1МВт до 2,5 МВт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-  не більше</a:t>
            </a: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400,000 тис. грн.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</a:p>
          <a:p>
            <a:pPr marL="378582" lvl="1" indent="-189291" algn="l">
              <a:lnSpc>
                <a:spcPts val="3296"/>
              </a:lnSpc>
              <a:buFont typeface="Arial"/>
              <a:buChar char="•"/>
            </a:pP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від 600 кВт до 1 МВт 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  не більше</a:t>
            </a: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300,000 тис. грн.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</a:p>
          <a:p>
            <a:pPr marL="378582" lvl="1" indent="-189291" algn="l">
              <a:lnSpc>
                <a:spcPts val="3296"/>
              </a:lnSpc>
              <a:buFont typeface="Arial"/>
              <a:buChar char="•"/>
            </a:pP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від 100 кВт до 600 кВт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– не більше</a:t>
            </a: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200,000 тис. грн.;</a:t>
            </a:r>
          </a:p>
          <a:p>
            <a:pPr marL="378582" lvl="1" indent="-189291" algn="l">
              <a:lnSpc>
                <a:spcPts val="3296"/>
              </a:lnSpc>
              <a:buFont typeface="Arial"/>
              <a:buChar char="•"/>
            </a:pP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менше 100 кВт 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 </a:t>
            </a: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7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не більше</a:t>
            </a:r>
            <a:r>
              <a:rPr lang="en-US" sz="1753" b="1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100,000 тис. грн.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29675" y="2956949"/>
            <a:ext cx="6209318" cy="48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</a:pPr>
            <a:r>
              <a:rPr lang="en-US" sz="2803" b="1">
                <a:solidFill>
                  <a:srgbClr val="269EAB"/>
                </a:solidFill>
                <a:latin typeface="Inter Bold"/>
                <a:ea typeface="Inter Bold"/>
                <a:cs typeface="Inter Bold"/>
                <a:sym typeface="Inter Bold"/>
              </a:rPr>
              <a:t>Генератори: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23269" y="3802950"/>
            <a:ext cx="8531805" cy="201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4" lvl="1" indent="-188912" algn="l">
              <a:lnSpc>
                <a:spcPts val="3289"/>
              </a:lnSpc>
              <a:buFont typeface="Arial"/>
              <a:buChar char="•"/>
            </a:pP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більше 200 кВт - </a:t>
            </a:r>
            <a:r>
              <a:rPr lang="en-US" sz="1749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не більше</a:t>
            </a: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200,000 тис. грн.;</a:t>
            </a:r>
          </a:p>
          <a:p>
            <a:pPr marL="377824" lvl="1" indent="-188912" algn="l">
              <a:lnSpc>
                <a:spcPts val="3289"/>
              </a:lnSpc>
              <a:spcBef>
                <a:spcPct val="0"/>
              </a:spcBef>
              <a:buFont typeface="Arial"/>
              <a:buChar char="•"/>
            </a:pP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від 100 кВт до 200 кВт - </a:t>
            </a:r>
            <a:r>
              <a:rPr lang="en-US" sz="1749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не більше </a:t>
            </a: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100,000 тис. грн.;</a:t>
            </a:r>
          </a:p>
          <a:p>
            <a:pPr marL="377824" lvl="1" indent="-188912" algn="l">
              <a:lnSpc>
                <a:spcPts val="3289"/>
              </a:lnSpc>
              <a:spcBef>
                <a:spcPct val="0"/>
              </a:spcBef>
              <a:buFont typeface="Arial"/>
              <a:buChar char="•"/>
            </a:pP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від 50 кВт до 100 кВт - </a:t>
            </a:r>
            <a:r>
              <a:rPr lang="en-US" sz="1749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не більше</a:t>
            </a: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70,000 тис. грн.;</a:t>
            </a:r>
          </a:p>
          <a:p>
            <a:pPr marL="377824" lvl="1" indent="-188912" algn="l">
              <a:lnSpc>
                <a:spcPts val="3289"/>
              </a:lnSpc>
              <a:spcBef>
                <a:spcPct val="0"/>
              </a:spcBef>
              <a:buFont typeface="Arial"/>
              <a:buChar char="•"/>
            </a:pP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від 20 кВт до 50 кВт -</a:t>
            </a:r>
            <a:r>
              <a:rPr lang="en-US" sz="1749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не більше</a:t>
            </a: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 25,000 тис. грн.;</a:t>
            </a:r>
          </a:p>
          <a:p>
            <a:pPr marL="377824" lvl="1" indent="-188912" algn="l">
              <a:lnSpc>
                <a:spcPts val="3289"/>
              </a:lnSpc>
              <a:spcBef>
                <a:spcPct val="0"/>
              </a:spcBef>
              <a:buFont typeface="Arial"/>
              <a:buChar char="•"/>
            </a:pP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менше 20 кВт - </a:t>
            </a:r>
            <a:r>
              <a:rPr lang="en-US" sz="1749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не більш</a:t>
            </a:r>
            <a:r>
              <a:rPr lang="en-US" sz="1749" b="1" u="none" strike="noStrike">
                <a:solidFill>
                  <a:srgbClr val="2A9783"/>
                </a:solidFill>
                <a:latin typeface="Inter Bold"/>
                <a:ea typeface="Inter Bold"/>
                <a:cs typeface="Inter Bold"/>
                <a:sym typeface="Inter Bold"/>
              </a:rPr>
              <a:t>е 5,000 тис. грн.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953</Words>
  <Application>Microsoft Office PowerPoint</Application>
  <PresentationFormat>Довільний</PresentationFormat>
  <Paragraphs>80</Paragraphs>
  <Slides>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</vt:i4>
      </vt:variant>
    </vt:vector>
  </HeadingPairs>
  <TitlesOfParts>
    <vt:vector size="13" baseType="lpstr">
      <vt:lpstr>Inter Light</vt:lpstr>
      <vt:lpstr>Arial</vt:lpstr>
      <vt:lpstr>Inter Bold</vt:lpstr>
      <vt:lpstr>Antonio Bold</vt:lpstr>
      <vt:lpstr>Calibri</vt:lpstr>
      <vt:lpstr>Inter</vt:lpstr>
      <vt:lpstr>Wingdings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5-7-9 + Програма</dc:title>
  <dc:creator>Левченко Каріна Геннадіївна</dc:creator>
  <cp:lastModifiedBy>Левченко Каріна Геннадіївна</cp:lastModifiedBy>
  <cp:revision>35</cp:revision>
  <cp:lastPrinted>2024-11-12T09:14:52Z</cp:lastPrinted>
  <dcterms:created xsi:type="dcterms:W3CDTF">2006-08-16T00:00:00Z</dcterms:created>
  <dcterms:modified xsi:type="dcterms:W3CDTF">2024-11-13T14:06:45Z</dcterms:modified>
  <dc:identifier>DAGWKa7if_0</dc:identifier>
</cp:coreProperties>
</file>