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7"/>
  </p:notesMasterIdLst>
  <p:sldIdLst>
    <p:sldId id="282" r:id="rId2"/>
    <p:sldId id="279" r:id="rId3"/>
    <p:sldId id="272" r:id="rId4"/>
    <p:sldId id="281" r:id="rId5"/>
    <p:sldId id="28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69317C5E-BD52-4367-936B-7D7434E612BB}">
          <p14:sldIdLst>
            <p14:sldId id="282"/>
            <p14:sldId id="279"/>
            <p14:sldId id="272"/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52C4B-B95E-4ECC-BB78-AC83427CCA5E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9794C-742C-4E36-8B53-016309C170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0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03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933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167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97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5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8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1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79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1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1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7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780D4-F2C7-4514-982E-94362F84FB90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75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fif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D0691-6743-CB73-C6C8-9B112D9FD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Онлайн-зустріч «Діалог влади та бізнесу» (15.11.2024) </a:t>
            </a:r>
            <a:r>
              <a:rPr lang="uk-UA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«Інструменти підтримки бізнесу. Грантові програми для бізнесу під час війни» </a:t>
            </a:r>
            <a:r>
              <a:rPr lang="uk-UA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i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30052F-632D-E44E-2870-DACF1710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4207"/>
            <a:ext cx="10058400" cy="2624666"/>
          </a:xfrm>
        </p:spPr>
        <p:txBody>
          <a:bodyPr>
            <a:normAutofit/>
          </a:bodyPr>
          <a:lstStyle/>
          <a:p>
            <a:pPr algn="ctr"/>
            <a:endParaRPr lang="uk-UA" sz="4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 заходи регіональної програми підтримки бізнесу</a:t>
            </a:r>
          </a:p>
          <a:p>
            <a:endParaRPr lang="uk-UA" sz="1800" b="1" dirty="0">
              <a:latin typeface="Times New Roman" panose="02020603050405020304" pitchFamily="18" charset="0"/>
            </a:endParaRPr>
          </a:p>
          <a:p>
            <a:endParaRPr lang="uk-U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79" y="5043055"/>
            <a:ext cx="4121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Доповідач: Людмила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ГРАБЧИЛЄВА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18544" y="5043055"/>
            <a:ext cx="6714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виконувач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обов’язків директора Департаменту економічного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торгівлі Запорізької облдержадміністрації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09166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5874243"/>
            <a:ext cx="12192000" cy="983758"/>
            <a:chOff x="0" y="5874243"/>
            <a:chExt cx="12192000" cy="98375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04310" y="39888"/>
            <a:ext cx="12085596" cy="812222"/>
            <a:chOff x="107504" y="214290"/>
            <a:chExt cx="9994536" cy="738406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59098" y="238316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718324" y="205177"/>
            <a:ext cx="10761659" cy="378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Компенсація відсотків за банківськими кредитами  </a:t>
            </a: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10" y="33645"/>
            <a:ext cx="543760" cy="71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928280" y="876079"/>
            <a:ext cx="89040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докомпенсація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0 %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підприємцям,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 кредит по програмі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«Доступні кредити 5-7-9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%»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71031" y="1061946"/>
            <a:ext cx="2305914" cy="498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</a:p>
        </p:txBody>
      </p:sp>
      <p:sp>
        <p:nvSpPr>
          <p:cNvPr id="3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71031" y="1846533"/>
            <a:ext cx="2305914" cy="61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2928280" y="1920712"/>
            <a:ext cx="8944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 голови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25 червня 2024 року №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434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2763712" y="2507198"/>
            <a:ext cx="3235154" cy="647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УМОВИ</a:t>
            </a:r>
          </a:p>
        </p:txBody>
      </p:sp>
      <p:sp>
        <p:nvSpPr>
          <p:cNvPr id="15" name="Прямоугольник 12">
            <a:extLst>
              <a:ext uri="{FF2B5EF4-FFF2-40B4-BE49-F238E27FC236}">
                <a16:creationId xmlns:a16="http://schemas.microsoft.com/office/drawing/2014/main" id="{07D386F6-5C3D-334C-F0CD-12CAC691FD5E}"/>
              </a:ext>
            </a:extLst>
          </p:cNvPr>
          <p:cNvSpPr/>
          <p:nvPr/>
        </p:nvSpPr>
        <p:spPr>
          <a:xfrm>
            <a:off x="376190" y="3242753"/>
            <a:ext cx="7362731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 договори, укладені з банками-партнерами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січня 2024 року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uk-UA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 розмір кредиту не перевищує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 гривень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цільове призначення (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інвестиційне або фінансування оборотного капіталу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Скругленный прямоугольник 49">
            <a:extLst>
              <a:ext uri="{FF2B5EF4-FFF2-40B4-BE49-F238E27FC236}">
                <a16:creationId xmlns:a16="http://schemas.microsoft.com/office/drawing/2014/main" id="{2CAB29FF-8474-F929-3B09-9E4B35DB84B7}"/>
              </a:ext>
            </a:extLst>
          </p:cNvPr>
          <p:cNvSpPr/>
          <p:nvPr/>
        </p:nvSpPr>
        <p:spPr>
          <a:xfrm>
            <a:off x="104309" y="5998957"/>
            <a:ext cx="2472635" cy="80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БАНКИ-ПАРТНЕРИ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BB9F9C8C-F71F-AE2E-883B-A0BF9BB193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115" y="6001468"/>
            <a:ext cx="1439525" cy="806076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ED6B562-FD5F-E4F9-F27A-AE7DFA92AD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934" y="5998957"/>
            <a:ext cx="1260037" cy="806076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5EF7BA4-FC8F-ED9D-EF32-3A8C69003E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65" y="5980176"/>
            <a:ext cx="1476308" cy="843637"/>
          </a:xfrm>
          <a:prstGeom prst="rect">
            <a:avLst/>
          </a:prstGeom>
        </p:spPr>
      </p:pic>
      <p:pic>
        <p:nvPicPr>
          <p:cNvPr id="1026" name="Picture 2" descr="Сенс Банк [2024] – офіційний сайт, телефон, контакти, реквізити">
            <a:extLst>
              <a:ext uri="{FF2B5EF4-FFF2-40B4-BE49-F238E27FC236}">
                <a16:creationId xmlns:a16="http://schemas.microsoft.com/office/drawing/2014/main" id="{A37B74FC-AC72-6511-6834-8D5C4E185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67" y="5980176"/>
            <a:ext cx="1198111" cy="84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78317" y="3694706"/>
            <a:ext cx="1263828" cy="1236114"/>
          </a:xfrm>
          <a:prstGeom prst="rect">
            <a:avLst/>
          </a:prstGeom>
        </p:spPr>
      </p:pic>
      <p:sp>
        <p:nvSpPr>
          <p:cNvPr id="24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9587552" y="3694706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51718" y="2507198"/>
            <a:ext cx="2592297" cy="647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0" y="5874243"/>
            <a:ext cx="12192000" cy="983758"/>
            <a:chOff x="0" y="5874243"/>
            <a:chExt cx="12192000" cy="983758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34056" y="-69917"/>
            <a:ext cx="12192001" cy="785794"/>
            <a:chOff x="107504" y="178571"/>
            <a:chExt cx="10082531" cy="714380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547093" y="178571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69263" y="214291"/>
            <a:ext cx="10321589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Грантова підтримка 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для ветеранів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54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787588" y="743666"/>
            <a:ext cx="93320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та розвиток власної справи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ветеранів,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соціальна адаптація у бізнес-середовищі та створення нових робочих місць</a:t>
            </a:r>
          </a:p>
        </p:txBody>
      </p:sp>
      <p:sp>
        <p:nvSpPr>
          <p:cNvPr id="7" name="Скругленный прямоугольник 49">
            <a:extLst>
              <a:ext uri="{FF2B5EF4-FFF2-40B4-BE49-F238E27FC236}">
                <a16:creationId xmlns:a16="http://schemas.microsoft.com/office/drawing/2014/main" id="{4EFF5975-5E94-131E-4392-4ED5E49FE537}"/>
              </a:ext>
            </a:extLst>
          </p:cNvPr>
          <p:cNvSpPr/>
          <p:nvPr/>
        </p:nvSpPr>
        <p:spPr>
          <a:xfrm>
            <a:off x="271031" y="840729"/>
            <a:ext cx="2386720" cy="532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</a:p>
        </p:txBody>
      </p:sp>
      <p:sp>
        <p:nvSpPr>
          <p:cNvPr id="11" name="Прямоугольник 12">
            <a:extLst>
              <a:ext uri="{FF2B5EF4-FFF2-40B4-BE49-F238E27FC236}">
                <a16:creationId xmlns:a16="http://schemas.microsoft.com/office/drawing/2014/main" id="{8D135972-1AF3-F75B-39F5-7286D330BDE1}"/>
              </a:ext>
            </a:extLst>
          </p:cNvPr>
          <p:cNvSpPr/>
          <p:nvPr/>
        </p:nvSpPr>
        <p:spPr>
          <a:xfrm>
            <a:off x="2787588" y="1727436"/>
            <a:ext cx="9118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 ОДА від 23 жовтня 2024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року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871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2">
            <a:extLst>
              <a:ext uri="{FF2B5EF4-FFF2-40B4-BE49-F238E27FC236}">
                <a16:creationId xmlns:a16="http://schemas.microsoft.com/office/drawing/2014/main" id="{5317C73D-7F33-AB89-E7B0-BB4DCE418A55}"/>
              </a:ext>
            </a:extLst>
          </p:cNvPr>
          <p:cNvSpPr/>
          <p:nvPr/>
        </p:nvSpPr>
        <p:spPr>
          <a:xfrm>
            <a:off x="314274" y="3171898"/>
            <a:ext cx="36667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 меблів, обладнання, транспортних 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програмного забезпечення, тварин тощо</a:t>
            </a:r>
            <a:endParaRPr lang="uk-UA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uk-UA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маркетингу та реклами;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uk-UA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орендна плата за користування нежитловим приміщенням, земельною 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ділянкою, обладнанням</a:t>
            </a:r>
            <a:endParaRPr lang="uk-UA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комерційна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концесія</a:t>
            </a:r>
          </a:p>
        </p:txBody>
      </p:sp>
      <p:sp>
        <p:nvSpPr>
          <p:cNvPr id="15" name="Скругленный прямоугольник 49">
            <a:extLst>
              <a:ext uri="{FF2B5EF4-FFF2-40B4-BE49-F238E27FC236}">
                <a16:creationId xmlns:a16="http://schemas.microsoft.com/office/drawing/2014/main" id="{5409400E-2A6E-5E8E-4BA8-F5872ABD76DC}"/>
              </a:ext>
            </a:extLst>
          </p:cNvPr>
          <p:cNvSpPr/>
          <p:nvPr/>
        </p:nvSpPr>
        <p:spPr>
          <a:xfrm>
            <a:off x="4795833" y="2516654"/>
            <a:ext cx="3317397" cy="620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ГРАНТУ</a:t>
            </a:r>
          </a:p>
          <a:p>
            <a:pPr algn="ctr"/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умови СТВОРИТИ:</a:t>
            </a:r>
          </a:p>
        </p:txBody>
      </p:sp>
      <p:sp>
        <p:nvSpPr>
          <p:cNvPr id="16" name="Прямоугольник 12">
            <a:extLst>
              <a:ext uri="{FF2B5EF4-FFF2-40B4-BE49-F238E27FC236}">
                <a16:creationId xmlns:a16="http://schemas.microsoft.com/office/drawing/2014/main" id="{8D7BC441-302E-4AB9-801C-61A224DC7887}"/>
              </a:ext>
            </a:extLst>
          </p:cNvPr>
          <p:cNvSpPr/>
          <p:nvPr/>
        </p:nvSpPr>
        <p:spPr>
          <a:xfrm>
            <a:off x="4417179" y="3196141"/>
            <a:ext cx="431543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робоче місце –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250 тис. грн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sz="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місця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250 -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тис.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sz="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місця –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500 -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тис.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</a:p>
        </p:txBody>
      </p:sp>
      <p:sp>
        <p:nvSpPr>
          <p:cNvPr id="17" name="Скругленный прямоугольник 49">
            <a:extLst>
              <a:ext uri="{FF2B5EF4-FFF2-40B4-BE49-F238E27FC236}">
                <a16:creationId xmlns:a16="http://schemas.microsoft.com/office/drawing/2014/main" id="{94AB36A0-52CB-2F97-762C-301F2D1E3D3D}"/>
              </a:ext>
            </a:extLst>
          </p:cNvPr>
          <p:cNvSpPr/>
          <p:nvPr/>
        </p:nvSpPr>
        <p:spPr>
          <a:xfrm>
            <a:off x="4616381" y="4417172"/>
            <a:ext cx="3317397" cy="469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СПІВФІНАНСУВАННЯ:</a:t>
            </a:r>
          </a:p>
        </p:txBody>
      </p:sp>
      <p:sp>
        <p:nvSpPr>
          <p:cNvPr id="18" name="Прямоугольник 12">
            <a:extLst>
              <a:ext uri="{FF2B5EF4-FFF2-40B4-BE49-F238E27FC236}">
                <a16:creationId xmlns:a16="http://schemas.microsoft.com/office/drawing/2014/main" id="{635108D5-6F8C-283E-2BE9-552FCAD150F7}"/>
              </a:ext>
            </a:extLst>
          </p:cNvPr>
          <p:cNvSpPr/>
          <p:nvPr/>
        </p:nvSpPr>
        <p:spPr>
          <a:xfrm>
            <a:off x="4416046" y="4954855"/>
            <a:ext cx="4313916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10 %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гранту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500 тис.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sz="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–500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тис.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грн</a:t>
            </a: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1">
            <a:extLst>
              <a:ext uri="{FF2B5EF4-FFF2-40B4-BE49-F238E27FC236}">
                <a16:creationId xmlns:a16="http://schemas.microsoft.com/office/drawing/2014/main" id="{71042A9D-412B-37D9-9C65-C1027A34F51A}"/>
              </a:ext>
            </a:extLst>
          </p:cNvPr>
          <p:cNvSpPr/>
          <p:nvPr/>
        </p:nvSpPr>
        <p:spPr>
          <a:xfrm>
            <a:off x="3586640" y="6024757"/>
            <a:ext cx="5735782" cy="76304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>
              <a:solidFill>
                <a:schemeClr val="bg1"/>
              </a:solidFill>
            </a:endParaRPr>
          </a:p>
          <a:p>
            <a:pPr algn="ctr"/>
            <a:r>
              <a:rPr lang="uk-UA" sz="2400" b="1" dirty="0">
                <a:solidFill>
                  <a:schemeClr val="bg1"/>
                </a:solidFill>
              </a:rPr>
              <a:t>ПОДАЧА ДОКУМЕНТІВ ДО 20.11.2024</a:t>
            </a:r>
          </a:p>
          <a:p>
            <a:pPr algn="ctr"/>
            <a:endParaRPr lang="uk-UA" sz="3000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67703" y="1679158"/>
            <a:ext cx="2305914" cy="61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950633" y="2516654"/>
            <a:ext cx="2592297" cy="620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2096" y="3329697"/>
            <a:ext cx="1442927" cy="1346586"/>
          </a:xfrm>
          <a:prstGeom prst="rect">
            <a:avLst/>
          </a:prstGeom>
        </p:spPr>
      </p:pic>
      <p:sp>
        <p:nvSpPr>
          <p:cNvPr id="30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9935024" y="3415634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1505" y="2516654"/>
            <a:ext cx="2592297" cy="620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5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4056" y="-69917"/>
            <a:ext cx="12192001" cy="785794"/>
            <a:chOff x="107504" y="178571"/>
            <a:chExt cx="10082531" cy="714380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547093" y="178571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69263" y="214291"/>
            <a:ext cx="10321589" cy="378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Регіональна програма бізнесу на 2025-2027 роки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54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36692" y="1164482"/>
            <a:ext cx="24155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28409" y="635550"/>
            <a:ext cx="656543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ГРАНТИ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т.ч.:</a:t>
            </a:r>
          </a:p>
          <a:p>
            <a:pPr lvl="1"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БПЛА та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 подвійного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призначення;</a:t>
            </a: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 ветеранів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КОМПЕНСАЦІЇ,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т.ч.:</a:t>
            </a:r>
          </a:p>
          <a:p>
            <a:pPr lvl="1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ставок за кредитами;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 на закупівлю обладнання і техніки;</a:t>
            </a:r>
          </a:p>
          <a:p>
            <a:pPr lvl="1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бізнесу, який постраждав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 воєнної агресії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uk-UA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34056" y="2790682"/>
            <a:ext cx="120310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81F6C1BD-2619-6C35-AE73-23423D9565BA}"/>
              </a:ext>
            </a:extLst>
          </p:cNvPr>
          <p:cNvSpPr/>
          <p:nvPr/>
        </p:nvSpPr>
        <p:spPr>
          <a:xfrm>
            <a:off x="1043579" y="3129149"/>
            <a:ext cx="24339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</a:p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22">
            <a:extLst>
              <a:ext uri="{FF2B5EF4-FFF2-40B4-BE49-F238E27FC236}">
                <a16:creationId xmlns:a16="http://schemas.microsoft.com/office/drawing/2014/main" id="{D24DCE9D-A279-489A-4D78-6CC13326CB27}"/>
              </a:ext>
            </a:extLst>
          </p:cNvPr>
          <p:cNvSpPr/>
          <p:nvPr/>
        </p:nvSpPr>
        <p:spPr>
          <a:xfrm>
            <a:off x="5584071" y="3029137"/>
            <a:ext cx="648104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 «Zp_бізнес_інформ»;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регіональна платформа «</a:t>
            </a:r>
            <a:r>
              <a:rPr lang="uk-UA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Діалог влади та бізнесу»</a:t>
            </a:r>
          </a:p>
        </p:txBody>
      </p:sp>
      <p:cxnSp>
        <p:nvCxnSpPr>
          <p:cNvPr id="21" name="Прямая соединительная линия 10">
            <a:extLst>
              <a:ext uri="{FF2B5EF4-FFF2-40B4-BE49-F238E27FC236}">
                <a16:creationId xmlns:a16="http://schemas.microsoft.com/office/drawing/2014/main" id="{B0CD93C1-05BB-10DC-138A-EECF4F8C847C}"/>
              </a:ext>
            </a:extLst>
          </p:cNvPr>
          <p:cNvCxnSpPr>
            <a:cxnSpLocks/>
          </p:cNvCxnSpPr>
          <p:nvPr/>
        </p:nvCxnSpPr>
        <p:spPr>
          <a:xfrm>
            <a:off x="0" y="4416776"/>
            <a:ext cx="120310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">
            <a:extLst>
              <a:ext uri="{FF2B5EF4-FFF2-40B4-BE49-F238E27FC236}">
                <a16:creationId xmlns:a16="http://schemas.microsoft.com/office/drawing/2014/main" id="{03B976D2-EE0A-659B-4585-CA9F9668BE84}"/>
              </a:ext>
            </a:extLst>
          </p:cNvPr>
          <p:cNvSpPr/>
          <p:nvPr/>
        </p:nvSpPr>
        <p:spPr>
          <a:xfrm>
            <a:off x="854595" y="4616755"/>
            <a:ext cx="27797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endParaRPr lang="uk-U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 </a:t>
            </a:r>
          </a:p>
          <a:p>
            <a:pPr algn="ctr"/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бізнесу</a:t>
            </a:r>
            <a:endParaRPr lang="uk-U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2">
            <a:extLst>
              <a:ext uri="{FF2B5EF4-FFF2-40B4-BE49-F238E27FC236}">
                <a16:creationId xmlns:a16="http://schemas.microsoft.com/office/drawing/2014/main" id="{08443671-22BE-7B54-A12D-4304F57C0457}"/>
              </a:ext>
            </a:extLst>
          </p:cNvPr>
          <p:cNvSpPr/>
          <p:nvPr/>
        </p:nvSpPr>
        <p:spPr>
          <a:xfrm>
            <a:off x="5660623" y="4757903"/>
            <a:ext cx="65654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іноваційних хабів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 кластерних ініціатив</a:t>
            </a:r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підтримка діючих об’єктів інфраструктури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1054433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72,0</a:t>
            </a:r>
            <a:endParaRPr lang="uk-UA" sz="6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2973606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4623833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06" y="1164482"/>
            <a:ext cx="937839" cy="94889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522" y="3003995"/>
            <a:ext cx="595960" cy="119192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7903"/>
            <a:ext cx="1018502" cy="1166149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0" y="6124030"/>
            <a:ext cx="12192000" cy="733971"/>
            <a:chOff x="0" y="6124030"/>
            <a:chExt cx="12192000" cy="73397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6155561"/>
              <a:ext cx="12189906" cy="70244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0" y="6124030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50751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30687D-B768-6889-06A8-EE6A91E5A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184" y="217901"/>
            <a:ext cx="10058400" cy="1389835"/>
          </a:xfrm>
        </p:spPr>
        <p:txBody>
          <a:bodyPr/>
          <a:lstStyle/>
          <a:p>
            <a:pPr algn="ctr"/>
            <a:endParaRPr lang="uk-UA" dirty="0"/>
          </a:p>
          <a:p>
            <a:pPr algn="ctr"/>
            <a:r>
              <a:rPr lang="uk-UA" sz="4800" dirty="0" smtClean="0">
                <a:latin typeface="Arial Black" panose="020B0A04020102020204" pitchFamily="34" charset="0"/>
              </a:rPr>
              <a:t>ДЯКУЮ </a:t>
            </a:r>
            <a:r>
              <a:rPr lang="uk-UA" sz="4800" dirty="0">
                <a:latin typeface="Arial Black" panose="020B0A04020102020204" pitchFamily="34" charset="0"/>
              </a:rPr>
              <a:t>ЗА УВАГУ!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0" y="6219930"/>
            <a:ext cx="12192000" cy="638070"/>
            <a:chOff x="0" y="5874243"/>
            <a:chExt cx="12192000" cy="98375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Місце для вмісту 2">
            <a:extLst>
              <a:ext uri="{FF2B5EF4-FFF2-40B4-BE49-F238E27FC236}">
                <a16:creationId xmlns:a16="http://schemas.microsoft.com/office/drawing/2014/main" id="{0230687D-B768-6889-06A8-EE6A91E5AEE4}"/>
              </a:ext>
            </a:extLst>
          </p:cNvPr>
          <p:cNvSpPr txBox="1">
            <a:spLocks/>
          </p:cNvSpPr>
          <p:nvPr/>
        </p:nvSpPr>
        <p:spPr>
          <a:xfrm>
            <a:off x="1077184" y="1629910"/>
            <a:ext cx="10058400" cy="751765"/>
          </a:xfrm>
          <a:prstGeom prst="rect">
            <a:avLst/>
          </a:prstGeom>
        </p:spPr>
        <p:txBody>
          <a:bodyPr vert="horz" lIns="0" tIns="45720" rIns="0" bIns="45720" rtlCol="0"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sz="4800" dirty="0" smtClean="0">
                <a:latin typeface="Arial Black" panose="020B0A04020102020204" pitchFamily="34" charset="0"/>
              </a:rPr>
              <a:t>Онлайн підтримка бізнесу:</a:t>
            </a:r>
            <a:endParaRPr lang="uk-UA" sz="4800" dirty="0">
              <a:latin typeface="Arial Black" panose="020B0A040201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132" y="2381675"/>
            <a:ext cx="2869642" cy="2869642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779739" y="5731685"/>
            <a:ext cx="265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Z</a:t>
            </a:r>
            <a:r>
              <a:rPr lang="uk-UA" dirty="0">
                <a:latin typeface="Arial Black" panose="020B0A04020102020204" pitchFamily="34" charset="0"/>
              </a:rPr>
              <a:t>р_бізнес_інформ </a:t>
            </a:r>
            <a:endParaRPr lang="uk-UA" dirty="0">
              <a:latin typeface="Arial Black" panose="020B0A04020102020204" pitchFamily="34" charset="0"/>
            </a:endParaRPr>
          </a:p>
        </p:txBody>
      </p:sp>
      <p:sp>
        <p:nvSpPr>
          <p:cNvPr id="19" name="AutoShape 6" descr="Иконки компьютеров Социальные сети Facebook, значок Facebook, логотип,  крест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37" y="5152419"/>
            <a:ext cx="564068" cy="58714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17" y="2401227"/>
            <a:ext cx="2850089" cy="285008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132" y="5152419"/>
            <a:ext cx="564068" cy="587143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14735" y="5714015"/>
            <a:ext cx="4132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Департамент </a:t>
            </a:r>
            <a:r>
              <a:rPr lang="ru-RU" dirty="0" err="1" smtClean="0">
                <a:latin typeface="Arial Black" panose="020B0A04020102020204" pitchFamily="34" charset="0"/>
              </a:rPr>
              <a:t>економ</a:t>
            </a:r>
            <a:r>
              <a:rPr lang="uk-UA" dirty="0" smtClean="0">
                <a:latin typeface="Arial Black" panose="020B0A04020102020204" pitchFamily="34" charset="0"/>
              </a:rPr>
              <a:t>іки ЗОДА</a:t>
            </a:r>
            <a:endParaRPr lang="uk-UA" dirty="0">
              <a:latin typeface="Arial Black" panose="020B0A040201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212583" y="2540488"/>
            <a:ext cx="33076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dert@zoda.gov.ua </a:t>
            </a:r>
            <a:endParaRPr lang="uk-UA" sz="2800" b="1" dirty="0" smtClean="0"/>
          </a:p>
          <a:p>
            <a:r>
              <a:rPr lang="en-US" sz="2800" b="1" dirty="0" smtClean="0"/>
              <a:t>702@zoda.gov.ua</a:t>
            </a:r>
            <a:endParaRPr lang="en-US" sz="2800" b="1" dirty="0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109" y="2401227"/>
            <a:ext cx="1309669" cy="123263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9212583" y="4201598"/>
            <a:ext cx="2970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+</a:t>
            </a:r>
            <a:r>
              <a:rPr lang="en-US" sz="2800" b="1" dirty="0" smtClean="0"/>
              <a:t>38</a:t>
            </a:r>
            <a:r>
              <a:rPr lang="uk-UA" sz="2800" b="1" dirty="0" smtClean="0"/>
              <a:t> </a:t>
            </a:r>
            <a:r>
              <a:rPr lang="en-US" sz="2800" b="1" dirty="0" smtClean="0"/>
              <a:t>093-86-65-992</a:t>
            </a:r>
            <a:endParaRPr lang="en-US" sz="2800" dirty="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7" t="10932" r="9190" b="13714"/>
          <a:stretch/>
        </p:blipFill>
        <p:spPr>
          <a:xfrm>
            <a:off x="7820564" y="3762954"/>
            <a:ext cx="1392019" cy="140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22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етроспектива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ерта текстура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894</TotalTime>
  <Words>341</Words>
  <Application>Microsoft Office PowerPoint</Application>
  <PresentationFormat>Широкоэкранный</PresentationFormat>
  <Paragraphs>88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Wingdings</vt:lpstr>
      <vt:lpstr>Ретроспектива</vt:lpstr>
      <vt:lpstr>Онлайн-зустріч «Діалог влади та бізнесу» (15.11.2024)  Тема: «Інструменти підтримки бізнесу. Грантові програми для бізнесу під час війни»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Кучеренко</dc:creator>
  <cp:lastModifiedBy>Максим Кучеренко</cp:lastModifiedBy>
  <cp:revision>49</cp:revision>
  <cp:lastPrinted>2024-11-15T07:06:19Z</cp:lastPrinted>
  <dcterms:created xsi:type="dcterms:W3CDTF">2024-04-18T07:19:32Z</dcterms:created>
  <dcterms:modified xsi:type="dcterms:W3CDTF">2024-11-15T07:09:38Z</dcterms:modified>
</cp:coreProperties>
</file>