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7"/>
  </p:handoutMasterIdLst>
  <p:sldIdLst>
    <p:sldId id="256" r:id="rId2"/>
    <p:sldId id="262" r:id="rId3"/>
    <p:sldId id="258" r:id="rId4"/>
    <p:sldId id="259" r:id="rId5"/>
    <p:sldId id="261" r:id="rId6"/>
  </p:sldIdLst>
  <p:sldSz cx="18288000" cy="10287000"/>
  <p:notesSz cx="6888163" cy="10020300"/>
  <p:embeddedFontLst>
    <p:embeddedFont>
      <p:font typeface="Poppins" panose="020B0604020202020204" charset="0"/>
      <p:regular r:id="rId8"/>
    </p:embeddedFont>
    <p:embeddedFont>
      <p:font typeface="Poppins Medium" panose="020B0604020202020204" charset="0"/>
      <p:regular r:id="rId9"/>
    </p:embeddedFont>
    <p:embeddedFont>
      <p:font typeface="Poppins Semi-Bold" panose="020B0604020202020204" charset="0"/>
      <p:regular r:id="rId10"/>
    </p:embeddedFont>
    <p:embeddedFont>
      <p:font typeface="Arimo" panose="020B0604020202020204" charset="0"/>
      <p:regular r:id="rId11"/>
    </p:embeddedFont>
    <p:embeddedFont>
      <p:font typeface="Garet Bold" panose="020B0604020202020204" charset="-52"/>
      <p:regular r:id="rId12"/>
    </p:embeddedFont>
    <p:embeddedFont>
      <p:font typeface="Poppins Bold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aret" panose="020B0604020202020204" charset="-52"/>
      <p:regular r:id="rId18"/>
    </p:embeddedFont>
    <p:embeddedFont>
      <p:font typeface="Trocchi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996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78-4EF9-827E-4CDB685806B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F78-4EF9-827E-4CDB685806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F78-4EF9-827E-4CDB685806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C5E-43FD-9E3D-7A0013592E4D}"/>
              </c:ext>
            </c:extLst>
          </c:dPt>
          <c:dLbls>
            <c:dLbl>
              <c:idx val="0"/>
              <c:layout>
                <c:manualLayout>
                  <c:x val="-0.19638512217787862"/>
                  <c:y val="-0.14856800156192554"/>
                </c:manualLayout>
              </c:layout>
              <c:tx>
                <c:rich>
                  <a:bodyPr/>
                  <a:lstStyle/>
                  <a:p>
                    <a:fld id="{30CA502C-A28A-446A-8580-E8055519FF5E}" type="VALUE">
                      <a:rPr lang="ru-RU" sz="2800" smtClean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r>
                      <a:rPr lang="ru-RU" sz="2800" dirty="0" smtClean="0">
                        <a:solidFill>
                          <a:schemeClr val="tx1"/>
                        </a:solidFill>
                      </a:rPr>
                      <a:t> ФОП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F78-4EF9-827E-4CDB685806B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2863213989848588"/>
                  <c:y val="-4.07563197551136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EEE1241-90BF-4DD2-9689-3D1D12485C40}" type="VALUE">
                      <a:rPr lang="ru-RU" sz="2800" smtClean="0">
                        <a:solidFill>
                          <a:schemeClr val="tx1"/>
                        </a:solidFill>
                      </a:rPr>
                      <a:pPr>
                        <a:defRPr sz="2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r>
                      <a:rPr lang="ru-RU" sz="28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sz="2800" dirty="0" err="1" smtClean="0">
                        <a:solidFill>
                          <a:schemeClr val="tx1"/>
                        </a:solidFill>
                      </a:rPr>
                      <a:t>фіз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F78-4EF9-827E-4CDB685806B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3602772765202659"/>
                  <c:y val="0.22573750040846768"/>
                </c:manualLayout>
              </c:layout>
              <c:tx>
                <c:rich>
                  <a:bodyPr/>
                  <a:lstStyle/>
                  <a:p>
                    <a:fld id="{9E0E88AE-FB47-4F0B-933E-14C346FD83CB}" type="VALUE">
                      <a:rPr lang="ru-RU" sz="2400" smtClean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r>
                      <a:rPr lang="ru-RU" sz="2400" dirty="0" smtClean="0">
                        <a:solidFill>
                          <a:schemeClr val="tx1"/>
                        </a:solidFill>
                      </a:rPr>
                      <a:t> Юр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F78-4EF9-827E-4CDB685806B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0.63</c:v>
                </c:pt>
                <c:pt idx="1">
                  <c:v>0.19</c:v>
                </c:pt>
                <c:pt idx="2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78-4EF9-827E-4CDB685806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4870" cy="502755"/>
          </a:xfrm>
          <a:prstGeom prst="rect">
            <a:avLst/>
          </a:prstGeom>
        </p:spPr>
        <p:txBody>
          <a:bodyPr vert="horz" lIns="92412" tIns="46206" rIns="92412" bIns="46206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700" y="2"/>
            <a:ext cx="2984870" cy="502755"/>
          </a:xfrm>
          <a:prstGeom prst="rect">
            <a:avLst/>
          </a:prstGeom>
        </p:spPr>
        <p:txBody>
          <a:bodyPr vert="horz" lIns="92412" tIns="46206" rIns="92412" bIns="46206" rtlCol="0"/>
          <a:lstStyle>
            <a:lvl1pPr algn="r">
              <a:defRPr sz="1200"/>
            </a:lvl1pPr>
          </a:lstStyle>
          <a:p>
            <a:fld id="{EE88499B-218E-45BD-9B77-E9289A43B9B8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517546"/>
            <a:ext cx="2984870" cy="502754"/>
          </a:xfrm>
          <a:prstGeom prst="rect">
            <a:avLst/>
          </a:prstGeom>
        </p:spPr>
        <p:txBody>
          <a:bodyPr vert="horz" lIns="92412" tIns="46206" rIns="92412" bIns="46206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700" y="9517546"/>
            <a:ext cx="2984870" cy="502754"/>
          </a:xfrm>
          <a:prstGeom prst="rect">
            <a:avLst/>
          </a:prstGeom>
        </p:spPr>
        <p:txBody>
          <a:bodyPr vert="horz" lIns="92412" tIns="46206" rIns="92412" bIns="46206" rtlCol="0" anchor="b"/>
          <a:lstStyle>
            <a:lvl1pPr algn="r">
              <a:defRPr sz="1200"/>
            </a:lvl1pPr>
          </a:lstStyle>
          <a:p>
            <a:fld id="{438E4631-E700-4122-8346-F629715073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1594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2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23.svg"/><Relationship Id="rId4" Type="http://schemas.openxmlformats.org/officeDocument/2006/relationships/image" Target="../media/image8.sv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1" b="-11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259670" y="-1361782"/>
            <a:ext cx="3538728" cy="4114800"/>
          </a:xfrm>
          <a:custGeom>
            <a:avLst/>
            <a:gdLst/>
            <a:ahLst/>
            <a:cxnLst/>
            <a:rect l="l" t="t" r="r" b="b"/>
            <a:pathLst>
              <a:path w="3538728" h="4114800">
                <a:moveTo>
                  <a:pt x="0" y="0"/>
                </a:moveTo>
                <a:lnTo>
                  <a:pt x="3538728" y="0"/>
                </a:lnTo>
                <a:lnTo>
                  <a:pt x="35387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568182" y="9258300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603513" y="1599515"/>
            <a:ext cx="8195211" cy="7433296"/>
            <a:chOff x="0" y="0"/>
            <a:chExt cx="896112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96112" cy="812800"/>
            </a:xfrm>
            <a:custGeom>
              <a:avLst/>
              <a:gdLst/>
              <a:ahLst/>
              <a:cxnLst/>
              <a:rect l="l" t="t" r="r" b="b"/>
              <a:pathLst>
                <a:path w="896112" h="812800">
                  <a:moveTo>
                    <a:pt x="47234" y="0"/>
                  </a:moveTo>
                  <a:lnTo>
                    <a:pt x="848878" y="0"/>
                  </a:lnTo>
                  <a:cubicBezTo>
                    <a:pt x="861405" y="0"/>
                    <a:pt x="873419" y="4976"/>
                    <a:pt x="882278" y="13835"/>
                  </a:cubicBezTo>
                  <a:cubicBezTo>
                    <a:pt x="891136" y="22693"/>
                    <a:pt x="896112" y="34707"/>
                    <a:pt x="896112" y="47234"/>
                  </a:cubicBezTo>
                  <a:lnTo>
                    <a:pt x="896112" y="765566"/>
                  </a:lnTo>
                  <a:cubicBezTo>
                    <a:pt x="896112" y="791652"/>
                    <a:pt x="874965" y="812800"/>
                    <a:pt x="848878" y="812800"/>
                  </a:cubicBezTo>
                  <a:lnTo>
                    <a:pt x="47234" y="812800"/>
                  </a:lnTo>
                  <a:cubicBezTo>
                    <a:pt x="21148" y="812800"/>
                    <a:pt x="0" y="791652"/>
                    <a:pt x="0" y="765566"/>
                  </a:cubicBezTo>
                  <a:lnTo>
                    <a:pt x="0" y="47234"/>
                  </a:lnTo>
                  <a:cubicBezTo>
                    <a:pt x="0" y="21148"/>
                    <a:pt x="21148" y="0"/>
                    <a:pt x="47234" y="0"/>
                  </a:cubicBezTo>
                  <a:close/>
                </a:path>
              </a:pathLst>
            </a:custGeom>
            <a:blipFill>
              <a:blip r:embed="rId7"/>
              <a:stretch>
                <a:fillRect t="-19574" b="-45594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2585068" y="6064348"/>
            <a:ext cx="4639855" cy="822954"/>
            <a:chOff x="0" y="0"/>
            <a:chExt cx="1222019" cy="21674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22019" cy="216745"/>
            </a:xfrm>
            <a:custGeom>
              <a:avLst/>
              <a:gdLst/>
              <a:ahLst/>
              <a:cxnLst/>
              <a:rect l="l" t="t" r="r" b="b"/>
              <a:pathLst>
                <a:path w="1222019" h="216745">
                  <a:moveTo>
                    <a:pt x="108373" y="0"/>
                  </a:moveTo>
                  <a:lnTo>
                    <a:pt x="1113647" y="0"/>
                  </a:lnTo>
                  <a:cubicBezTo>
                    <a:pt x="1142389" y="0"/>
                    <a:pt x="1169954" y="11418"/>
                    <a:pt x="1190278" y="31742"/>
                  </a:cubicBezTo>
                  <a:cubicBezTo>
                    <a:pt x="1210601" y="52065"/>
                    <a:pt x="1222019" y="79630"/>
                    <a:pt x="1222019" y="108373"/>
                  </a:cubicBezTo>
                  <a:lnTo>
                    <a:pt x="1222019" y="108373"/>
                  </a:lnTo>
                  <a:cubicBezTo>
                    <a:pt x="1222019" y="137115"/>
                    <a:pt x="1210601" y="164680"/>
                    <a:pt x="1190278" y="185004"/>
                  </a:cubicBezTo>
                  <a:cubicBezTo>
                    <a:pt x="1169954" y="205327"/>
                    <a:pt x="1142389" y="216745"/>
                    <a:pt x="1113647" y="216745"/>
                  </a:cubicBezTo>
                  <a:lnTo>
                    <a:pt x="108373" y="216745"/>
                  </a:lnTo>
                  <a:cubicBezTo>
                    <a:pt x="79630" y="216745"/>
                    <a:pt x="52065" y="205327"/>
                    <a:pt x="31742" y="185004"/>
                  </a:cubicBezTo>
                  <a:cubicBezTo>
                    <a:pt x="11418" y="164680"/>
                    <a:pt x="0" y="137115"/>
                    <a:pt x="0" y="108373"/>
                  </a:cubicBezTo>
                  <a:lnTo>
                    <a:pt x="0" y="108373"/>
                  </a:lnTo>
                  <a:cubicBezTo>
                    <a:pt x="0" y="79630"/>
                    <a:pt x="11418" y="52065"/>
                    <a:pt x="31742" y="31742"/>
                  </a:cubicBezTo>
                  <a:cubicBezTo>
                    <a:pt x="52065" y="11418"/>
                    <a:pt x="79630" y="0"/>
                    <a:pt x="108373" y="0"/>
                  </a:cubicBezTo>
                  <a:close/>
                </a:path>
              </a:pathLst>
            </a:custGeom>
            <a:solidFill>
              <a:srgbClr val="F6A60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95250"/>
              <a:ext cx="1222019" cy="311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744817" y="1557566"/>
            <a:ext cx="2011946" cy="623703"/>
          </a:xfrm>
          <a:custGeom>
            <a:avLst/>
            <a:gdLst/>
            <a:ahLst/>
            <a:cxnLst/>
            <a:rect l="l" t="t" r="r" b="b"/>
            <a:pathLst>
              <a:path w="2011946" h="623703">
                <a:moveTo>
                  <a:pt x="0" y="0"/>
                </a:moveTo>
                <a:lnTo>
                  <a:pt x="2011947" y="0"/>
                </a:lnTo>
                <a:lnTo>
                  <a:pt x="2011947" y="623703"/>
                </a:lnTo>
                <a:lnTo>
                  <a:pt x="0" y="6237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0" y="0"/>
            <a:ext cx="432255" cy="432255"/>
          </a:xfrm>
          <a:custGeom>
            <a:avLst/>
            <a:gdLst/>
            <a:ahLst/>
            <a:cxnLst/>
            <a:rect l="l" t="t" r="r" b="b"/>
            <a:pathLst>
              <a:path w="432255" h="432255">
                <a:moveTo>
                  <a:pt x="0" y="0"/>
                </a:moveTo>
                <a:lnTo>
                  <a:pt x="432255" y="0"/>
                </a:lnTo>
                <a:lnTo>
                  <a:pt x="432255" y="432255"/>
                </a:lnTo>
                <a:lnTo>
                  <a:pt x="0" y="4322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568182" y="0"/>
            <a:ext cx="713488" cy="432255"/>
          </a:xfrm>
          <a:custGeom>
            <a:avLst/>
            <a:gdLst/>
            <a:ahLst/>
            <a:cxnLst/>
            <a:rect l="l" t="t" r="r" b="b"/>
            <a:pathLst>
              <a:path w="713488" h="432255">
                <a:moveTo>
                  <a:pt x="0" y="0"/>
                </a:moveTo>
                <a:lnTo>
                  <a:pt x="713488" y="0"/>
                </a:lnTo>
                <a:lnTo>
                  <a:pt x="713488" y="432255"/>
                </a:lnTo>
                <a:lnTo>
                  <a:pt x="0" y="4322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65990" y="9258300"/>
            <a:ext cx="864723" cy="524238"/>
          </a:xfrm>
          <a:custGeom>
            <a:avLst/>
            <a:gdLst/>
            <a:ahLst/>
            <a:cxnLst/>
            <a:rect l="l" t="t" r="r" b="b"/>
            <a:pathLst>
              <a:path w="864723" h="524238">
                <a:moveTo>
                  <a:pt x="0" y="0"/>
                </a:moveTo>
                <a:lnTo>
                  <a:pt x="864723" y="0"/>
                </a:lnTo>
                <a:lnTo>
                  <a:pt x="864723" y="524238"/>
                </a:lnTo>
                <a:lnTo>
                  <a:pt x="0" y="5242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364525" y="83713"/>
            <a:ext cx="1235319" cy="1223810"/>
          </a:xfrm>
          <a:custGeom>
            <a:avLst/>
            <a:gdLst/>
            <a:ahLst/>
            <a:cxnLst/>
            <a:rect l="l" t="t" r="r" b="b"/>
            <a:pathLst>
              <a:path w="1235319" h="1223810">
                <a:moveTo>
                  <a:pt x="0" y="0"/>
                </a:moveTo>
                <a:lnTo>
                  <a:pt x="1235319" y="0"/>
                </a:lnTo>
                <a:lnTo>
                  <a:pt x="1235319" y="1223810"/>
                </a:lnTo>
                <a:lnTo>
                  <a:pt x="0" y="122381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216127" y="9115598"/>
            <a:ext cx="11969876" cy="678641"/>
            <a:chOff x="0" y="0"/>
            <a:chExt cx="2979029" cy="16889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979029" cy="168898"/>
            </a:xfrm>
            <a:custGeom>
              <a:avLst/>
              <a:gdLst/>
              <a:ahLst/>
              <a:cxnLst/>
              <a:rect l="l" t="t" r="r" b="b"/>
              <a:pathLst>
                <a:path w="2979029" h="168898">
                  <a:moveTo>
                    <a:pt x="2775829" y="0"/>
                  </a:moveTo>
                  <a:lnTo>
                    <a:pt x="0" y="0"/>
                  </a:lnTo>
                  <a:lnTo>
                    <a:pt x="203200" y="168898"/>
                  </a:lnTo>
                  <a:lnTo>
                    <a:pt x="2979029" y="168898"/>
                  </a:lnTo>
                  <a:lnTo>
                    <a:pt x="2775829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01600" y="-28575"/>
              <a:ext cx="2775829" cy="1974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2105868" y="9122137"/>
            <a:ext cx="672103" cy="672103"/>
          </a:xfrm>
          <a:custGeom>
            <a:avLst/>
            <a:gdLst/>
            <a:ahLst/>
            <a:cxnLst/>
            <a:rect l="l" t="t" r="r" b="b"/>
            <a:pathLst>
              <a:path w="672103" h="672103">
                <a:moveTo>
                  <a:pt x="0" y="0"/>
                </a:moveTo>
                <a:lnTo>
                  <a:pt x="672102" y="0"/>
                </a:lnTo>
                <a:lnTo>
                  <a:pt x="672102" y="672102"/>
                </a:lnTo>
                <a:lnTo>
                  <a:pt x="0" y="67210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3829999" y="368593"/>
            <a:ext cx="4192028" cy="673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b="1">
                <a:solidFill>
                  <a:srgbClr val="F6A604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Запорізький обласний центр зайнятості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16126" y="1840842"/>
            <a:ext cx="10273759" cy="3415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4"/>
              </a:lnSpc>
            </a:pPr>
            <a:r>
              <a:rPr lang="en-US" sz="6000" b="1" dirty="0" smtClean="0">
                <a:solidFill>
                  <a:srgbClr val="F6A60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П</a:t>
            </a:r>
            <a:r>
              <a:rPr lang="uk-UA" sz="6000" b="1" dirty="0" smtClean="0">
                <a:solidFill>
                  <a:srgbClr val="F6A60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ІДТРИМКА БІЗНЕСУ </a:t>
            </a:r>
          </a:p>
          <a:p>
            <a:pPr algn="ctr">
              <a:lnSpc>
                <a:spcPts val="9094"/>
              </a:lnSpc>
            </a:pPr>
            <a:r>
              <a:rPr lang="uk-UA" sz="6000" b="1" dirty="0" smtClean="0">
                <a:solidFill>
                  <a:srgbClr val="F6A60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від</a:t>
            </a:r>
            <a:r>
              <a:rPr lang="en-US" sz="6000" b="1" dirty="0" smtClean="0">
                <a:solidFill>
                  <a:srgbClr val="F6A60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endParaRPr lang="uk-UA" sz="6000" b="1" dirty="0" smtClean="0">
              <a:solidFill>
                <a:srgbClr val="F6A604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ctr">
              <a:lnSpc>
                <a:spcPts val="9094"/>
              </a:lnSpc>
            </a:pPr>
            <a:r>
              <a:rPr lang="en-US" sz="6000" b="1" dirty="0" smtClean="0">
                <a:solidFill>
                  <a:srgbClr val="F6A60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СЛУЖБИ ЗАЙНЯТОСТІ</a:t>
            </a:r>
            <a:endParaRPr lang="en-US" sz="6000" b="1" dirty="0">
              <a:solidFill>
                <a:srgbClr val="F6A604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986827" y="6080538"/>
            <a:ext cx="406762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</a:pPr>
            <a:r>
              <a:rPr lang="en-US" sz="3499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dcz.gov.ua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139456" y="9148236"/>
            <a:ext cx="2266893" cy="446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178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0-800-336-728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406349" y="9216590"/>
            <a:ext cx="6181704" cy="338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1666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Call-центр Запорізького обласного центру зайнятості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984" y="-12660"/>
            <a:ext cx="18312984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1" b="-111"/>
            </a:stretch>
          </a:blipFill>
        </p:spPr>
        <p:txBody>
          <a:bodyPr/>
          <a:lstStyle/>
          <a:p>
            <a:endParaRPr lang="uk-UA" dirty="0"/>
          </a:p>
        </p:txBody>
      </p:sp>
      <p:sp>
        <p:nvSpPr>
          <p:cNvPr id="4" name="Freeform 4"/>
          <p:cNvSpPr/>
          <p:nvPr/>
        </p:nvSpPr>
        <p:spPr>
          <a:xfrm>
            <a:off x="16980122" y="112479"/>
            <a:ext cx="1027953" cy="998350"/>
          </a:xfrm>
          <a:custGeom>
            <a:avLst/>
            <a:gdLst/>
            <a:ahLst/>
            <a:cxnLst/>
            <a:rect l="l" t="t" r="r" b="b"/>
            <a:pathLst>
              <a:path w="1148875" h="1138171">
                <a:moveTo>
                  <a:pt x="0" y="0"/>
                </a:moveTo>
                <a:lnTo>
                  <a:pt x="1148875" y="0"/>
                </a:lnTo>
                <a:lnTo>
                  <a:pt x="1148875" y="1138170"/>
                </a:lnTo>
                <a:lnTo>
                  <a:pt x="0" y="11381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78785" y="2165214"/>
            <a:ext cx="6630581" cy="4105035"/>
            <a:chOff x="-211685" y="-2071528"/>
            <a:chExt cx="1467602" cy="2761943"/>
          </a:xfrm>
        </p:grpSpPr>
        <p:sp>
          <p:nvSpPr>
            <p:cNvPr id="6" name="Freeform 6"/>
            <p:cNvSpPr/>
            <p:nvPr/>
          </p:nvSpPr>
          <p:spPr>
            <a:xfrm>
              <a:off x="-211685" y="-2071528"/>
              <a:ext cx="1282554" cy="1323051"/>
            </a:xfrm>
            <a:custGeom>
              <a:avLst/>
              <a:gdLst/>
              <a:ahLst/>
              <a:cxnLst/>
              <a:rect l="l" t="t" r="r" b="b"/>
              <a:pathLst>
                <a:path w="1255917" h="690415">
                  <a:moveTo>
                    <a:pt x="82800" y="0"/>
                  </a:moveTo>
                  <a:lnTo>
                    <a:pt x="1173117" y="0"/>
                  </a:lnTo>
                  <a:cubicBezTo>
                    <a:pt x="1195077" y="0"/>
                    <a:pt x="1216138" y="8724"/>
                    <a:pt x="1231666" y="24252"/>
                  </a:cubicBezTo>
                  <a:cubicBezTo>
                    <a:pt x="1247194" y="39780"/>
                    <a:pt x="1255917" y="60840"/>
                    <a:pt x="1255917" y="82800"/>
                  </a:cubicBezTo>
                  <a:lnTo>
                    <a:pt x="1255917" y="607615"/>
                  </a:lnTo>
                  <a:cubicBezTo>
                    <a:pt x="1255917" y="629575"/>
                    <a:pt x="1247194" y="650636"/>
                    <a:pt x="1231666" y="666164"/>
                  </a:cubicBezTo>
                  <a:cubicBezTo>
                    <a:pt x="1216138" y="681692"/>
                    <a:pt x="1195077" y="690415"/>
                    <a:pt x="1173117" y="690415"/>
                  </a:cubicBezTo>
                  <a:lnTo>
                    <a:pt x="82800" y="690415"/>
                  </a:lnTo>
                  <a:cubicBezTo>
                    <a:pt x="60840" y="690415"/>
                    <a:pt x="39780" y="681692"/>
                    <a:pt x="24252" y="666164"/>
                  </a:cubicBezTo>
                  <a:cubicBezTo>
                    <a:pt x="8724" y="650636"/>
                    <a:pt x="0" y="629575"/>
                    <a:pt x="0" y="607615"/>
                  </a:cubicBezTo>
                  <a:lnTo>
                    <a:pt x="0" y="82800"/>
                  </a:lnTo>
                  <a:cubicBezTo>
                    <a:pt x="0" y="60840"/>
                    <a:pt x="8724" y="39780"/>
                    <a:pt x="24252" y="24252"/>
                  </a:cubicBezTo>
                  <a:cubicBezTo>
                    <a:pt x="39780" y="8724"/>
                    <a:pt x="60840" y="0"/>
                    <a:pt x="82800" y="0"/>
                  </a:cubicBezTo>
                  <a:close/>
                </a:path>
              </a:pathLst>
            </a:custGeom>
            <a:solidFill>
              <a:srgbClr val="FFC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255917" cy="7666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729972" y="2366011"/>
            <a:ext cx="4749586" cy="1392710"/>
            <a:chOff x="0" y="0"/>
            <a:chExt cx="2306022" cy="54270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06022" cy="542709"/>
            </a:xfrm>
            <a:custGeom>
              <a:avLst/>
              <a:gdLst/>
              <a:ahLst/>
              <a:cxnLst/>
              <a:rect l="l" t="t" r="r" b="b"/>
              <a:pathLst>
                <a:path w="2306022" h="542709">
                  <a:moveTo>
                    <a:pt x="45095" y="0"/>
                  </a:moveTo>
                  <a:lnTo>
                    <a:pt x="2260927" y="0"/>
                  </a:lnTo>
                  <a:cubicBezTo>
                    <a:pt x="2272887" y="0"/>
                    <a:pt x="2284357" y="4751"/>
                    <a:pt x="2292814" y="13208"/>
                  </a:cubicBezTo>
                  <a:cubicBezTo>
                    <a:pt x="2301271" y="21665"/>
                    <a:pt x="2306022" y="33135"/>
                    <a:pt x="2306022" y="45095"/>
                  </a:cubicBezTo>
                  <a:lnTo>
                    <a:pt x="2306022" y="497614"/>
                  </a:lnTo>
                  <a:cubicBezTo>
                    <a:pt x="2306022" y="509574"/>
                    <a:pt x="2301271" y="521044"/>
                    <a:pt x="2292814" y="529501"/>
                  </a:cubicBezTo>
                  <a:cubicBezTo>
                    <a:pt x="2284357" y="537958"/>
                    <a:pt x="2272887" y="542709"/>
                    <a:pt x="2260927" y="542709"/>
                  </a:cubicBezTo>
                  <a:lnTo>
                    <a:pt x="45095" y="542709"/>
                  </a:lnTo>
                  <a:cubicBezTo>
                    <a:pt x="33135" y="542709"/>
                    <a:pt x="21665" y="537958"/>
                    <a:pt x="13208" y="529501"/>
                  </a:cubicBezTo>
                  <a:cubicBezTo>
                    <a:pt x="4751" y="521044"/>
                    <a:pt x="0" y="509574"/>
                    <a:pt x="0" y="497614"/>
                  </a:cubicBezTo>
                  <a:lnTo>
                    <a:pt x="0" y="45095"/>
                  </a:lnTo>
                  <a:cubicBezTo>
                    <a:pt x="0" y="33135"/>
                    <a:pt x="4751" y="21665"/>
                    <a:pt x="13208" y="13208"/>
                  </a:cubicBezTo>
                  <a:cubicBezTo>
                    <a:pt x="21665" y="4751"/>
                    <a:pt x="33135" y="0"/>
                    <a:pt x="45095" y="0"/>
                  </a:cubicBezTo>
                  <a:close/>
                </a:path>
              </a:pathLst>
            </a:custGeom>
            <a:solidFill>
              <a:srgbClr val="E2E8E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2306022" cy="6189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-24984" y="100573"/>
            <a:ext cx="1780570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uk-UA" sz="3600" b="1" dirty="0" smtClean="0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П</a:t>
            </a:r>
            <a:r>
              <a:rPr lang="uk-UA" sz="3600" b="1" dirty="0" smtClean="0">
                <a:solidFill>
                  <a:srgbClr val="FFC000"/>
                </a:solidFill>
                <a:latin typeface="Poppins Bold"/>
                <a:ea typeface="Poppins Bold"/>
                <a:cs typeface="Poppins Bold"/>
                <a:sym typeface="Poppins Bold"/>
              </a:rPr>
              <a:t>ідтримка бізнесу </a:t>
            </a:r>
          </a:p>
          <a:p>
            <a:pPr algn="ctr"/>
            <a:r>
              <a:rPr lang="uk-UA" sz="3600" b="1" dirty="0" smtClean="0">
                <a:solidFill>
                  <a:srgbClr val="FFC000"/>
                </a:solidFill>
                <a:latin typeface="Poppins Bold"/>
                <a:ea typeface="Poppins Bold"/>
                <a:cs typeface="Poppins Bold"/>
                <a:sym typeface="Poppins Bold"/>
              </a:rPr>
              <a:t>державними програмами «В</a:t>
            </a:r>
            <a:r>
              <a:rPr lang="en-US" sz="3600" b="1" dirty="0" err="1" smtClean="0">
                <a:solidFill>
                  <a:srgbClr val="FFC000"/>
                </a:solidFill>
                <a:latin typeface="Poppins Bold"/>
                <a:ea typeface="Poppins Bold"/>
                <a:cs typeface="Poppins Bold"/>
                <a:sym typeface="Poppins Bold"/>
              </a:rPr>
              <a:t>ласн</a:t>
            </a:r>
            <a:r>
              <a:rPr lang="uk-UA" sz="3600" b="1" dirty="0" smtClean="0">
                <a:solidFill>
                  <a:srgbClr val="FFC000"/>
                </a:solidFill>
                <a:latin typeface="Poppins Bold"/>
                <a:ea typeface="Poppins Bold"/>
                <a:cs typeface="Poppins Bold"/>
                <a:sym typeface="Poppins Bold"/>
              </a:rPr>
              <a:t>а</a:t>
            </a:r>
            <a:r>
              <a:rPr lang="en-US" sz="3600" b="1" dirty="0" smtClean="0">
                <a:solidFill>
                  <a:srgbClr val="FFC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Poppins Bold"/>
                <a:ea typeface="Poppins Bold"/>
                <a:cs typeface="Poppins Bold"/>
                <a:sym typeface="Poppins Bold"/>
              </a:rPr>
              <a:t>справ</a:t>
            </a:r>
            <a:r>
              <a:rPr lang="uk-UA" sz="3600" b="1" dirty="0" smtClean="0">
                <a:solidFill>
                  <a:srgbClr val="FFC000"/>
                </a:solidFill>
                <a:latin typeface="Poppins Bold"/>
                <a:ea typeface="Poppins Bold"/>
                <a:cs typeface="Poppins Bold"/>
                <a:sym typeface="Poppins Bold"/>
              </a:rPr>
              <a:t>а» та «Гранти для ветеранів»</a:t>
            </a:r>
            <a:endParaRPr lang="en-US" sz="3600" b="1" dirty="0">
              <a:solidFill>
                <a:srgbClr val="FFC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66454" y="2996495"/>
            <a:ext cx="5183295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00100" lvl="1" indent="-342900">
              <a:lnSpc>
                <a:spcPts val="3919"/>
              </a:lnSpc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rgbClr val="000000"/>
                </a:solidFill>
                <a:latin typeface="Arimo"/>
                <a:ea typeface="Arimo"/>
                <a:cs typeface="Poppins Bold" panose="020B0604020202020204" charset="0"/>
                <a:sym typeface="Arimo"/>
              </a:rPr>
              <a:t>17</a:t>
            </a:r>
            <a:r>
              <a:rPr lang="uk-UA" sz="2000" b="1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ветеранів та членів їх сімей</a:t>
            </a:r>
          </a:p>
          <a:p>
            <a:pPr algn="ctr">
              <a:lnSpc>
                <a:spcPts val="3919"/>
              </a:lnSpc>
            </a:pPr>
            <a:endParaRPr lang="en-US" sz="2000" b="1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92248" y="3152740"/>
            <a:ext cx="6167614" cy="819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28700" lvl="1" indent="-571500">
              <a:lnSpc>
                <a:spcPts val="7769"/>
              </a:lnSpc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49 внутрішньо переміщених осіб</a:t>
            </a:r>
            <a:endParaRPr lang="en-US" sz="2000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601258" y="2298333"/>
            <a:ext cx="6384426" cy="76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9"/>
              </a:lnSpc>
            </a:pPr>
            <a:r>
              <a:rPr lang="en-US" sz="4000" b="1" dirty="0" smtClean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81</a:t>
            </a:r>
            <a:r>
              <a:rPr lang="en-US" sz="2800" b="1" dirty="0" smtClean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млн</a:t>
            </a:r>
            <a:r>
              <a:rPr lang="uk-UA" sz="2800" b="1" dirty="0" smtClean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грн</a:t>
            </a:r>
            <a:endParaRPr lang="en-US" sz="2800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3082905" y="4426369"/>
            <a:ext cx="1061153" cy="949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69"/>
              </a:lnSpc>
            </a:pPr>
            <a:endParaRPr lang="en-US" sz="554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363086" y="2417447"/>
            <a:ext cx="46843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uk-UA" sz="4000" b="1" dirty="0">
                <a:solidFill>
                  <a:schemeClr val="tx2">
                    <a:lumMod val="75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359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отримувачів</a:t>
            </a:r>
            <a:endParaRPr lang="uk-UA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TextBox 46"/>
          <p:cNvSpPr txBox="1"/>
          <p:nvPr/>
        </p:nvSpPr>
        <p:spPr>
          <a:xfrm>
            <a:off x="7813957" y="2356193"/>
            <a:ext cx="4665602" cy="1603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46"/>
              </a:lnSpc>
            </a:pPr>
            <a:r>
              <a:rPr lang="uk-UA" sz="4000" b="1" dirty="0" smtClean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455</a:t>
            </a:r>
            <a:r>
              <a:rPr lang="uk-UA" sz="4800" b="1" dirty="0" smtClean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uk-UA" sz="2400" b="1" dirty="0" smtClean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нових робочих місць</a:t>
            </a:r>
            <a:endParaRPr lang="en-US" sz="4800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44" name="Group 7"/>
          <p:cNvGrpSpPr/>
          <p:nvPr/>
        </p:nvGrpSpPr>
        <p:grpSpPr>
          <a:xfrm>
            <a:off x="-4480334" y="5388162"/>
            <a:ext cx="11044967" cy="8972810"/>
            <a:chOff x="0" y="-2364788"/>
            <a:chExt cx="1328770" cy="2979240"/>
          </a:xfrm>
        </p:grpSpPr>
        <p:sp>
          <p:nvSpPr>
            <p:cNvPr id="45" name="Freeform 8"/>
            <p:cNvSpPr/>
            <p:nvPr/>
          </p:nvSpPr>
          <p:spPr>
            <a:xfrm>
              <a:off x="607574" y="-2364788"/>
              <a:ext cx="721196" cy="721379"/>
            </a:xfrm>
            <a:custGeom>
              <a:avLst/>
              <a:gdLst/>
              <a:ahLst/>
              <a:cxnLst/>
              <a:rect l="l" t="t" r="r" b="b"/>
              <a:pathLst>
                <a:path w="1255917" h="614452">
                  <a:moveTo>
                    <a:pt x="91356" y="0"/>
                  </a:moveTo>
                  <a:lnTo>
                    <a:pt x="1164561" y="0"/>
                  </a:lnTo>
                  <a:cubicBezTo>
                    <a:pt x="1215016" y="0"/>
                    <a:pt x="1255917" y="40902"/>
                    <a:pt x="1255917" y="91356"/>
                  </a:cubicBezTo>
                  <a:lnTo>
                    <a:pt x="1255917" y="523096"/>
                  </a:lnTo>
                  <a:cubicBezTo>
                    <a:pt x="1255917" y="573551"/>
                    <a:pt x="1215016" y="614452"/>
                    <a:pt x="1164561" y="614452"/>
                  </a:cubicBezTo>
                  <a:lnTo>
                    <a:pt x="91356" y="614452"/>
                  </a:lnTo>
                  <a:cubicBezTo>
                    <a:pt x="40902" y="614452"/>
                    <a:pt x="0" y="573551"/>
                    <a:pt x="0" y="523096"/>
                  </a:cubicBezTo>
                  <a:lnTo>
                    <a:pt x="0" y="91356"/>
                  </a:lnTo>
                  <a:cubicBezTo>
                    <a:pt x="0" y="40902"/>
                    <a:pt x="40902" y="0"/>
                    <a:pt x="91356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txBody>
            <a:bodyPr/>
            <a:lstStyle/>
            <a:p>
              <a:r>
                <a:rPr lang="uk-UA" dirty="0" smtClean="0"/>
                <a:t>  </a:t>
              </a:r>
              <a:r>
                <a:rPr lang="uk-UA" sz="3600" b="1" dirty="0" smtClean="0">
                  <a:latin typeface="Arimo" panose="020B0604020202020204" charset="0"/>
                  <a:ea typeface="Arimo" panose="020B0604020202020204" charset="0"/>
                  <a:cs typeface="Poppins Bold" panose="020B0604020202020204" charset="0"/>
                </a:rPr>
                <a:t>Основні сфери діяльності: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uk-UA" sz="2400" dirty="0" smtClean="0"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оптова та роздрібна торгівля, ремонт автотранспортних засобів;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uk-UA" sz="2400" dirty="0" smtClean="0"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організація харчування;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uk-UA" sz="2400" dirty="0" smtClean="0"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виробництво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uk-UA" sz="2400" b="1" dirty="0" smtClean="0">
                <a:latin typeface="Arimo" panose="020B0604020202020204" charset="0"/>
                <a:ea typeface="Arimo" panose="020B0604020202020204" charset="0"/>
                <a:cs typeface="Arimo" panose="020B0604020202020204" charset="0"/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uk-UA" sz="2400" b="1" dirty="0" smtClean="0">
                <a:latin typeface="Arimo" panose="020B0604020202020204" charset="0"/>
                <a:ea typeface="Arimo" panose="020B0604020202020204" charset="0"/>
                <a:cs typeface="Arimo" panose="020B0604020202020204" charset="0"/>
              </a:endParaRPr>
            </a:p>
            <a:p>
              <a:r>
                <a:rPr lang="uk-UA" dirty="0" smtClean="0"/>
                <a:t> </a:t>
              </a:r>
              <a:endParaRPr lang="uk-UA" dirty="0"/>
            </a:p>
          </p:txBody>
        </p:sp>
        <p:sp>
          <p:nvSpPr>
            <p:cNvPr id="46" name="TextBox 9"/>
            <p:cNvSpPr txBox="1"/>
            <p:nvPr/>
          </p:nvSpPr>
          <p:spPr>
            <a:xfrm>
              <a:off x="0" y="-76200"/>
              <a:ext cx="1255917" cy="690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51" name="TextBox 9"/>
          <p:cNvSpPr txBox="1"/>
          <p:nvPr/>
        </p:nvSpPr>
        <p:spPr>
          <a:xfrm>
            <a:off x="12834595" y="2490223"/>
            <a:ext cx="6296110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2800" b="1" dirty="0" smtClean="0">
                <a:solidFill>
                  <a:srgbClr val="FFC000"/>
                </a:solidFill>
                <a:latin typeface="Poppins Bold"/>
                <a:ea typeface="Poppins Bold"/>
                <a:cs typeface="Poppins Bold"/>
                <a:sym typeface="Poppins Bold"/>
              </a:rPr>
              <a:t>В розрізі організаційних форм:</a:t>
            </a:r>
            <a:endParaRPr lang="uk-UA" sz="2800" b="1" dirty="0">
              <a:solidFill>
                <a:srgbClr val="FFC000"/>
              </a:solidFill>
            </a:endParaRPr>
          </a:p>
        </p:txBody>
      </p:sp>
      <p:sp>
        <p:nvSpPr>
          <p:cNvPr id="74" name="TextBox 9"/>
          <p:cNvSpPr txBox="1"/>
          <p:nvPr/>
        </p:nvSpPr>
        <p:spPr>
          <a:xfrm>
            <a:off x="8293526" y="8467996"/>
            <a:ext cx="6296110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3200" b="1" dirty="0" smtClean="0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Основна проблема:</a:t>
            </a:r>
            <a:endParaRPr lang="uk-UA" sz="3200" b="1" dirty="0">
              <a:solidFill>
                <a:srgbClr val="FFC000"/>
              </a:solidFill>
            </a:endParaRPr>
          </a:p>
        </p:txBody>
      </p:sp>
      <p:grpSp>
        <p:nvGrpSpPr>
          <p:cNvPr id="80" name="Group 19"/>
          <p:cNvGrpSpPr/>
          <p:nvPr/>
        </p:nvGrpSpPr>
        <p:grpSpPr>
          <a:xfrm>
            <a:off x="12050263" y="8260979"/>
            <a:ext cx="5808547" cy="1371153"/>
            <a:chOff x="0" y="-380093"/>
            <a:chExt cx="2010032" cy="703024"/>
          </a:xfrm>
        </p:grpSpPr>
        <p:sp>
          <p:nvSpPr>
            <p:cNvPr id="81" name="Freeform 20"/>
            <p:cNvSpPr/>
            <p:nvPr/>
          </p:nvSpPr>
          <p:spPr>
            <a:xfrm>
              <a:off x="80983" y="-380093"/>
              <a:ext cx="1929049" cy="532090"/>
            </a:xfrm>
            <a:custGeom>
              <a:avLst/>
              <a:gdLst/>
              <a:ahLst/>
              <a:cxnLst/>
              <a:rect l="l" t="t" r="r" b="b"/>
              <a:pathLst>
                <a:path w="1522134" h="322931">
                  <a:moveTo>
                    <a:pt x="84887" y="0"/>
                  </a:moveTo>
                  <a:lnTo>
                    <a:pt x="1437247" y="0"/>
                  </a:lnTo>
                  <a:cubicBezTo>
                    <a:pt x="1459761" y="0"/>
                    <a:pt x="1481352" y="8943"/>
                    <a:pt x="1497271" y="24863"/>
                  </a:cubicBezTo>
                  <a:cubicBezTo>
                    <a:pt x="1513191" y="40782"/>
                    <a:pt x="1522134" y="62373"/>
                    <a:pt x="1522134" y="84887"/>
                  </a:cubicBezTo>
                  <a:lnTo>
                    <a:pt x="1522134" y="238044"/>
                  </a:lnTo>
                  <a:cubicBezTo>
                    <a:pt x="1522134" y="260557"/>
                    <a:pt x="1513191" y="282149"/>
                    <a:pt x="1497271" y="298068"/>
                  </a:cubicBezTo>
                  <a:cubicBezTo>
                    <a:pt x="1481352" y="313987"/>
                    <a:pt x="1459761" y="322931"/>
                    <a:pt x="1437247" y="322931"/>
                  </a:cubicBezTo>
                  <a:lnTo>
                    <a:pt x="84887" y="322931"/>
                  </a:lnTo>
                  <a:cubicBezTo>
                    <a:pt x="62373" y="322931"/>
                    <a:pt x="40782" y="313987"/>
                    <a:pt x="24863" y="298068"/>
                  </a:cubicBezTo>
                  <a:cubicBezTo>
                    <a:pt x="8943" y="282149"/>
                    <a:pt x="0" y="260557"/>
                    <a:pt x="0" y="238044"/>
                  </a:cubicBezTo>
                  <a:lnTo>
                    <a:pt x="0" y="84887"/>
                  </a:lnTo>
                  <a:cubicBezTo>
                    <a:pt x="0" y="62373"/>
                    <a:pt x="8943" y="40782"/>
                    <a:pt x="24863" y="24863"/>
                  </a:cubicBezTo>
                  <a:cubicBezTo>
                    <a:pt x="40782" y="8943"/>
                    <a:pt x="62373" y="0"/>
                    <a:pt x="848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/>
              <a:r>
                <a:rPr lang="uk-UA" sz="2800" b="1" dirty="0" err="1" smtClean="0"/>
                <a:t>Безпекова</a:t>
              </a:r>
              <a:r>
                <a:rPr lang="uk-UA" sz="2800" b="1" dirty="0" smtClean="0"/>
                <a:t> ситуація </a:t>
              </a:r>
            </a:p>
            <a:p>
              <a:pPr algn="ctr"/>
              <a:r>
                <a:rPr lang="uk-UA" sz="2800" b="1" dirty="0" smtClean="0"/>
                <a:t>прифронтового міста</a:t>
              </a:r>
              <a:endParaRPr lang="uk-UA" sz="2800" b="1" dirty="0"/>
            </a:p>
          </p:txBody>
        </p:sp>
        <p:sp>
          <p:nvSpPr>
            <p:cNvPr id="82" name="TextBox 21"/>
            <p:cNvSpPr txBox="1"/>
            <p:nvPr/>
          </p:nvSpPr>
          <p:spPr>
            <a:xfrm>
              <a:off x="0" y="-76200"/>
              <a:ext cx="1522134" cy="39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3" name="Правая фигурная скобка 2"/>
          <p:cNvSpPr/>
          <p:nvPr/>
        </p:nvSpPr>
        <p:spPr>
          <a:xfrm>
            <a:off x="6729228" y="2294722"/>
            <a:ext cx="856796" cy="1761077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C000"/>
              </a:solidFill>
            </a:endParaRPr>
          </a:p>
        </p:txBody>
      </p:sp>
      <p:graphicFrame>
        <p:nvGraphicFramePr>
          <p:cNvPr id="13" name="Диаграмма 12"/>
          <p:cNvGraphicFramePr/>
          <p:nvPr>
            <p:extLst/>
          </p:nvPr>
        </p:nvGraphicFramePr>
        <p:xfrm>
          <a:off x="12294492" y="2628147"/>
          <a:ext cx="6371134" cy="4339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9879025" y="3950611"/>
            <a:ext cx="685800" cy="1153856"/>
          </a:xfrm>
          <a:prstGeom prst="downArrow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C000"/>
              </a:solidFill>
            </a:endParaRPr>
          </a:p>
        </p:txBody>
      </p:sp>
      <p:grpSp>
        <p:nvGrpSpPr>
          <p:cNvPr id="28" name="Group 5"/>
          <p:cNvGrpSpPr/>
          <p:nvPr/>
        </p:nvGrpSpPr>
        <p:grpSpPr>
          <a:xfrm>
            <a:off x="1687571" y="5258924"/>
            <a:ext cx="11606822" cy="1622132"/>
            <a:chOff x="0" y="-92560"/>
            <a:chExt cx="2569035" cy="1091400"/>
          </a:xfrm>
        </p:grpSpPr>
        <p:sp>
          <p:nvSpPr>
            <p:cNvPr id="29" name="Freeform 6"/>
            <p:cNvSpPr/>
            <p:nvPr/>
          </p:nvSpPr>
          <p:spPr>
            <a:xfrm>
              <a:off x="1286481" y="-92560"/>
              <a:ext cx="1282554" cy="1091400"/>
            </a:xfrm>
            <a:custGeom>
              <a:avLst/>
              <a:gdLst/>
              <a:ahLst/>
              <a:cxnLst/>
              <a:rect l="l" t="t" r="r" b="b"/>
              <a:pathLst>
                <a:path w="1255917" h="690415">
                  <a:moveTo>
                    <a:pt x="82800" y="0"/>
                  </a:moveTo>
                  <a:lnTo>
                    <a:pt x="1173117" y="0"/>
                  </a:lnTo>
                  <a:cubicBezTo>
                    <a:pt x="1195077" y="0"/>
                    <a:pt x="1216138" y="8724"/>
                    <a:pt x="1231666" y="24252"/>
                  </a:cubicBezTo>
                  <a:cubicBezTo>
                    <a:pt x="1247194" y="39780"/>
                    <a:pt x="1255917" y="60840"/>
                    <a:pt x="1255917" y="82800"/>
                  </a:cubicBezTo>
                  <a:lnTo>
                    <a:pt x="1255917" y="607615"/>
                  </a:lnTo>
                  <a:cubicBezTo>
                    <a:pt x="1255917" y="629575"/>
                    <a:pt x="1247194" y="650636"/>
                    <a:pt x="1231666" y="666164"/>
                  </a:cubicBezTo>
                  <a:cubicBezTo>
                    <a:pt x="1216138" y="681692"/>
                    <a:pt x="1195077" y="690415"/>
                    <a:pt x="1173117" y="690415"/>
                  </a:cubicBezTo>
                  <a:lnTo>
                    <a:pt x="82800" y="690415"/>
                  </a:lnTo>
                  <a:cubicBezTo>
                    <a:pt x="60840" y="690415"/>
                    <a:pt x="39780" y="681692"/>
                    <a:pt x="24252" y="666164"/>
                  </a:cubicBezTo>
                  <a:cubicBezTo>
                    <a:pt x="8724" y="650636"/>
                    <a:pt x="0" y="629575"/>
                    <a:pt x="0" y="607615"/>
                  </a:cubicBezTo>
                  <a:lnTo>
                    <a:pt x="0" y="82800"/>
                  </a:lnTo>
                  <a:cubicBezTo>
                    <a:pt x="0" y="60840"/>
                    <a:pt x="8724" y="39780"/>
                    <a:pt x="24252" y="24252"/>
                  </a:cubicBezTo>
                  <a:cubicBezTo>
                    <a:pt x="39780" y="8724"/>
                    <a:pt x="60840" y="0"/>
                    <a:pt x="82800" y="0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pPr algn="ctr"/>
              <a:r>
                <a:rPr lang="uk-UA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Сплачено податків</a:t>
              </a:r>
            </a:p>
            <a:p>
              <a:pPr algn="ctr"/>
              <a:r>
                <a:rPr lang="uk-UA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суму </a:t>
              </a:r>
              <a:r>
                <a:rPr lang="uk-UA" sz="36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79,5 </a:t>
              </a:r>
              <a:r>
                <a:rPr lang="uk-UA" sz="36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 грн</a:t>
              </a:r>
              <a:endPara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7"/>
            <p:cNvSpPr txBox="1"/>
            <p:nvPr/>
          </p:nvSpPr>
          <p:spPr>
            <a:xfrm>
              <a:off x="0" y="-76200"/>
              <a:ext cx="1255917" cy="7666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08229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1" b="-11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185734" y="178539"/>
            <a:ext cx="3930176" cy="850161"/>
            <a:chOff x="0" y="0"/>
            <a:chExt cx="5240235" cy="11335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44209" cy="1133548"/>
            </a:xfrm>
            <a:custGeom>
              <a:avLst/>
              <a:gdLst/>
              <a:ahLst/>
              <a:cxnLst/>
              <a:rect l="l" t="t" r="r" b="b"/>
              <a:pathLst>
                <a:path w="1144209" h="1133548">
                  <a:moveTo>
                    <a:pt x="0" y="0"/>
                  </a:moveTo>
                  <a:lnTo>
                    <a:pt x="1144209" y="0"/>
                  </a:lnTo>
                  <a:lnTo>
                    <a:pt x="1144209" y="1133548"/>
                  </a:lnTo>
                  <a:lnTo>
                    <a:pt x="0" y="1133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389" y="265274"/>
              <a:ext cx="3882847" cy="6220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36"/>
                </a:lnSpc>
              </a:pPr>
              <a:r>
                <a:rPr lang="en-US" sz="1736" b="1">
                  <a:solidFill>
                    <a:srgbClr val="F6A604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Запорізький обласний центр зайнятості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95989" y="1508287"/>
            <a:ext cx="6736668" cy="2363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9"/>
              </a:lnSpc>
            </a:pPr>
            <a:r>
              <a:rPr lang="en-US" sz="3349" b="1" dirty="0" err="1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Компенсація</a:t>
            </a:r>
            <a:r>
              <a:rPr lang="en-US" sz="3349" b="1" dirty="0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49" b="1" dirty="0" err="1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витрат</a:t>
            </a:r>
            <a:r>
              <a:rPr lang="en-US" sz="3349" b="1" dirty="0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49" b="1" dirty="0" err="1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на</a:t>
            </a:r>
            <a:r>
              <a:rPr lang="en-US" sz="3349" b="1" dirty="0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endParaRPr lang="uk-UA" sz="3349" b="1" dirty="0" smtClean="0">
              <a:solidFill>
                <a:srgbClr val="F6A604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4689"/>
              </a:lnSpc>
            </a:pPr>
            <a:r>
              <a:rPr lang="en-US" sz="3349" b="1" dirty="0" err="1" smtClean="0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оплату</a:t>
            </a:r>
            <a:r>
              <a:rPr lang="en-US" sz="3349" b="1" dirty="0" smtClean="0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49" b="1" dirty="0" err="1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праці</a:t>
            </a:r>
            <a:r>
              <a:rPr lang="en-US" sz="3349" b="1" dirty="0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49" b="1" dirty="0" err="1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за</a:t>
            </a:r>
            <a:r>
              <a:rPr lang="en-US" sz="3349" b="1" dirty="0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49" b="1" dirty="0" err="1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працевлаштування</a:t>
            </a:r>
            <a:r>
              <a:rPr lang="en-US" sz="3349" b="1" dirty="0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 ВПО</a:t>
            </a:r>
          </a:p>
          <a:p>
            <a:pPr algn="ctr">
              <a:lnSpc>
                <a:spcPts val="4689"/>
              </a:lnSpc>
            </a:pPr>
            <a:endParaRPr lang="en-US" sz="3349" b="1" dirty="0">
              <a:solidFill>
                <a:srgbClr val="F6A604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990275" y="3377123"/>
            <a:ext cx="5434803" cy="6138408"/>
            <a:chOff x="0" y="0"/>
            <a:chExt cx="2071540" cy="233972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71540" cy="2339727"/>
            </a:xfrm>
            <a:custGeom>
              <a:avLst/>
              <a:gdLst/>
              <a:ahLst/>
              <a:cxnLst/>
              <a:rect l="l" t="t" r="r" b="b"/>
              <a:pathLst>
                <a:path w="2071540" h="2339727">
                  <a:moveTo>
                    <a:pt x="72650" y="0"/>
                  </a:moveTo>
                  <a:lnTo>
                    <a:pt x="1998890" y="0"/>
                  </a:lnTo>
                  <a:cubicBezTo>
                    <a:pt x="2039014" y="0"/>
                    <a:pt x="2071540" y="32526"/>
                    <a:pt x="2071540" y="72650"/>
                  </a:cubicBezTo>
                  <a:lnTo>
                    <a:pt x="2071540" y="2267078"/>
                  </a:lnTo>
                  <a:cubicBezTo>
                    <a:pt x="2071540" y="2307201"/>
                    <a:pt x="2039014" y="2339727"/>
                    <a:pt x="1998890" y="2339727"/>
                  </a:cubicBezTo>
                  <a:lnTo>
                    <a:pt x="72650" y="2339727"/>
                  </a:lnTo>
                  <a:cubicBezTo>
                    <a:pt x="32526" y="2339727"/>
                    <a:pt x="0" y="2307201"/>
                    <a:pt x="0" y="2267078"/>
                  </a:cubicBezTo>
                  <a:lnTo>
                    <a:pt x="0" y="72650"/>
                  </a:lnTo>
                  <a:cubicBezTo>
                    <a:pt x="0" y="32526"/>
                    <a:pt x="32526" y="0"/>
                    <a:pt x="72650" y="0"/>
                  </a:cubicBezTo>
                  <a:close/>
                </a:path>
              </a:pathLst>
            </a:custGeom>
            <a:solidFill>
              <a:srgbClr val="E2E8E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14300"/>
              <a:ext cx="2071540" cy="2454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01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235093" y="4739877"/>
            <a:ext cx="3258459" cy="207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1928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сума</a:t>
            </a:r>
            <a:r>
              <a:rPr lang="en-US" sz="1928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28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компенсації</a:t>
            </a:r>
            <a:r>
              <a:rPr lang="en-US" sz="1928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28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щомісячно</a:t>
            </a:r>
            <a:r>
              <a:rPr lang="en-US" sz="1928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28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за</a:t>
            </a:r>
            <a:r>
              <a:rPr lang="en-US" sz="1928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28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кожну</a:t>
            </a:r>
            <a:r>
              <a:rPr lang="en-US" sz="1928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28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внутрішньо</a:t>
            </a:r>
            <a:r>
              <a:rPr lang="en-US" sz="1928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28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переміщену</a:t>
            </a:r>
            <a:r>
              <a:rPr lang="en-US" sz="1928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28" dirty="0" err="1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особу</a:t>
            </a:r>
            <a:r>
              <a:rPr lang="uk-UA" sz="1928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uk-UA" sz="1928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протягом 3-х місяців, у разі наявності  інвалідності – 6 міс.</a:t>
            </a:r>
            <a:endParaRPr lang="en-US" sz="1928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ctr">
              <a:lnSpc>
                <a:spcPts val="2700"/>
              </a:lnSpc>
            </a:pPr>
            <a:endParaRPr lang="en-US" sz="1928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362200" y="4069097"/>
            <a:ext cx="3216093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46"/>
              </a:lnSpc>
            </a:pPr>
            <a:r>
              <a:rPr lang="en-US" sz="3818" b="1" dirty="0" smtClean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8</a:t>
            </a:r>
            <a:r>
              <a:rPr lang="uk-UA" sz="3818" b="1" dirty="0" smtClean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тис.</a:t>
            </a:r>
            <a:r>
              <a:rPr lang="en-US" sz="3818" b="1" dirty="0" smtClean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818" b="1" dirty="0" err="1" smtClean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грн</a:t>
            </a:r>
            <a:endParaRPr lang="en-US" sz="3818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408317" y="6716735"/>
            <a:ext cx="292027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68"/>
              </a:lnSpc>
            </a:pPr>
            <a:r>
              <a:rPr lang="en-US" sz="3834" b="1" dirty="0" smtClean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7</a:t>
            </a:r>
            <a:r>
              <a:rPr lang="uk-UA" sz="3834" b="1" dirty="0" smtClean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54</a:t>
            </a:r>
            <a:endParaRPr lang="en-US" sz="3834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307376" y="6815709"/>
            <a:ext cx="48006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18"/>
              </a:lnSpc>
            </a:pPr>
            <a:endParaRPr lang="uk-UA" sz="1727" dirty="0" smtClean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ctr">
              <a:lnSpc>
                <a:spcPts val="2418"/>
              </a:lnSpc>
            </a:pPr>
            <a:endParaRPr lang="uk-UA" sz="1727" dirty="0" smtClean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ctr">
              <a:lnSpc>
                <a:spcPts val="2418"/>
              </a:lnSpc>
            </a:pPr>
            <a:r>
              <a:rPr lang="en-US" sz="1727" dirty="0" err="1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Особ</a:t>
            </a:r>
            <a:r>
              <a:rPr lang="uk-UA" sz="1727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</a:t>
            </a:r>
            <a:r>
              <a:rPr lang="en-US" sz="1727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727" dirty="0" err="1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працевлаштован</a:t>
            </a:r>
            <a:r>
              <a:rPr lang="uk-UA" sz="1727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і</a:t>
            </a:r>
            <a:r>
              <a:rPr lang="en-US" sz="1727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727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за</a:t>
            </a:r>
            <a:r>
              <a:rPr lang="en-US" sz="1727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727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даною</a:t>
            </a:r>
            <a:r>
              <a:rPr lang="en-US" sz="1727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727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програмою</a:t>
            </a:r>
            <a:endParaRPr lang="en-US" sz="1727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032722" y="7737378"/>
            <a:ext cx="3663199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 b="1" dirty="0" smtClean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</a:t>
            </a:r>
            <a:r>
              <a:rPr lang="uk-UA" sz="3800" b="1" dirty="0" smtClean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5</a:t>
            </a:r>
            <a:r>
              <a:rPr lang="en-US" sz="3800" b="1" dirty="0" smtClean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</a:t>
            </a:r>
            <a:r>
              <a:rPr lang="uk-UA" sz="3800" b="1" dirty="0" smtClean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</a:t>
            </a:r>
            <a:r>
              <a:rPr lang="en-US" sz="3800" b="1" dirty="0" smtClean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800" b="1" dirty="0" err="1" smtClean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млн</a:t>
            </a:r>
            <a:r>
              <a:rPr lang="en-US" sz="3800" b="1" dirty="0" smtClean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грн</a:t>
            </a:r>
            <a:endParaRPr lang="en-US" sz="3800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859197" y="8482377"/>
            <a:ext cx="4010247" cy="281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18"/>
              </a:lnSpc>
            </a:pPr>
            <a:r>
              <a:rPr lang="uk-UA" sz="1727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К</a:t>
            </a:r>
            <a:r>
              <a:rPr lang="en-US" sz="1727" dirty="0" err="1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омпенсовано</a:t>
            </a:r>
            <a:r>
              <a:rPr lang="en-US" sz="1727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727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витрат</a:t>
            </a:r>
            <a:r>
              <a:rPr lang="en-US" sz="1727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727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роботодавцям</a:t>
            </a:r>
            <a:r>
              <a:rPr lang="en-US" sz="1727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450267" y="1498762"/>
            <a:ext cx="6809033" cy="241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9"/>
              </a:lnSpc>
            </a:pPr>
            <a:r>
              <a:rPr lang="en-US" sz="3385" b="1" dirty="0" err="1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Компенсація</a:t>
            </a:r>
            <a:r>
              <a:rPr lang="en-US" sz="3385" b="1" dirty="0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85" b="1" dirty="0" err="1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витрат</a:t>
            </a:r>
            <a:r>
              <a:rPr lang="en-US" sz="3385" b="1" dirty="0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uk-UA" sz="3385" b="1" dirty="0" smtClean="0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за облаштування робочих місць для осіб з інвалідністю</a:t>
            </a:r>
            <a:endParaRPr lang="en-US" sz="3385" b="1" dirty="0">
              <a:solidFill>
                <a:srgbClr val="F6A604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4739"/>
              </a:lnSpc>
            </a:pPr>
            <a:endParaRPr lang="en-US" sz="3385" b="1" dirty="0">
              <a:solidFill>
                <a:srgbClr val="F6A604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11173675" y="3805376"/>
            <a:ext cx="5493183" cy="6204346"/>
            <a:chOff x="0" y="0"/>
            <a:chExt cx="2071540" cy="233972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071540" cy="2339727"/>
            </a:xfrm>
            <a:custGeom>
              <a:avLst/>
              <a:gdLst/>
              <a:ahLst/>
              <a:cxnLst/>
              <a:rect l="l" t="t" r="r" b="b"/>
              <a:pathLst>
                <a:path w="2071540" h="2339727">
                  <a:moveTo>
                    <a:pt x="71878" y="0"/>
                  </a:moveTo>
                  <a:lnTo>
                    <a:pt x="1999662" y="0"/>
                  </a:lnTo>
                  <a:cubicBezTo>
                    <a:pt x="2039359" y="0"/>
                    <a:pt x="2071540" y="32181"/>
                    <a:pt x="2071540" y="71878"/>
                  </a:cubicBezTo>
                  <a:lnTo>
                    <a:pt x="2071540" y="2267850"/>
                  </a:lnTo>
                  <a:cubicBezTo>
                    <a:pt x="2071540" y="2286913"/>
                    <a:pt x="2063967" y="2305195"/>
                    <a:pt x="2050487" y="2318675"/>
                  </a:cubicBezTo>
                  <a:cubicBezTo>
                    <a:pt x="2037008" y="2332155"/>
                    <a:pt x="2018725" y="2339727"/>
                    <a:pt x="1999662" y="2339727"/>
                  </a:cubicBezTo>
                  <a:lnTo>
                    <a:pt x="71878" y="2339727"/>
                  </a:lnTo>
                  <a:cubicBezTo>
                    <a:pt x="32181" y="2339727"/>
                    <a:pt x="0" y="2307547"/>
                    <a:pt x="0" y="2267850"/>
                  </a:cubicBezTo>
                  <a:lnTo>
                    <a:pt x="0" y="71878"/>
                  </a:lnTo>
                  <a:cubicBezTo>
                    <a:pt x="0" y="32181"/>
                    <a:pt x="32181" y="0"/>
                    <a:pt x="71878" y="0"/>
                  </a:cubicBezTo>
                  <a:close/>
                </a:path>
              </a:pathLst>
            </a:custGeom>
            <a:solidFill>
              <a:srgbClr val="E2E8EA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114300"/>
              <a:ext cx="2071540" cy="2454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01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1580144" y="4798938"/>
            <a:ext cx="4849730" cy="690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9"/>
              </a:lnSpc>
            </a:pPr>
            <a:r>
              <a:rPr lang="en-US" sz="194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за працевлаштування особи з інвалідністю І групи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843039" y="7395842"/>
            <a:ext cx="4154455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77"/>
              </a:lnSpc>
            </a:pPr>
            <a:r>
              <a:rPr lang="en-US" sz="3841" b="1" dirty="0" smtClean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1,</a:t>
            </a:r>
            <a:r>
              <a:rPr lang="uk-UA" sz="3841" b="1" dirty="0" smtClean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5</a:t>
            </a:r>
            <a:r>
              <a:rPr lang="en-US" sz="3841" b="1" dirty="0" smtClean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841" b="1" dirty="0" err="1" smtClean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млн</a:t>
            </a:r>
            <a:r>
              <a:rPr lang="en-US" sz="3841" b="1" dirty="0" smtClean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841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грн</a:t>
            </a:r>
            <a:endParaRPr lang="en-US" sz="3841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702622" y="8306047"/>
            <a:ext cx="4353774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4"/>
              </a:lnSpc>
            </a:pPr>
            <a:r>
              <a:rPr lang="en-US" sz="1745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Профінансовано</a:t>
            </a:r>
            <a:r>
              <a:rPr lang="en-US" sz="1745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745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за</a:t>
            </a:r>
            <a:r>
              <a:rPr lang="en-US" sz="1745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745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облаштування</a:t>
            </a:r>
            <a:r>
              <a:rPr lang="en-US" sz="1745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745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2</a:t>
            </a:r>
            <a:r>
              <a:rPr lang="uk-UA" sz="1745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3</a:t>
            </a:r>
            <a:r>
              <a:rPr lang="en-US" sz="1745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745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робочих</a:t>
            </a:r>
            <a:r>
              <a:rPr lang="en-US" sz="1745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745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місць</a:t>
            </a:r>
            <a:r>
              <a:rPr lang="en-US" sz="1745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745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для</a:t>
            </a:r>
            <a:r>
              <a:rPr lang="en-US" sz="1745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uk-UA" sz="1745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працевлаштованих </a:t>
            </a:r>
            <a:r>
              <a:rPr lang="en-US" sz="1745" dirty="0" err="1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людей</a:t>
            </a:r>
            <a:r>
              <a:rPr lang="en-US" sz="1745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745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з </a:t>
            </a:r>
            <a:r>
              <a:rPr lang="en-US" sz="1745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інвалідністю</a:t>
            </a:r>
            <a:endParaRPr lang="en-US" sz="1745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ctr">
              <a:lnSpc>
                <a:spcPts val="2444"/>
              </a:lnSpc>
            </a:pPr>
            <a:endParaRPr lang="en-US" sz="1745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1258417" y="4087182"/>
            <a:ext cx="5493183" cy="69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31"/>
              </a:lnSpc>
              <a:spcBef>
                <a:spcPct val="0"/>
              </a:spcBef>
            </a:pPr>
            <a:r>
              <a:rPr lang="en-US" sz="3808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до</a:t>
            </a:r>
            <a:r>
              <a:rPr lang="en-US" sz="3808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106,5 </a:t>
            </a:r>
            <a:r>
              <a:rPr lang="en-US" sz="3808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тис</a:t>
            </a:r>
            <a:r>
              <a:rPr lang="en-US" sz="3808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 </a:t>
            </a:r>
            <a:r>
              <a:rPr lang="en-US" sz="3808" b="1" dirty="0" err="1" smtClean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грн</a:t>
            </a:r>
            <a:r>
              <a:rPr lang="en-US" sz="3808" b="1" dirty="0" smtClean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endParaRPr lang="en-US" sz="3808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1173675" y="5593167"/>
            <a:ext cx="5493183" cy="69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31"/>
              </a:lnSpc>
              <a:spcBef>
                <a:spcPct val="0"/>
              </a:spcBef>
            </a:pPr>
            <a:r>
              <a:rPr lang="en-US" sz="3808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до</a:t>
            </a:r>
            <a:r>
              <a:rPr lang="en-US" sz="3808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71 </a:t>
            </a:r>
            <a:r>
              <a:rPr lang="en-US" sz="3808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тис</a:t>
            </a:r>
            <a:r>
              <a:rPr lang="en-US" sz="3808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 </a:t>
            </a:r>
            <a:r>
              <a:rPr lang="en-US" sz="3808" b="1" dirty="0" err="1" smtClean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грн</a:t>
            </a:r>
            <a:r>
              <a:rPr lang="en-US" sz="3808" b="1" dirty="0" smtClean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endParaRPr lang="en-US" sz="3808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1495401" y="6446327"/>
            <a:ext cx="4849730" cy="690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9"/>
              </a:lnSpc>
            </a:pPr>
            <a:r>
              <a:rPr lang="en-US" sz="194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за працевлаштування особи з інвалідністю ІІ групи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40416" y="235251"/>
            <a:ext cx="12739092" cy="894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uk-UA" sz="5299" b="1" dirty="0" smtClean="0">
                <a:solidFill>
                  <a:srgbClr val="E2E8EA"/>
                </a:solidFill>
                <a:latin typeface="Poppins Bold"/>
                <a:ea typeface="Poppins Bold"/>
                <a:cs typeface="Poppins Bold"/>
                <a:sym typeface="Poppins Bold"/>
              </a:rPr>
              <a:t>Підтримка </a:t>
            </a:r>
            <a:r>
              <a:rPr lang="en-US" sz="5299" b="1" dirty="0" err="1" smtClean="0">
                <a:solidFill>
                  <a:srgbClr val="E2E8EA"/>
                </a:solidFill>
                <a:latin typeface="Poppins Bold"/>
                <a:ea typeface="Poppins Bold"/>
                <a:cs typeface="Poppins Bold"/>
                <a:sym typeface="Poppins Bold"/>
              </a:rPr>
              <a:t>бізнесу</a:t>
            </a:r>
            <a:endParaRPr lang="en-US" sz="5299" b="1" dirty="0">
              <a:solidFill>
                <a:srgbClr val="E2E8EA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1622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1" b="-11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87371" y="540619"/>
            <a:ext cx="2011946" cy="623703"/>
          </a:xfrm>
          <a:custGeom>
            <a:avLst/>
            <a:gdLst/>
            <a:ahLst/>
            <a:cxnLst/>
            <a:rect l="l" t="t" r="r" b="b"/>
            <a:pathLst>
              <a:path w="2011946" h="623703">
                <a:moveTo>
                  <a:pt x="0" y="0"/>
                </a:moveTo>
                <a:lnTo>
                  <a:pt x="2011947" y="0"/>
                </a:lnTo>
                <a:lnTo>
                  <a:pt x="2011947" y="623703"/>
                </a:lnTo>
                <a:lnTo>
                  <a:pt x="0" y="623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806828" y="201179"/>
            <a:ext cx="947187" cy="938362"/>
          </a:xfrm>
          <a:custGeom>
            <a:avLst/>
            <a:gdLst/>
            <a:ahLst/>
            <a:cxnLst/>
            <a:rect l="l" t="t" r="r" b="b"/>
            <a:pathLst>
              <a:path w="947187" h="938362">
                <a:moveTo>
                  <a:pt x="0" y="0"/>
                </a:moveTo>
                <a:lnTo>
                  <a:pt x="947187" y="0"/>
                </a:lnTo>
                <a:lnTo>
                  <a:pt x="947187" y="938362"/>
                </a:lnTo>
                <a:lnTo>
                  <a:pt x="0" y="9383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03494" y="3177315"/>
            <a:ext cx="4196475" cy="2306928"/>
            <a:chOff x="0" y="0"/>
            <a:chExt cx="1255917" cy="6904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55917" cy="690415"/>
            </a:xfrm>
            <a:custGeom>
              <a:avLst/>
              <a:gdLst/>
              <a:ahLst/>
              <a:cxnLst/>
              <a:rect l="l" t="t" r="r" b="b"/>
              <a:pathLst>
                <a:path w="1255917" h="690415">
                  <a:moveTo>
                    <a:pt x="94088" y="0"/>
                  </a:moveTo>
                  <a:lnTo>
                    <a:pt x="1161829" y="0"/>
                  </a:lnTo>
                  <a:cubicBezTo>
                    <a:pt x="1213793" y="0"/>
                    <a:pt x="1255917" y="42125"/>
                    <a:pt x="1255917" y="94088"/>
                  </a:cubicBezTo>
                  <a:lnTo>
                    <a:pt x="1255917" y="596327"/>
                  </a:lnTo>
                  <a:cubicBezTo>
                    <a:pt x="1255917" y="648291"/>
                    <a:pt x="1213793" y="690415"/>
                    <a:pt x="1161829" y="690415"/>
                  </a:cubicBezTo>
                  <a:lnTo>
                    <a:pt x="94088" y="690415"/>
                  </a:lnTo>
                  <a:cubicBezTo>
                    <a:pt x="42125" y="690415"/>
                    <a:pt x="0" y="648291"/>
                    <a:pt x="0" y="596327"/>
                  </a:cubicBezTo>
                  <a:lnTo>
                    <a:pt x="0" y="94088"/>
                  </a:lnTo>
                  <a:cubicBezTo>
                    <a:pt x="0" y="42125"/>
                    <a:pt x="42125" y="0"/>
                    <a:pt x="94088" y="0"/>
                  </a:cubicBezTo>
                  <a:close/>
                </a:path>
              </a:pathLst>
            </a:custGeom>
            <a:solidFill>
              <a:srgbClr val="E2E8E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255917" cy="7666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836984" y="3177315"/>
            <a:ext cx="4196475" cy="2306928"/>
            <a:chOff x="0" y="0"/>
            <a:chExt cx="1255917" cy="6904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5917" cy="690415"/>
            </a:xfrm>
            <a:custGeom>
              <a:avLst/>
              <a:gdLst/>
              <a:ahLst/>
              <a:cxnLst/>
              <a:rect l="l" t="t" r="r" b="b"/>
              <a:pathLst>
                <a:path w="1255917" h="690415">
                  <a:moveTo>
                    <a:pt x="94088" y="0"/>
                  </a:moveTo>
                  <a:lnTo>
                    <a:pt x="1161829" y="0"/>
                  </a:lnTo>
                  <a:cubicBezTo>
                    <a:pt x="1213793" y="0"/>
                    <a:pt x="1255917" y="42125"/>
                    <a:pt x="1255917" y="94088"/>
                  </a:cubicBezTo>
                  <a:lnTo>
                    <a:pt x="1255917" y="596327"/>
                  </a:lnTo>
                  <a:cubicBezTo>
                    <a:pt x="1255917" y="648291"/>
                    <a:pt x="1213793" y="690415"/>
                    <a:pt x="1161829" y="690415"/>
                  </a:cubicBezTo>
                  <a:lnTo>
                    <a:pt x="94088" y="690415"/>
                  </a:lnTo>
                  <a:cubicBezTo>
                    <a:pt x="42125" y="690415"/>
                    <a:pt x="0" y="648291"/>
                    <a:pt x="0" y="596327"/>
                  </a:cubicBezTo>
                  <a:lnTo>
                    <a:pt x="0" y="94088"/>
                  </a:lnTo>
                  <a:cubicBezTo>
                    <a:pt x="0" y="42125"/>
                    <a:pt x="42125" y="0"/>
                    <a:pt x="94088" y="0"/>
                  </a:cubicBezTo>
                  <a:close/>
                </a:path>
              </a:pathLst>
            </a:custGeom>
            <a:solidFill>
              <a:srgbClr val="E2E8E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1255917" cy="7666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076999" y="3090581"/>
            <a:ext cx="4137862" cy="2274706"/>
            <a:chOff x="0" y="0"/>
            <a:chExt cx="1255917" cy="69041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55917" cy="690415"/>
            </a:xfrm>
            <a:custGeom>
              <a:avLst/>
              <a:gdLst/>
              <a:ahLst/>
              <a:cxnLst/>
              <a:rect l="l" t="t" r="r" b="b"/>
              <a:pathLst>
                <a:path w="1255917" h="690415">
                  <a:moveTo>
                    <a:pt x="95421" y="0"/>
                  </a:moveTo>
                  <a:lnTo>
                    <a:pt x="1160497" y="0"/>
                  </a:lnTo>
                  <a:cubicBezTo>
                    <a:pt x="1213196" y="0"/>
                    <a:pt x="1255917" y="42721"/>
                    <a:pt x="1255917" y="95421"/>
                  </a:cubicBezTo>
                  <a:lnTo>
                    <a:pt x="1255917" y="594994"/>
                  </a:lnTo>
                  <a:cubicBezTo>
                    <a:pt x="1255917" y="647694"/>
                    <a:pt x="1213196" y="690415"/>
                    <a:pt x="1160497" y="690415"/>
                  </a:cubicBezTo>
                  <a:lnTo>
                    <a:pt x="95421" y="690415"/>
                  </a:lnTo>
                  <a:cubicBezTo>
                    <a:pt x="42721" y="690415"/>
                    <a:pt x="0" y="647694"/>
                    <a:pt x="0" y="594994"/>
                  </a:cubicBezTo>
                  <a:lnTo>
                    <a:pt x="0" y="95421"/>
                  </a:lnTo>
                  <a:cubicBezTo>
                    <a:pt x="0" y="42721"/>
                    <a:pt x="42721" y="0"/>
                    <a:pt x="95421" y="0"/>
                  </a:cubicBezTo>
                  <a:close/>
                </a:path>
              </a:pathLst>
            </a:custGeom>
            <a:solidFill>
              <a:srgbClr val="E2E8E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1255917" cy="7666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4768294" y="424055"/>
            <a:ext cx="3214257" cy="511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6"/>
              </a:lnSpc>
            </a:pPr>
            <a:r>
              <a:rPr lang="en-US" sz="1916" b="1">
                <a:solidFill>
                  <a:srgbClr val="F6A604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Запорізький обласний центр зайнятості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93385" y="1135777"/>
            <a:ext cx="16628534" cy="965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 b="1" dirty="0" err="1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Навчання</a:t>
            </a:r>
            <a:r>
              <a:rPr lang="en-US" sz="5699" b="1" dirty="0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5699" b="1" dirty="0" err="1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за</a:t>
            </a:r>
            <a:r>
              <a:rPr lang="en-US" sz="5699" b="1" dirty="0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5699" b="1" dirty="0" err="1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сприяння</a:t>
            </a:r>
            <a:r>
              <a:rPr lang="en-US" sz="5699" b="1" dirty="0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5699" b="1" dirty="0" err="1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служби</a:t>
            </a:r>
            <a:r>
              <a:rPr lang="en-US" sz="5699" b="1" dirty="0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5699" b="1" dirty="0" err="1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зайнятості</a:t>
            </a:r>
            <a:endParaRPr lang="en-US" sz="5699" b="1" dirty="0">
              <a:solidFill>
                <a:srgbClr val="F6A604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43506" y="4021928"/>
            <a:ext cx="3316452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9"/>
              </a:lnSpc>
            </a:pPr>
            <a:r>
              <a:rPr lang="en-US" sz="2464" dirty="0" err="1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особ</a:t>
            </a:r>
            <a:r>
              <a:rPr lang="uk-UA" sz="2464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</a:t>
            </a:r>
            <a:r>
              <a:rPr lang="en-US" sz="2464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64" dirty="0" err="1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отримал</a:t>
            </a:r>
            <a:r>
              <a:rPr lang="uk-UA" sz="2464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 </a:t>
            </a:r>
            <a:r>
              <a:rPr lang="en-US" sz="2464" dirty="0" err="1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ваучер</a:t>
            </a:r>
            <a:r>
              <a:rPr lang="en-US" sz="2464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64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на</a:t>
            </a:r>
            <a:r>
              <a:rPr lang="en-US" sz="2464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64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навчання</a:t>
            </a:r>
            <a:r>
              <a:rPr lang="en-US" sz="2464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82620" y="3263341"/>
            <a:ext cx="1270180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37"/>
              </a:lnSpc>
            </a:pPr>
            <a:r>
              <a:rPr lang="uk-UA" sz="4884" b="1" dirty="0" smtClean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974</a:t>
            </a:r>
            <a:endParaRPr lang="en-US" sz="4884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076703" y="4078860"/>
            <a:ext cx="371703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9"/>
              </a:lnSpc>
            </a:pPr>
            <a:r>
              <a:rPr lang="en-US" sz="2464" dirty="0" err="1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ос</a:t>
            </a:r>
            <a:r>
              <a:rPr lang="uk-UA" sz="2464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о</a:t>
            </a:r>
            <a:r>
              <a:rPr lang="en-US" sz="2464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б</a:t>
            </a:r>
            <a:r>
              <a:rPr lang="uk-UA" sz="2464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</a:t>
            </a:r>
            <a:r>
              <a:rPr lang="en-US" sz="2464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64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пройшли</a:t>
            </a:r>
            <a:r>
              <a:rPr lang="en-US" sz="2464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64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професійне</a:t>
            </a:r>
            <a:r>
              <a:rPr lang="en-US" sz="2464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64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навчання</a:t>
            </a:r>
            <a:endParaRPr lang="en-US" sz="2464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407727" y="3263341"/>
            <a:ext cx="1117273" cy="829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37"/>
              </a:lnSpc>
            </a:pPr>
            <a:r>
              <a:rPr lang="uk-UA" sz="4884" b="1" dirty="0" smtClean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202</a:t>
            </a:r>
            <a:endParaRPr lang="en-US" sz="4884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165878" y="4065469"/>
            <a:ext cx="4048983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uk-UA" sz="1800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учасників бойових дій </a:t>
            </a:r>
            <a:r>
              <a:rPr lang="en-US" sz="1800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пройшли</a:t>
            </a:r>
            <a:r>
              <a:rPr lang="en-US" sz="18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професійне</a:t>
            </a:r>
            <a:r>
              <a:rPr lang="en-US" sz="1800" dirty="0" smtClean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навчання</a:t>
            </a:r>
            <a:r>
              <a:rPr lang="en-US" sz="18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за</a:t>
            </a:r>
            <a:r>
              <a:rPr lang="en-US" sz="18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експериментальним</a:t>
            </a:r>
            <a:r>
              <a:rPr lang="en-US" sz="18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проєктом</a:t>
            </a:r>
            <a:r>
              <a:rPr lang="en-US" sz="18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776915" y="3250752"/>
            <a:ext cx="826908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42"/>
              </a:lnSpc>
            </a:pPr>
            <a:r>
              <a:rPr lang="uk-UA" sz="4815" b="1" dirty="0" smtClean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55</a:t>
            </a:r>
            <a:r>
              <a:rPr lang="en-US" sz="4815" b="1" dirty="0" smtClean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endParaRPr lang="en-US" sz="4815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583734" y="6287732"/>
            <a:ext cx="9704266" cy="408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7"/>
              </a:lnSpc>
            </a:pPr>
            <a:endParaRPr lang="en-US" sz="2433" dirty="0">
              <a:solidFill>
                <a:srgbClr val="FFFFFF"/>
              </a:solidFill>
              <a:latin typeface="Trocchi"/>
              <a:ea typeface="Trocchi"/>
              <a:cs typeface="Trocchi"/>
              <a:sym typeface="Trocchi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583734" y="8800392"/>
            <a:ext cx="9704266" cy="408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7"/>
              </a:lnSpc>
            </a:pPr>
            <a:endParaRPr lang="en-US" sz="2433" dirty="0">
              <a:solidFill>
                <a:srgbClr val="FFFFFF"/>
              </a:solidFill>
              <a:latin typeface="Trocchi"/>
              <a:ea typeface="Trocchi"/>
              <a:cs typeface="Trocchi"/>
              <a:sym typeface="Trocchi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67146" y="2139724"/>
            <a:ext cx="17791140" cy="578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 dirty="0" err="1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для</a:t>
            </a:r>
            <a:r>
              <a:rPr lang="en-US" sz="3399" b="1" dirty="0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99" b="1" dirty="0" err="1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задоволення</a:t>
            </a:r>
            <a:r>
              <a:rPr lang="en-US" sz="3399" b="1" dirty="0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99" b="1" dirty="0" err="1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потреб</a:t>
            </a:r>
            <a:r>
              <a:rPr lang="en-US" sz="3399" b="1" dirty="0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99" b="1" dirty="0" err="1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роботодавців</a:t>
            </a:r>
            <a:r>
              <a:rPr lang="en-US" sz="3399" b="1" dirty="0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99" b="1" dirty="0" err="1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шляхом</a:t>
            </a:r>
            <a:r>
              <a:rPr lang="en-US" sz="3399" b="1" dirty="0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99" b="1" dirty="0" err="1" smtClean="0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професійного</a:t>
            </a:r>
            <a:r>
              <a:rPr lang="en-US" sz="3399" b="1" dirty="0" smtClean="0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99" b="1" dirty="0" err="1">
                <a:solidFill>
                  <a:srgbClr val="F6A604"/>
                </a:solidFill>
                <a:latin typeface="Poppins Bold"/>
                <a:ea typeface="Poppins Bold"/>
                <a:cs typeface="Poppins Bold"/>
                <a:sym typeface="Poppins Bold"/>
              </a:rPr>
              <a:t>навчання</a:t>
            </a:r>
            <a:endParaRPr lang="en-US" sz="3399" b="1" dirty="0">
              <a:solidFill>
                <a:srgbClr val="F6A604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1" b="-11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87371" y="540619"/>
            <a:ext cx="2011946" cy="623703"/>
          </a:xfrm>
          <a:custGeom>
            <a:avLst/>
            <a:gdLst/>
            <a:ahLst/>
            <a:cxnLst/>
            <a:rect l="l" t="t" r="r" b="b"/>
            <a:pathLst>
              <a:path w="2011946" h="623703">
                <a:moveTo>
                  <a:pt x="0" y="0"/>
                </a:moveTo>
                <a:lnTo>
                  <a:pt x="2011947" y="0"/>
                </a:lnTo>
                <a:lnTo>
                  <a:pt x="2011947" y="623703"/>
                </a:lnTo>
                <a:lnTo>
                  <a:pt x="0" y="623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167249" y="4622301"/>
            <a:ext cx="696448" cy="696448"/>
          </a:xfrm>
          <a:custGeom>
            <a:avLst/>
            <a:gdLst/>
            <a:ahLst/>
            <a:cxnLst/>
            <a:rect l="l" t="t" r="r" b="b"/>
            <a:pathLst>
              <a:path w="696448" h="696448">
                <a:moveTo>
                  <a:pt x="0" y="0"/>
                </a:moveTo>
                <a:lnTo>
                  <a:pt x="696447" y="0"/>
                </a:lnTo>
                <a:lnTo>
                  <a:pt x="696447" y="696448"/>
                </a:lnTo>
                <a:lnTo>
                  <a:pt x="0" y="6964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67249" y="6186946"/>
            <a:ext cx="543151" cy="837227"/>
          </a:xfrm>
          <a:custGeom>
            <a:avLst/>
            <a:gdLst/>
            <a:ahLst/>
            <a:cxnLst/>
            <a:rect l="l" t="t" r="r" b="b"/>
            <a:pathLst>
              <a:path w="543151" h="837227">
                <a:moveTo>
                  <a:pt x="0" y="0"/>
                </a:moveTo>
                <a:lnTo>
                  <a:pt x="543150" y="0"/>
                </a:lnTo>
                <a:lnTo>
                  <a:pt x="543150" y="837226"/>
                </a:lnTo>
                <a:lnTo>
                  <a:pt x="0" y="8372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156018" y="7709637"/>
            <a:ext cx="696448" cy="690354"/>
          </a:xfrm>
          <a:custGeom>
            <a:avLst/>
            <a:gdLst/>
            <a:ahLst/>
            <a:cxnLst/>
            <a:rect l="l" t="t" r="r" b="b"/>
            <a:pathLst>
              <a:path w="696448" h="690354">
                <a:moveTo>
                  <a:pt x="0" y="0"/>
                </a:moveTo>
                <a:lnTo>
                  <a:pt x="696448" y="0"/>
                </a:lnTo>
                <a:lnTo>
                  <a:pt x="696448" y="690354"/>
                </a:lnTo>
                <a:lnTo>
                  <a:pt x="0" y="6903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167249" y="9216954"/>
            <a:ext cx="696448" cy="488384"/>
          </a:xfrm>
          <a:custGeom>
            <a:avLst/>
            <a:gdLst/>
            <a:ahLst/>
            <a:cxnLst/>
            <a:rect l="l" t="t" r="r" b="b"/>
            <a:pathLst>
              <a:path w="696448" h="488384">
                <a:moveTo>
                  <a:pt x="0" y="0"/>
                </a:moveTo>
                <a:lnTo>
                  <a:pt x="696447" y="0"/>
                </a:lnTo>
                <a:lnTo>
                  <a:pt x="696447" y="488384"/>
                </a:lnTo>
                <a:lnTo>
                  <a:pt x="0" y="4883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81765" y="1782858"/>
            <a:ext cx="16050220" cy="1987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1"/>
              </a:lnSpc>
            </a:pPr>
            <a:r>
              <a:rPr lang="en-US" sz="11001">
                <a:solidFill>
                  <a:srgbClr val="F6A604"/>
                </a:solidFill>
                <a:latin typeface="Poppins"/>
                <a:ea typeface="Poppins"/>
                <a:cs typeface="Poppins"/>
                <a:sym typeface="Poppins"/>
              </a:rPr>
              <a:t>Допоможемо кожному!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481116" y="7623912"/>
            <a:ext cx="5312229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Call -центр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492346" y="8934258"/>
            <a:ext cx="5312229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E-mail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486559" y="8204602"/>
            <a:ext cx="4904101" cy="450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0-800-336-728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497789" y="9514948"/>
            <a:ext cx="4904101" cy="450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oczzp_inf@meta.ua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196405" y="5046725"/>
            <a:ext cx="4904101" cy="450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www.dcz.gov.ua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196405" y="4427600"/>
            <a:ext cx="5312229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Web-адреса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119757" y="6567794"/>
            <a:ext cx="5927577" cy="450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Запоріжжя, Незалежної України, 56А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119757" y="5973825"/>
            <a:ext cx="5312229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Адреса</a:t>
            </a:r>
          </a:p>
        </p:txBody>
      </p:sp>
      <p:sp>
        <p:nvSpPr>
          <p:cNvPr id="17" name="Freeform 17"/>
          <p:cNvSpPr/>
          <p:nvPr/>
        </p:nvSpPr>
        <p:spPr>
          <a:xfrm>
            <a:off x="12236337" y="540619"/>
            <a:ext cx="1235319" cy="1223810"/>
          </a:xfrm>
          <a:custGeom>
            <a:avLst/>
            <a:gdLst/>
            <a:ahLst/>
            <a:cxnLst/>
            <a:rect l="l" t="t" r="r" b="b"/>
            <a:pathLst>
              <a:path w="1235319" h="1223810">
                <a:moveTo>
                  <a:pt x="0" y="0"/>
                </a:moveTo>
                <a:lnTo>
                  <a:pt x="1235320" y="0"/>
                </a:lnTo>
                <a:lnTo>
                  <a:pt x="1235320" y="1223810"/>
                </a:lnTo>
                <a:lnTo>
                  <a:pt x="0" y="122381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3701811" y="825499"/>
            <a:ext cx="4192028" cy="673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 b="1">
                <a:solidFill>
                  <a:srgbClr val="F6A604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Запорізький обласний центр зайнятості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273</Words>
  <Application>Microsoft Office PowerPoint</Application>
  <PresentationFormat>Произвольный</PresentationFormat>
  <Paragraphs>68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Poppins</vt:lpstr>
      <vt:lpstr>Poppins Medium</vt:lpstr>
      <vt:lpstr>Arial</vt:lpstr>
      <vt:lpstr>Wingdings</vt:lpstr>
      <vt:lpstr>Poppins Semi-Bold</vt:lpstr>
      <vt:lpstr>Arimo</vt:lpstr>
      <vt:lpstr>Garet Bold</vt:lpstr>
      <vt:lpstr>Poppins Bold</vt:lpstr>
      <vt:lpstr>Calibri</vt:lpstr>
      <vt:lpstr>Garet</vt:lpstr>
      <vt:lpstr>Trocchi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Зустріч з головою ОДА</dc:title>
  <cp:lastModifiedBy>Lydmila Zayceva</cp:lastModifiedBy>
  <cp:revision>23</cp:revision>
  <cp:lastPrinted>2024-11-13T13:21:58Z</cp:lastPrinted>
  <dcterms:created xsi:type="dcterms:W3CDTF">2006-08-16T00:00:00Z</dcterms:created>
  <dcterms:modified xsi:type="dcterms:W3CDTF">2024-11-13T13:22:39Z</dcterms:modified>
  <dc:identifier>DAGUeCNwUlE</dc:identifier>
</cp:coreProperties>
</file>