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80" r:id="rId2"/>
    <p:sldId id="323" r:id="rId3"/>
    <p:sldId id="308" r:id="rId4"/>
    <p:sldId id="319" r:id="rId5"/>
    <p:sldId id="324" r:id="rId6"/>
    <p:sldId id="325" r:id="rId7"/>
    <p:sldId id="330" r:id="rId8"/>
    <p:sldId id="320" r:id="rId9"/>
    <p:sldId id="326" r:id="rId10"/>
    <p:sldId id="327" r:id="rId11"/>
    <p:sldId id="328" r:id="rId12"/>
    <p:sldId id="257" r:id="rId13"/>
    <p:sldId id="316" r:id="rId14"/>
    <p:sldId id="303" r:id="rId15"/>
    <p:sldId id="305" r:id="rId16"/>
    <p:sldId id="300" r:id="rId17"/>
    <p:sldId id="286" r:id="rId18"/>
  </p:sldIdLst>
  <p:sldSz cx="12192000" cy="6858000"/>
  <p:notesSz cx="6797675" cy="98726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>
          <p15:clr>
            <a:srgbClr val="A4A3A4"/>
          </p15:clr>
        </p15:guide>
        <p15:guide id="2" pos="2169">
          <p15:clr>
            <a:srgbClr val="A4A3A4"/>
          </p15:clr>
        </p15:guide>
        <p15:guide id="3" orient="horz" pos="3110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00"/>
    <a:srgbClr val="871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23" autoAdjust="0"/>
    <p:restoredTop sz="94622" autoAdjust="0"/>
  </p:normalViewPr>
  <p:slideViewPr>
    <p:cSldViewPr>
      <p:cViewPr varScale="1">
        <p:scale>
          <a:sx n="110" d="100"/>
          <a:sy n="110" d="100"/>
        </p:scale>
        <p:origin x="690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3972" y="-108"/>
      </p:cViewPr>
      <p:guideLst>
        <p:guide orient="horz" pos="3156"/>
        <p:guide pos="2169"/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1"/>
            <a:ext cx="2946861" cy="4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51" tIns="45625" rIns="91251" bIns="45625" numCol="1" anchor="t" anchorCtr="0" compatLnSpc="1">
            <a:prstTxWarp prst="textNoShape">
              <a:avLst/>
            </a:prstTxWarp>
          </a:bodyPr>
          <a:lstStyle>
            <a:lvl1pPr defTabSz="912463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 bwMode="auto">
          <a:xfrm>
            <a:off x="3849249" y="1"/>
            <a:ext cx="2946860" cy="4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51" tIns="45625" rIns="91251" bIns="45625" numCol="1" anchor="t" anchorCtr="0" compatLnSpc="1">
            <a:prstTxWarp prst="textNoShape">
              <a:avLst/>
            </a:prstTxWarp>
          </a:bodyPr>
          <a:lstStyle>
            <a:lvl1pPr algn="r" defTabSz="912463">
              <a:defRPr sz="1200"/>
            </a:lvl1pPr>
          </a:lstStyle>
          <a:p>
            <a:fld id="{446F247E-DAA9-4461-B316-A32B0F697703}" type="datetimeFigureOut">
              <a:rPr lang="ru-RU"/>
              <a:pPr/>
              <a:t>08.01.2025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 bwMode="auto">
          <a:xfrm>
            <a:off x="0" y="9378405"/>
            <a:ext cx="2946861" cy="4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51" tIns="45625" rIns="91251" bIns="45625" numCol="1" anchor="b" anchorCtr="0" compatLnSpc="1">
            <a:prstTxWarp prst="textNoShape">
              <a:avLst/>
            </a:prstTxWarp>
          </a:bodyPr>
          <a:lstStyle>
            <a:lvl1pPr defTabSz="912463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 bwMode="auto">
          <a:xfrm>
            <a:off x="3849249" y="9378405"/>
            <a:ext cx="2946860" cy="4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51" tIns="45625" rIns="91251" bIns="45625" numCol="1" anchor="b" anchorCtr="0" compatLnSpc="1">
            <a:prstTxWarp prst="textNoShape">
              <a:avLst/>
            </a:prstTxWarp>
          </a:bodyPr>
          <a:lstStyle>
            <a:lvl1pPr algn="r" defTabSz="912463">
              <a:defRPr sz="1200"/>
            </a:lvl1pPr>
          </a:lstStyle>
          <a:p>
            <a:fld id="{351079D7-1B3C-4135-A171-C97FE6754BB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6626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861" cy="4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51" tIns="45625" rIns="91251" bIns="45625" numCol="1" anchor="t" anchorCtr="0" compatLnSpc="1">
            <a:prstTxWarp prst="textNoShape">
              <a:avLst/>
            </a:prstTxWarp>
          </a:bodyPr>
          <a:lstStyle>
            <a:lvl1pPr defTabSz="912463">
              <a:defRPr sz="1200"/>
            </a:lvl1pPr>
          </a:lstStyle>
          <a:p>
            <a:endParaRPr lang="ru-R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249" y="1"/>
            <a:ext cx="2946860" cy="4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51" tIns="45625" rIns="91251" bIns="45625" numCol="1" anchor="t" anchorCtr="0" compatLnSpc="1">
            <a:prstTxWarp prst="textNoShape">
              <a:avLst/>
            </a:prstTxWarp>
          </a:bodyPr>
          <a:lstStyle>
            <a:lvl1pPr algn="r" defTabSz="912463">
              <a:defRPr sz="1200"/>
            </a:lvl1pPr>
          </a:lstStyle>
          <a:p>
            <a:fld id="{5009882A-7330-416D-A046-7F80E1D23C05}" type="datetimeFigureOut">
              <a:rPr lang="ru-RU"/>
              <a:pPr/>
              <a:t>08.01.2025</a:t>
            </a:fld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9538" y="741363"/>
            <a:ext cx="6578600" cy="3700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924" y="4689202"/>
            <a:ext cx="5437827" cy="444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51" tIns="45625" rIns="91251" bIns="456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405"/>
            <a:ext cx="2946861" cy="4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51" tIns="45625" rIns="91251" bIns="45625" numCol="1" anchor="b" anchorCtr="0" compatLnSpc="1">
            <a:prstTxWarp prst="textNoShape">
              <a:avLst/>
            </a:prstTxWarp>
          </a:bodyPr>
          <a:lstStyle>
            <a:lvl1pPr defTabSz="912463">
              <a:defRPr sz="1200"/>
            </a:lvl1pPr>
          </a:lstStyle>
          <a:p>
            <a:endParaRPr lang="ru-RU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249" y="9378405"/>
            <a:ext cx="2946860" cy="4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51" tIns="45625" rIns="91251" bIns="45625" numCol="1" anchor="b" anchorCtr="0" compatLnSpc="1">
            <a:prstTxWarp prst="textNoShape">
              <a:avLst/>
            </a:prstTxWarp>
          </a:bodyPr>
          <a:lstStyle>
            <a:lvl1pPr algn="r" defTabSz="912463">
              <a:defRPr sz="1200"/>
            </a:lvl1pPr>
          </a:lstStyle>
          <a:p>
            <a:fld id="{A02C5E52-F40B-4568-A5DA-2FC6634B379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7165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 txBox="1">
            <a:spLocks noGrp="1" noChangeArrowheads="1"/>
          </p:cNvSpPr>
          <p:nvPr/>
        </p:nvSpPr>
        <p:spPr bwMode="auto">
          <a:xfrm>
            <a:off x="3849249" y="9378405"/>
            <a:ext cx="2946860" cy="4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484" tIns="47744" rIns="95484" bIns="47744" anchor="b"/>
          <a:lstStyle/>
          <a:p>
            <a:pPr algn="r" defTabSz="954721"/>
            <a:fld id="{73BE1AFF-080D-4AC8-A7FA-053955251FBD}" type="slidenum">
              <a:rPr lang="ru-RU" altLang="ru-RU" sz="1300">
                <a:latin typeface="Calibri" pitchFamily="34" charset="0"/>
              </a:rPr>
              <a:pPr algn="r" defTabSz="954721"/>
              <a:t>17</a:t>
            </a:fld>
            <a:endParaRPr lang="ru-RU" altLang="ru-RU" sz="1300">
              <a:latin typeface="Calibri" pitchFamily="34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538" y="741363"/>
            <a:ext cx="6578600" cy="3700462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924" y="4689202"/>
            <a:ext cx="5439393" cy="4442073"/>
          </a:xfrm>
        </p:spPr>
        <p:txBody>
          <a:bodyPr lIns="95484" tIns="47744" rIns="95484" bIns="47744"/>
          <a:lstStyle/>
          <a:p>
            <a:pPr defTabSz="899942" eaLnBrk="1" hangingPunct="1"/>
            <a:r>
              <a:rPr lang="ru-RU" altLang="ru-RU" smtClean="0"/>
              <a:t>Заполнить белые поля</a:t>
            </a:r>
          </a:p>
        </p:txBody>
      </p:sp>
    </p:spTree>
    <p:extLst>
      <p:ext uri="{BB962C8B-B14F-4D97-AF65-F5344CB8AC3E}">
        <p14:creationId xmlns:p14="http://schemas.microsoft.com/office/powerpoint/2010/main" val="3459133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1910E-39E0-455B-B4FA-D6EFE868FF20}" type="datetimeFigureOut">
              <a:rPr lang="ru-RU"/>
              <a:pPr>
                <a:defRPr/>
              </a:pPr>
              <a:t>08.01.2025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8D037-1BF9-4C9D-A9D8-9ED1CD1346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39954-6DAA-44C1-A485-84965F923E19}" type="datetimeFigureOut">
              <a:rPr lang="ru-RU"/>
              <a:pPr>
                <a:defRPr/>
              </a:pPr>
              <a:t>08.01.2025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76D80-5BC3-4B69-A65D-2668825B2B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B5958-CA12-4AAC-BBE0-6C34D6D5B9D1}" type="datetimeFigureOut">
              <a:rPr lang="ru-RU"/>
              <a:pPr>
                <a:defRPr/>
              </a:pPr>
              <a:t>08.01.2025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629E4-7032-4B17-A6D8-9CD44379D9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198C6-B4CC-4C17-B33C-303860617C31}" type="datetimeFigureOut">
              <a:rPr lang="ru-RU"/>
              <a:pPr>
                <a:defRPr/>
              </a:pPr>
              <a:t>08.01.2025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764F8-E897-4D38-BCEA-5FE950A316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05FD6-B849-4528-9AAD-D7E04CB72E2B}" type="datetimeFigureOut">
              <a:rPr lang="ru-RU"/>
              <a:pPr>
                <a:defRPr/>
              </a:pPr>
              <a:t>08.01.2025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8CB3D-BBEA-41E1-9752-778879B280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BFFC2-6B6C-4B01-8241-FAF18C4B439A}" type="datetimeFigureOut">
              <a:rPr lang="ru-RU"/>
              <a:pPr>
                <a:defRPr/>
              </a:pPr>
              <a:t>08.01.2025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8162B-06EE-4FBF-8E40-02335CB7DF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132E8-4CF7-4D47-BEDE-DE8A95588114}" type="datetimeFigureOut">
              <a:rPr lang="ru-RU"/>
              <a:pPr>
                <a:defRPr/>
              </a:pPr>
              <a:t>08.01.2025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5FE9E-89DE-441C-9B5D-011B34CF81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782D9-2D72-444E-A359-D5C5E6510B08}" type="datetimeFigureOut">
              <a:rPr lang="ru-RU"/>
              <a:pPr>
                <a:defRPr/>
              </a:pPr>
              <a:t>08.01.2025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90F91-F4AA-4EE2-B934-2CF1598728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99657-044C-47FC-AAAD-87CC37B86A3F}" type="datetimeFigureOut">
              <a:rPr lang="ru-RU"/>
              <a:pPr>
                <a:defRPr/>
              </a:pPr>
              <a:t>08.01.2025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FA5D0-FE4F-4D2C-A1B7-2BEB71AF59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BE47F-690E-4EAD-BF67-7E42A06E53A0}" type="datetimeFigureOut">
              <a:rPr lang="ru-RU"/>
              <a:pPr>
                <a:defRPr/>
              </a:pPr>
              <a:t>08.01.2025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DD8C9-64DA-4AB8-9DA8-77858B9944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61CE2-418A-40F9-9282-FC3EEDEA8D4F}" type="datetimeFigureOut">
              <a:rPr lang="ru-RU"/>
              <a:pPr>
                <a:defRPr/>
              </a:pPr>
              <a:t>08.01.2025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1F2BB-06CD-4D85-A4D6-BF5EC6C7C3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7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58DAFEB-E938-4AD1-A5AF-374233199AAD}" type="datetimeFigureOut">
              <a:rPr lang="ru-RU"/>
              <a:pPr>
                <a:defRPr/>
              </a:pPr>
              <a:t>08.01.2025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4E0F7D3-F556-40A2-91C9-F8097B7543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ci.zp.ua/zaporizka-torgovo-promyslova-palata-zapuskaye-novyj-proyekt-pidtrymky-biznesu/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mailto:oso@cci.zp.ua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ndriikuts@gmail.com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hyperlink" Target="https://een.ec.europa.e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C:\Users\Константин\Desktop\124124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7729" y="549277"/>
            <a:ext cx="4464496" cy="22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8" descr="C:\Users\Константин\Desktop\124124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49657" y="116632"/>
            <a:ext cx="2052638" cy="727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244042"/>
            <a:ext cx="9166225" cy="46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626" y="5332547"/>
            <a:ext cx="7639050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0" name="Rectangle 9"/>
          <p:cNvSpPr>
            <a:spLocks noChangeArrowheads="1"/>
          </p:cNvSpPr>
          <p:nvPr/>
        </p:nvSpPr>
        <p:spPr bwMode="auto">
          <a:xfrm>
            <a:off x="1536068" y="3627209"/>
            <a:ext cx="9289032" cy="1079959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/>
          <a:p>
            <a:pPr algn="ctr">
              <a:defRPr/>
            </a:pPr>
            <a:r>
              <a:rPr lang="ru-RU" sz="3600" b="1" cap="all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7E174C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Інструменти та </a:t>
            </a:r>
            <a:r>
              <a:rPr lang="ru-RU" sz="3600" b="1" cap="all" dirty="0" err="1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7E174C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ініціативи</a:t>
            </a:r>
            <a:r>
              <a:rPr lang="ru-RU" sz="3600" b="1" cap="all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7E174C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600" b="1" cap="all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7E174C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ЗАПОРІЗЬКОЇ ТПП</a:t>
            </a:r>
          </a:p>
          <a:p>
            <a:pPr algn="ctr">
              <a:defRPr/>
            </a:pPr>
            <a:r>
              <a:rPr lang="ru-RU" sz="3600" b="1" cap="all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7E174C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 ДЛЯ </a:t>
            </a:r>
            <a:r>
              <a:rPr lang="ru-RU" sz="3600" b="1" cap="all" dirty="0" err="1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7E174C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підтримки</a:t>
            </a:r>
            <a:r>
              <a:rPr lang="ru-RU" sz="3600" b="1" cap="all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7E174C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600" b="1" cap="all" dirty="0" err="1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7E174C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експорту</a:t>
            </a:r>
            <a:endParaRPr lang="uk-UA" sz="3600" b="1" cap="all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7E174C"/>
              </a:solidFill>
              <a:latin typeface="+mj-lt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983432" y="5417479"/>
            <a:ext cx="4752528" cy="675818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3200" b="1" cap="all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7E174C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   </a:t>
            </a:r>
            <a:r>
              <a:rPr lang="uk-UA" sz="2000" b="1" cap="all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7E174C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Андрій </a:t>
            </a:r>
            <a:r>
              <a:rPr lang="uk-UA" sz="2000" b="1" cap="all" dirty="0" err="1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7E174C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куц</a:t>
            </a:r>
            <a:r>
              <a:rPr lang="uk-UA" sz="2000" b="1" cap="all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7E174C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uk-UA" sz="2000" b="1" cap="all" dirty="0" err="1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7E174C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віцепрезидент</a:t>
            </a:r>
            <a:r>
              <a:rPr lang="uk-UA" sz="2000" b="1" cap="all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7E174C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uk-UA" sz="2000" b="1" cap="all" dirty="0" err="1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7E174C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зтпп</a:t>
            </a:r>
            <a:endParaRPr lang="uk-UA" sz="2000" b="1" cap="all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7E174C"/>
              </a:solidFill>
              <a:latin typeface="+mj-lt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8" descr="C:\Users\Константин\Desktop\124124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34599" y="-19685"/>
            <a:ext cx="2052638" cy="727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050943" y="94450"/>
            <a:ext cx="8424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Запорізька</a:t>
            </a: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торгово-</a:t>
            </a:r>
            <a:r>
              <a:rPr lang="ru-RU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промислова</a:t>
            </a: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палата є </a:t>
            </a:r>
            <a:r>
              <a:rPr lang="ru-RU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дійсним</a:t>
            </a: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членом </a:t>
            </a:r>
            <a:r>
              <a:rPr lang="ru-RU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Асоціації</a:t>
            </a: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консультантів</a:t>
            </a: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з </a:t>
            </a:r>
            <a:r>
              <a:rPr lang="ru-RU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управління</a:t>
            </a: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(CMC-</a:t>
            </a:r>
            <a:r>
              <a:rPr lang="ru-RU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Ukraine</a:t>
            </a: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 </a:t>
            </a:r>
            <a:endParaRPr lang="ru-RU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11044" y="1786282"/>
            <a:ext cx="57606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latin typeface="+mn-lt"/>
            </a:endParaRPr>
          </a:p>
          <a:p>
            <a:pPr algn="just"/>
            <a:r>
              <a:rPr lang="uk-UA" dirty="0">
                <a:latin typeface="+mn-lt"/>
              </a:rPr>
              <a:t>Запорізька торгово-промислова палата є дійсним членом Асоціації консультантів з управління (</a:t>
            </a:r>
            <a:r>
              <a:rPr lang="en-US" dirty="0">
                <a:latin typeface="+mn-lt"/>
              </a:rPr>
              <a:t>CMC-Ukraine) </a:t>
            </a:r>
            <a:r>
              <a:rPr lang="uk-UA" dirty="0">
                <a:latin typeface="+mn-lt"/>
              </a:rPr>
              <a:t>з 2021 року. Експерти Запорізької ТПП працюють спільно з командою </a:t>
            </a:r>
            <a:r>
              <a:rPr lang="en-US" dirty="0">
                <a:latin typeface="+mn-lt"/>
              </a:rPr>
              <a:t>CMC-Ukraine </a:t>
            </a:r>
            <a:r>
              <a:rPr lang="uk-UA" dirty="0">
                <a:latin typeface="+mn-lt"/>
              </a:rPr>
              <a:t>як бізнес-консультанти, допомагаючи українським компаніям долати виклики воєнного часу, адаптувати виробництво до європейських вимог</a:t>
            </a:r>
            <a:r>
              <a:rPr lang="uk-UA" dirty="0" smtClean="0">
                <a:latin typeface="+mn-lt"/>
              </a:rPr>
              <a:t>.</a:t>
            </a:r>
            <a:endParaRPr lang="en-US" dirty="0" smtClean="0">
              <a:latin typeface="+mn-lt"/>
            </a:endParaRPr>
          </a:p>
          <a:p>
            <a:pPr algn="just"/>
            <a:endParaRPr lang="uk-UA" dirty="0">
              <a:latin typeface="+mn-lt"/>
            </a:endParaRPr>
          </a:p>
          <a:p>
            <a:pPr algn="just"/>
            <a:r>
              <a:rPr lang="uk-UA" dirty="0">
                <a:latin typeface="+mn-lt"/>
              </a:rPr>
              <a:t>13 </a:t>
            </a:r>
            <a:r>
              <a:rPr lang="uk-UA" dirty="0" smtClean="0">
                <a:latin typeface="+mn-lt"/>
              </a:rPr>
              <a:t>грудня 2024 року </a:t>
            </a:r>
            <a:r>
              <a:rPr lang="uk-UA" dirty="0" err="1" smtClean="0">
                <a:latin typeface="+mn-lt"/>
              </a:rPr>
              <a:t>експертки</a:t>
            </a:r>
            <a:r>
              <a:rPr lang="uk-UA" dirty="0" smtClean="0">
                <a:latin typeface="+mn-lt"/>
              </a:rPr>
              <a:t> </a:t>
            </a:r>
            <a:r>
              <a:rPr lang="uk-UA" dirty="0">
                <a:latin typeface="+mn-lt"/>
              </a:rPr>
              <a:t>Запорізької ТПП успішно пройшли процедуру </a:t>
            </a:r>
            <a:r>
              <a:rPr lang="uk-UA" dirty="0" err="1">
                <a:latin typeface="+mn-lt"/>
              </a:rPr>
              <a:t>ресертифікації</a:t>
            </a:r>
            <a:r>
              <a:rPr lang="uk-UA" dirty="0">
                <a:latin typeface="+mn-lt"/>
              </a:rPr>
              <a:t> та підтвердження статусу  сертифікованих менеджмент консультантів СМС.</a:t>
            </a:r>
          </a:p>
          <a:p>
            <a:pPr algn="just"/>
            <a:r>
              <a:rPr lang="uk-UA" dirty="0">
                <a:latin typeface="+mn-lt"/>
              </a:rPr>
              <a:t>Завдяки реалізації консалтингових </a:t>
            </a:r>
            <a:r>
              <a:rPr lang="uk-UA" dirty="0" err="1">
                <a:latin typeface="+mn-lt"/>
              </a:rPr>
              <a:t>проєктів</a:t>
            </a:r>
            <a:r>
              <a:rPr lang="uk-UA" dirty="0">
                <a:latin typeface="+mn-lt"/>
              </a:rPr>
              <a:t> допомагаємо компаніям-учасникам розробляти ефективні експортні стратегії, а також розвиватися на внутрішньому ринку.</a:t>
            </a:r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651" y="1510055"/>
            <a:ext cx="7639051" cy="3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749" y="1583081"/>
            <a:ext cx="7639051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C:\Users\Константин\Desktop\124124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6326" y="25742"/>
            <a:ext cx="2970213" cy="152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917" y="3717683"/>
            <a:ext cx="4212468" cy="29463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899" y="1548153"/>
            <a:ext cx="4170745" cy="210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9052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8" descr="C:\Users\Константин\Desktop\124124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34599" y="-19685"/>
            <a:ext cx="2052638" cy="727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647728" y="550172"/>
            <a:ext cx="77776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Участь ЗТПП у міжнародних </a:t>
            </a:r>
            <a:r>
              <a:rPr lang="uk-UA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проєктах</a:t>
            </a:r>
            <a:r>
              <a:rPr lang="uk-UA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і програмах</a:t>
            </a:r>
            <a:endParaRPr lang="ru-RU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9954" y="2055972"/>
            <a:ext cx="576064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latin typeface="+mn-lt"/>
              </a:rPr>
              <a:t>Упродовж</a:t>
            </a:r>
            <a:r>
              <a:rPr lang="ru-RU" dirty="0">
                <a:latin typeface="+mn-lt"/>
              </a:rPr>
              <a:t> 2024 року </a:t>
            </a:r>
            <a:r>
              <a:rPr lang="ru-RU" dirty="0" err="1">
                <a:latin typeface="+mn-lt"/>
              </a:rPr>
              <a:t>фахівці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Запорізької</a:t>
            </a:r>
            <a:r>
              <a:rPr lang="ru-RU" dirty="0">
                <a:latin typeface="+mn-lt"/>
              </a:rPr>
              <a:t> торгово-</a:t>
            </a:r>
            <a:r>
              <a:rPr lang="ru-RU" dirty="0" err="1">
                <a:latin typeface="+mn-lt"/>
              </a:rPr>
              <a:t>промислової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палати</a:t>
            </a:r>
            <a:r>
              <a:rPr lang="ru-RU" dirty="0">
                <a:latin typeface="+mn-lt"/>
              </a:rPr>
              <a:t> у </a:t>
            </a:r>
            <a:r>
              <a:rPr lang="ru-RU" dirty="0" err="1">
                <a:latin typeface="+mn-lt"/>
              </a:rPr>
              <a:t>команді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профільних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експертів</a:t>
            </a:r>
            <a:r>
              <a:rPr lang="ru-RU" dirty="0">
                <a:latin typeface="+mn-lt"/>
              </a:rPr>
              <a:t> Торгово-</a:t>
            </a:r>
            <a:r>
              <a:rPr lang="ru-RU" dirty="0" err="1">
                <a:latin typeface="+mn-lt"/>
              </a:rPr>
              <a:t>промислова</a:t>
            </a:r>
            <a:r>
              <a:rPr lang="ru-RU" dirty="0">
                <a:latin typeface="+mn-lt"/>
              </a:rPr>
              <a:t> палата </a:t>
            </a:r>
            <a:r>
              <a:rPr lang="ru-RU" dirty="0" err="1">
                <a:latin typeface="+mn-lt"/>
              </a:rPr>
              <a:t>України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консультували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представників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бізнесу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щодо</a:t>
            </a:r>
            <a:r>
              <a:rPr lang="ru-RU" dirty="0">
                <a:latin typeface="+mn-lt"/>
              </a:rPr>
              <a:t> оцінки </a:t>
            </a:r>
            <a:r>
              <a:rPr lang="ru-RU" dirty="0" err="1">
                <a:latin typeface="+mn-lt"/>
              </a:rPr>
              <a:t>відповідності</a:t>
            </a:r>
            <a:r>
              <a:rPr lang="ru-RU" dirty="0">
                <a:latin typeface="+mn-lt"/>
              </a:rPr>
              <a:t> </a:t>
            </a:r>
            <a:r>
              <a:rPr lang="ru-RU" dirty="0" err="1" smtClean="0">
                <a:latin typeface="+mn-lt"/>
              </a:rPr>
              <a:t>продукції</a:t>
            </a:r>
            <a:r>
              <a:rPr lang="ru-RU" dirty="0" smtClean="0">
                <a:latin typeface="+mn-lt"/>
              </a:rPr>
              <a:t> </a:t>
            </a:r>
            <a:r>
              <a:rPr lang="ru-RU" dirty="0" err="1">
                <a:latin typeface="+mn-lt"/>
              </a:rPr>
              <a:t>вимогам</a:t>
            </a:r>
            <a:r>
              <a:rPr lang="ru-RU" dirty="0">
                <a:latin typeface="+mn-lt"/>
              </a:rPr>
              <a:t> ЄС</a:t>
            </a:r>
            <a:r>
              <a:rPr lang="ru-RU" dirty="0" smtClean="0">
                <a:latin typeface="+mn-lt"/>
              </a:rPr>
              <a:t>.</a:t>
            </a:r>
          </a:p>
          <a:p>
            <a:pPr algn="just"/>
            <a:endParaRPr lang="ru-RU" dirty="0"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err="1">
                <a:latin typeface="+mn-lt"/>
              </a:rPr>
              <a:t>Відбулися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безоплатні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тренінги</a:t>
            </a:r>
            <a:r>
              <a:rPr lang="ru-RU" dirty="0">
                <a:latin typeface="+mn-lt"/>
              </a:rPr>
              <a:t> для </a:t>
            </a:r>
            <a:r>
              <a:rPr lang="ru-RU" dirty="0" err="1">
                <a:latin typeface="+mn-lt"/>
              </a:rPr>
              <a:t>бізнесу</a:t>
            </a:r>
            <a:r>
              <a:rPr lang="ru-RU" dirty="0">
                <a:latin typeface="+mn-lt"/>
              </a:rPr>
              <a:t> з оцінки </a:t>
            </a:r>
            <a:r>
              <a:rPr lang="ru-RU" dirty="0" err="1">
                <a:latin typeface="+mn-lt"/>
              </a:rPr>
              <a:t>відповідності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продукції</a:t>
            </a:r>
            <a:r>
              <a:rPr lang="ru-RU" dirty="0">
                <a:latin typeface="+mn-lt"/>
              </a:rPr>
              <a:t> за </a:t>
            </a:r>
            <a:r>
              <a:rPr lang="ru-RU" dirty="0" err="1" smtClean="0">
                <a:latin typeface="+mn-lt"/>
              </a:rPr>
              <a:t>основними</a:t>
            </a:r>
            <a:r>
              <a:rPr lang="ru-RU" dirty="0" smtClean="0">
                <a:latin typeface="+mn-lt"/>
              </a:rPr>
              <a:t> </a:t>
            </a:r>
            <a:r>
              <a:rPr lang="ru-RU" dirty="0" err="1" smtClean="0">
                <a:latin typeface="+mn-lt"/>
              </a:rPr>
              <a:t>галузями</a:t>
            </a:r>
            <a:r>
              <a:rPr lang="ru-RU" dirty="0" smtClean="0">
                <a:latin typeface="+mn-lt"/>
              </a:rPr>
              <a:t> </a:t>
            </a:r>
            <a:r>
              <a:rPr lang="ru-RU" dirty="0" err="1" smtClean="0">
                <a:latin typeface="+mn-lt"/>
              </a:rPr>
              <a:t>виробництва</a:t>
            </a:r>
            <a:r>
              <a:rPr lang="ru-RU" dirty="0" smtClean="0">
                <a:latin typeface="+mn-lt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uk-UA" dirty="0"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+mn-lt"/>
              </a:rPr>
              <a:t>Допомагаємо </a:t>
            </a:r>
            <a:r>
              <a:rPr lang="ru-RU" dirty="0" err="1">
                <a:latin typeface="+mn-lt"/>
              </a:rPr>
              <a:t>бізнесу</a:t>
            </a:r>
            <a:r>
              <a:rPr lang="ru-RU" dirty="0">
                <a:latin typeface="+mn-lt"/>
              </a:rPr>
              <a:t> в </a:t>
            </a:r>
            <a:r>
              <a:rPr lang="ru-RU" dirty="0" err="1">
                <a:latin typeface="+mn-lt"/>
              </a:rPr>
              <a:t>підготовці</a:t>
            </a:r>
            <a:r>
              <a:rPr lang="ru-RU" dirty="0">
                <a:latin typeface="+mn-lt"/>
              </a:rPr>
              <a:t> </a:t>
            </a:r>
            <a:r>
              <a:rPr lang="ru-RU" dirty="0" err="1" smtClean="0">
                <a:latin typeface="+mn-lt"/>
              </a:rPr>
              <a:t>експортних</a:t>
            </a:r>
            <a:r>
              <a:rPr lang="ru-RU" dirty="0" smtClean="0">
                <a:latin typeface="+mn-lt"/>
              </a:rPr>
              <a:t> </a:t>
            </a:r>
            <a:r>
              <a:rPr lang="ru-RU" dirty="0" err="1" smtClean="0">
                <a:latin typeface="+mn-lt"/>
              </a:rPr>
              <a:t>стратегій</a:t>
            </a:r>
            <a:r>
              <a:rPr lang="ru-RU" dirty="0" smtClean="0">
                <a:latin typeface="+mn-lt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uk-UA" dirty="0"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 smtClean="0">
                <a:latin typeface="+mn-lt"/>
              </a:rPr>
              <a:t>Готуємо огляди потенційних ринків збуту за індивідуальними запитами компаній.</a:t>
            </a:r>
            <a:endParaRPr lang="ru-RU" dirty="0">
              <a:latin typeface="+mn-lt"/>
            </a:endParaRPr>
          </a:p>
          <a:p>
            <a:pPr algn="just"/>
            <a:endParaRPr lang="ru-RU" dirty="0" smtClean="0">
              <a:latin typeface="+mn-lt"/>
            </a:endParaRPr>
          </a:p>
          <a:p>
            <a:pPr algn="just"/>
            <a:endParaRPr lang="uk-UA" dirty="0">
              <a:latin typeface="+mn-lt"/>
            </a:endParaRPr>
          </a:p>
          <a:p>
            <a:pPr algn="just"/>
            <a:endParaRPr lang="ru-RU" dirty="0">
              <a:latin typeface="+mn-lt"/>
            </a:endParaRPr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651" y="1510055"/>
            <a:ext cx="7639051" cy="3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749" y="1583081"/>
            <a:ext cx="7639051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C:\Users\Константин\Desktop\124124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83432" y="60668"/>
            <a:ext cx="2970213" cy="152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088" y="3985277"/>
            <a:ext cx="3354824" cy="22376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788" y="1879002"/>
            <a:ext cx="3297716" cy="197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3649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8" descr="C:\Users\Константин\Desktop\124124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45002" y="1"/>
            <a:ext cx="2052638" cy="727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Прямоугольник 1"/>
          <p:cNvSpPr>
            <a:spLocks noChangeArrowheads="1"/>
          </p:cNvSpPr>
          <p:nvPr/>
        </p:nvSpPr>
        <p:spPr bwMode="auto">
          <a:xfrm>
            <a:off x="767408" y="1857410"/>
            <a:ext cx="77930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 dirty="0">
                <a:latin typeface="Calibri" pitchFamily="34" charset="0"/>
              </a:rPr>
              <a:t>Програма Федерального міністерства економіки та енергетики </a:t>
            </a:r>
            <a:r>
              <a:rPr lang="en-US" sz="2400" b="1" dirty="0">
                <a:latin typeface="Calibri" pitchFamily="34" charset="0"/>
              </a:rPr>
              <a:t>Partnering in Business with Germany (GIZ)</a:t>
            </a:r>
            <a:endParaRPr lang="uk-UA" sz="2400" dirty="0"/>
          </a:p>
        </p:txBody>
      </p:sp>
      <p:pic>
        <p:nvPicPr>
          <p:cNvPr id="5124" name="Picture 4" descr="\\tpp3\Media_archive\2017\11_01_Агрофорум\Фото_Пшегорлинский_САЙТ\Agroforum D1\DSC_4665.JPG"/>
          <p:cNvPicPr>
            <a:picLocks noChangeAspect="1" noChangeArrowheads="1"/>
          </p:cNvPicPr>
          <p:nvPr/>
        </p:nvPicPr>
        <p:blipFill rotWithShape="1">
          <a:blip r:embed="rId3"/>
          <a:srcRect b="17806"/>
          <a:stretch/>
        </p:blipFill>
        <p:spPr bwMode="auto">
          <a:xfrm>
            <a:off x="6943285" y="4309530"/>
            <a:ext cx="3197629" cy="2063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605" y="1605326"/>
            <a:ext cx="7639051" cy="3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517" y="1648644"/>
            <a:ext cx="7639051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C:\Users\Константин\Desktop\1241243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2094" y="91305"/>
            <a:ext cx="2970213" cy="152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7"/>
          <p:cNvSpPr>
            <a:spLocks noChangeArrowheads="1"/>
          </p:cNvSpPr>
          <p:nvPr/>
        </p:nvSpPr>
        <p:spPr bwMode="auto">
          <a:xfrm>
            <a:off x="911424" y="2729851"/>
            <a:ext cx="498030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latin typeface="+mn-lt"/>
              </a:rPr>
              <a:t>Запорізька ТПП є партнерською платформою Німецького товариства міжнародного співробітництва </a:t>
            </a:r>
            <a:r>
              <a:rPr lang="en-US" sz="1600" dirty="0">
                <a:latin typeface="+mn-lt"/>
              </a:rPr>
              <a:t>GIZ </a:t>
            </a:r>
            <a:r>
              <a:rPr lang="uk-UA" sz="1600" dirty="0">
                <a:latin typeface="+mn-lt"/>
              </a:rPr>
              <a:t>у Запорізькій області.</a:t>
            </a:r>
          </a:p>
          <a:p>
            <a:pPr algn="just"/>
            <a:r>
              <a:rPr lang="uk-UA" sz="1600" dirty="0">
                <a:latin typeface="+mn-lt"/>
              </a:rPr>
              <a:t>Мета Програми: налагодження контактів та взаємовигідного співробітництва між підприємцями Німеччини та представниками бізнесу з 21 країни, успішно працює на ринку України більше 20 років.</a:t>
            </a:r>
          </a:p>
          <a:p>
            <a:pPr algn="just"/>
            <a:r>
              <a:rPr lang="uk-UA" sz="1600" b="1" dirty="0" smtClean="0">
                <a:latin typeface="+mn-lt"/>
              </a:rPr>
              <a:t>Напрями </a:t>
            </a:r>
            <a:r>
              <a:rPr lang="uk-UA" sz="1600" b="1" dirty="0">
                <a:latin typeface="+mn-lt"/>
              </a:rPr>
              <a:t>надання допомоги:</a:t>
            </a:r>
          </a:p>
          <a:p>
            <a:pPr algn="just"/>
            <a:r>
              <a:rPr lang="uk-UA" sz="1600" dirty="0">
                <a:latin typeface="+mn-lt"/>
              </a:rPr>
              <a:t>доступ до знань</a:t>
            </a:r>
          </a:p>
          <a:p>
            <a:pPr algn="just"/>
            <a:r>
              <a:rPr lang="uk-UA" sz="1600" dirty="0">
                <a:latin typeface="+mn-lt"/>
              </a:rPr>
              <a:t>доступ до ринків</a:t>
            </a:r>
          </a:p>
          <a:p>
            <a:pPr algn="just"/>
            <a:r>
              <a:rPr lang="uk-UA" sz="1600" dirty="0">
                <a:latin typeface="+mn-lt"/>
              </a:rPr>
              <a:t>соціальні ініціативи МСБ</a:t>
            </a:r>
          </a:p>
          <a:p>
            <a:pPr algn="just"/>
            <a:endParaRPr lang="uk-UA" sz="1600" dirty="0">
              <a:latin typeface="+mn-lt"/>
            </a:endParaRPr>
          </a:p>
          <a:p>
            <a:pPr algn="just"/>
            <a:r>
              <a:rPr lang="uk-UA" sz="1600" dirty="0">
                <a:latin typeface="+mn-lt"/>
              </a:rPr>
              <a:t>Понад 30-ти представників запорізьких компаній стали учасниками безкоштовних програм стажування у Німеччині у межах Програми.</a:t>
            </a:r>
          </a:p>
        </p:txBody>
      </p:sp>
      <p:sp>
        <p:nvSpPr>
          <p:cNvPr id="17" name="Прямоугольник 1"/>
          <p:cNvSpPr>
            <a:spLocks noChangeArrowheads="1"/>
          </p:cNvSpPr>
          <p:nvPr/>
        </p:nvSpPr>
        <p:spPr bwMode="auto">
          <a:xfrm>
            <a:off x="3215680" y="503674"/>
            <a:ext cx="779303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УЧАСТЬ ЗТПП В МІЖНАРОДНИХ ПРОЄКТАХ І ПРОГРАМАХ </a:t>
            </a:r>
            <a:endParaRPr lang="ru-RU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676" y="1573510"/>
            <a:ext cx="2664476" cy="266447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8" descr="C:\Users\Константин\Desktop\124124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45002" y="1"/>
            <a:ext cx="2052638" cy="727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Прямоугольник 1"/>
          <p:cNvSpPr>
            <a:spLocks noChangeArrowheads="1"/>
          </p:cNvSpPr>
          <p:nvPr/>
        </p:nvSpPr>
        <p:spPr bwMode="auto">
          <a:xfrm>
            <a:off x="3575720" y="934946"/>
            <a:ext cx="77778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Онлайн-платформа </a:t>
            </a:r>
            <a:r>
              <a:rPr lang="en-US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PRO_Business</a:t>
            </a:r>
            <a:endParaRPr lang="ru-RU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605" y="1605326"/>
            <a:ext cx="7639051" cy="3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517" y="1605326"/>
            <a:ext cx="9605525" cy="211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C:\Users\Константин\Desktop\124124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9416" y="123622"/>
            <a:ext cx="2970213" cy="152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64225" y="2038336"/>
            <a:ext cx="962426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 err="1">
                <a:latin typeface="+mn-lt"/>
                <a:hlinkClick r:id="rId6"/>
              </a:rPr>
              <a:t>Спеціалізований</a:t>
            </a:r>
            <a:r>
              <a:rPr lang="ru-RU" b="1" u="sng" dirty="0">
                <a:latin typeface="+mn-lt"/>
                <a:hlinkClick r:id="rId6"/>
              </a:rPr>
              <a:t> онлайн-</a:t>
            </a:r>
            <a:r>
              <a:rPr lang="ru-RU" b="1" u="sng" dirty="0" err="1">
                <a:latin typeface="+mn-lt"/>
                <a:hlinkClick r:id="rId6"/>
              </a:rPr>
              <a:t>сервіс</a:t>
            </a:r>
            <a:r>
              <a:rPr lang="ru-RU" b="1" u="sng" dirty="0">
                <a:latin typeface="+mn-lt"/>
                <a:hlinkClick r:id="rId6"/>
              </a:rPr>
              <a:t> для </a:t>
            </a:r>
            <a:r>
              <a:rPr lang="ru-RU" b="1" u="sng" dirty="0" err="1">
                <a:latin typeface="+mn-lt"/>
                <a:hlinkClick r:id="rId6"/>
              </a:rPr>
              <a:t>запорізьких</a:t>
            </a:r>
            <a:r>
              <a:rPr lang="ru-RU" b="1" u="sng" dirty="0">
                <a:latin typeface="+mn-lt"/>
                <a:hlinkClick r:id="rId6"/>
              </a:rPr>
              <a:t> </a:t>
            </a:r>
            <a:r>
              <a:rPr lang="ru-RU" b="1" u="sng" dirty="0" err="1">
                <a:latin typeface="+mn-lt"/>
                <a:hlinkClick r:id="rId6"/>
              </a:rPr>
              <a:t>компаній</a:t>
            </a:r>
            <a:r>
              <a:rPr lang="ru-RU" b="1" u="sng" dirty="0">
                <a:latin typeface="+mn-lt"/>
                <a:hlinkClick r:id="rId6"/>
              </a:rPr>
              <a:t> </a:t>
            </a:r>
            <a:r>
              <a:rPr lang="en-GB" b="1" u="sng" dirty="0" err="1">
                <a:latin typeface="+mn-lt"/>
                <a:hlinkClick r:id="rId6"/>
              </a:rPr>
              <a:t>PRO_Business</a:t>
            </a:r>
            <a:endParaRPr lang="en-GB" dirty="0">
              <a:latin typeface="+mn-lt"/>
            </a:endParaRPr>
          </a:p>
          <a:p>
            <a:pPr algn="just"/>
            <a:r>
              <a:rPr lang="uk-UA" dirty="0" smtClean="0">
                <a:latin typeface="+mn-lt"/>
              </a:rPr>
              <a:t>У липні 2022 року Запорізька торгово-промислова палата почала реалізацію нової ініціативи. Це інформаційна платформа </a:t>
            </a:r>
            <a:r>
              <a:rPr lang="uk-UA" dirty="0" err="1" smtClean="0">
                <a:latin typeface="+mn-lt"/>
              </a:rPr>
              <a:t>PRO_Busi</a:t>
            </a:r>
            <a:r>
              <a:rPr lang="uk-UA" dirty="0" smtClean="0">
                <a:latin typeface="+mn-lt"/>
              </a:rPr>
              <a:t>ness – спеціалізований онлайн-сервіс для запорізьких компаній.</a:t>
            </a:r>
          </a:p>
          <a:p>
            <a:pPr algn="just"/>
            <a:r>
              <a:rPr lang="uk-UA" dirty="0" smtClean="0">
                <a:latin typeface="+mn-lt"/>
              </a:rPr>
              <a:t>Проєкт підтримали міжнародні партнери: ПРООН у межах Програми ООН із відновлення та розбудови миру та за фінансової підтримки Європейського Союзу.</a:t>
            </a:r>
          </a:p>
          <a:p>
            <a:pPr algn="just"/>
            <a:endParaRPr lang="en-US" b="1" dirty="0" smtClean="0">
              <a:latin typeface="+mn-lt"/>
            </a:endParaRPr>
          </a:p>
          <a:p>
            <a:pPr algn="just"/>
            <a:r>
              <a:rPr lang="uk-UA" b="1" dirty="0" smtClean="0">
                <a:latin typeface="+mn-lt"/>
              </a:rPr>
              <a:t>Мета:</a:t>
            </a:r>
            <a:r>
              <a:rPr lang="uk-UA" dirty="0" smtClean="0">
                <a:latin typeface="+mn-lt"/>
              </a:rPr>
              <a:t> заявити про економічний потенціал Запорізького регіону, можливості локальних виробників, надати підприємцям майданчик для міжнародної презентації.</a:t>
            </a:r>
            <a:endParaRPr lang="uk-UA" dirty="0">
              <a:latin typeface="+mn-lt"/>
            </a:endParaRPr>
          </a:p>
        </p:txBody>
      </p:sp>
      <p:pic>
        <p:nvPicPr>
          <p:cNvPr id="2050" name="Рисунок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03" t="14444" r="33383" b="63278"/>
          <a:stretch>
            <a:fillRect/>
          </a:stretch>
        </p:blipFill>
        <p:spPr bwMode="auto">
          <a:xfrm>
            <a:off x="4007768" y="4797152"/>
            <a:ext cx="4771040" cy="1771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48036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6104"/>
            <a:ext cx="12191742" cy="17208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5" y="4361674"/>
            <a:ext cx="1195808" cy="11941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704" y="4361674"/>
            <a:ext cx="1206001" cy="11941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5" y="4361674"/>
            <a:ext cx="1169374" cy="11941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821" y="4361675"/>
            <a:ext cx="1446723" cy="11941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4101" y="5842982"/>
            <a:ext cx="1950693" cy="2616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/>
            <a:r>
              <a:rPr lang="uk-UA" sz="1700" b="1" cap="all" dirty="0"/>
              <a:t>виробництво</a:t>
            </a:r>
            <a:endParaRPr lang="uk-UA" sz="1700" cap="all" dirty="0"/>
          </a:p>
        </p:txBody>
      </p:sp>
      <p:sp>
        <p:nvSpPr>
          <p:cNvPr id="10" name="TextBox 9"/>
          <p:cNvSpPr txBox="1"/>
          <p:nvPr/>
        </p:nvSpPr>
        <p:spPr>
          <a:xfrm>
            <a:off x="3164574" y="5842982"/>
            <a:ext cx="1950693" cy="2616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/>
            <a:r>
              <a:rPr lang="uk-UA" sz="1700" b="1" cap="all" dirty="0"/>
              <a:t>консалтинг</a:t>
            </a:r>
            <a:endParaRPr lang="uk-UA" sz="1700" cap="all" dirty="0"/>
          </a:p>
        </p:txBody>
      </p:sp>
      <p:sp>
        <p:nvSpPr>
          <p:cNvPr id="11" name="TextBox 10"/>
          <p:cNvSpPr txBox="1"/>
          <p:nvPr/>
        </p:nvSpPr>
        <p:spPr>
          <a:xfrm>
            <a:off x="5803396" y="5842982"/>
            <a:ext cx="2360436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/>
            <a:r>
              <a:rPr lang="uk-UA" sz="1700" b="1" cap="all" dirty="0"/>
              <a:t>Інноваційні рішення</a:t>
            </a:r>
            <a:endParaRPr lang="uk-UA" sz="1700" cap="all" dirty="0"/>
          </a:p>
        </p:txBody>
      </p:sp>
      <p:sp>
        <p:nvSpPr>
          <p:cNvPr id="12" name="TextBox 11"/>
          <p:cNvSpPr txBox="1"/>
          <p:nvPr/>
        </p:nvSpPr>
        <p:spPr>
          <a:xfrm>
            <a:off x="9099227" y="5842982"/>
            <a:ext cx="1950693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/>
            <a:r>
              <a:rPr lang="uk-UA" sz="1700" b="1" cap="all" dirty="0"/>
              <a:t>Сучасні технології</a:t>
            </a:r>
            <a:endParaRPr lang="uk-UA" sz="1700" cap="all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877357" y="4251948"/>
            <a:ext cx="0" cy="1872430"/>
          </a:xfrm>
          <a:prstGeom prst="line">
            <a:avLst/>
          </a:prstGeom>
          <a:ln>
            <a:solidFill>
              <a:srgbClr val="771A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364490" y="4196954"/>
            <a:ext cx="0" cy="1872430"/>
          </a:xfrm>
          <a:prstGeom prst="line">
            <a:avLst/>
          </a:prstGeom>
          <a:ln>
            <a:solidFill>
              <a:srgbClr val="771A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8631901" y="4199867"/>
            <a:ext cx="0" cy="1872430"/>
          </a:xfrm>
          <a:prstGeom prst="line">
            <a:avLst/>
          </a:prstGeom>
          <a:ln>
            <a:solidFill>
              <a:srgbClr val="771A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911425" y="349356"/>
            <a:ext cx="10725382" cy="1126961"/>
          </a:xfrm>
          <a:prstGeom prst="rect">
            <a:avLst/>
          </a:prstGeom>
        </p:spPr>
        <p:txBody>
          <a:bodyPr wrap="square" lIns="64502" tIns="32251" rIns="64502" bIns="32251">
            <a:spAutoFit/>
          </a:bodyPr>
          <a:lstStyle/>
          <a:p>
            <a:r>
              <a:rPr lang="uk-UA" sz="2300" cap="all" dirty="0" smtClean="0">
                <a:solidFill>
                  <a:srgbClr val="771A47"/>
                </a:solidFill>
              </a:rPr>
              <a:t>СЬОГОДНІ на </a:t>
            </a:r>
            <a:r>
              <a:rPr lang="uk-UA" sz="2300" cap="all" dirty="0">
                <a:solidFill>
                  <a:srgbClr val="771A47"/>
                </a:solidFill>
              </a:rPr>
              <a:t>онлайн-платформі представлені понад </a:t>
            </a:r>
            <a:r>
              <a:rPr lang="uk-UA" sz="2300" cap="all" dirty="0" smtClean="0">
                <a:solidFill>
                  <a:srgbClr val="771A47"/>
                </a:solidFill>
              </a:rPr>
              <a:t>800 </a:t>
            </a:r>
            <a:r>
              <a:rPr lang="uk-UA" sz="2300" cap="all" dirty="0" smtClean="0">
                <a:solidFill>
                  <a:srgbClr val="771A47"/>
                </a:solidFill>
              </a:rPr>
              <a:t>КОМПАНІЙ різних </a:t>
            </a:r>
            <a:r>
              <a:rPr lang="uk-UA" sz="2300" cap="all" dirty="0">
                <a:solidFill>
                  <a:srgbClr val="771A47"/>
                </a:solidFill>
              </a:rPr>
              <a:t>сфер виробництва, сфери послуг і </a:t>
            </a:r>
            <a:r>
              <a:rPr lang="uk-UA" sz="2300" cap="all" dirty="0" smtClean="0">
                <a:solidFill>
                  <a:srgbClr val="771A47"/>
                </a:solidFill>
              </a:rPr>
              <a:t>консалтингу. ПРИЙОМ ЗАЯВОК ТРИВАЄ.</a:t>
            </a:r>
            <a:endParaRPr lang="ru-RU" sz="2300" cap="all" dirty="0">
              <a:solidFill>
                <a:srgbClr val="771A47"/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8472263" y="1671147"/>
            <a:ext cx="626963" cy="341153"/>
          </a:xfrm>
          <a:prstGeom prst="rightArrow">
            <a:avLst/>
          </a:prstGeom>
          <a:solidFill>
            <a:srgbClr val="96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456789" y="1621688"/>
            <a:ext cx="6280376" cy="4462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300" b="1" cap="all" dirty="0">
                <a:solidFill>
                  <a:srgbClr val="771A47"/>
                </a:solidFill>
              </a:rPr>
              <a:t>catalog.cci.zp.ua</a:t>
            </a:r>
            <a:endParaRPr lang="ru-RU" sz="2300" b="1" cap="all" dirty="0">
              <a:solidFill>
                <a:srgbClr val="771A47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456" y="1397677"/>
            <a:ext cx="1340574" cy="134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5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4876817" cy="192069"/>
          </a:xfrm>
          <a:prstGeom prst="rect">
            <a:avLst/>
          </a:prstGeom>
          <a:solidFill>
            <a:srgbClr val="E5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502" tIns="32251" rIns="64502" bIns="32251" rtlCol="0" anchor="ctr"/>
          <a:lstStyle/>
          <a:p>
            <a:pPr algn="ctr"/>
            <a:endParaRPr lang="uk-UA"/>
          </a:p>
        </p:txBody>
      </p:sp>
      <p:sp>
        <p:nvSpPr>
          <p:cNvPr id="17" name="Прямоугольник 16"/>
          <p:cNvSpPr/>
          <p:nvPr/>
        </p:nvSpPr>
        <p:spPr>
          <a:xfrm>
            <a:off x="7317163" y="6693315"/>
            <a:ext cx="4876817" cy="192069"/>
          </a:xfrm>
          <a:prstGeom prst="rect">
            <a:avLst/>
          </a:prstGeom>
          <a:solidFill>
            <a:srgbClr val="E5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502" tIns="32251" rIns="64502" bIns="32251" rtlCol="0" anchor="ctr"/>
          <a:lstStyle/>
          <a:p>
            <a:pPr algn="ctr"/>
            <a:endParaRPr lang="uk-UA"/>
          </a:p>
        </p:txBody>
      </p:sp>
      <p:sp>
        <p:nvSpPr>
          <p:cNvPr id="9" name="TextBox 8"/>
          <p:cNvSpPr txBox="1"/>
          <p:nvPr/>
        </p:nvSpPr>
        <p:spPr>
          <a:xfrm>
            <a:off x="695400" y="2151807"/>
            <a:ext cx="3456384" cy="39395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 err="1" smtClean="0">
                <a:latin typeface="+mn-lt"/>
              </a:rPr>
              <a:t>Розміщення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профілю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вашої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компанії</a:t>
            </a:r>
            <a:r>
              <a:rPr lang="ru-RU" sz="1600" dirty="0">
                <a:latin typeface="+mn-lt"/>
              </a:rPr>
              <a:t> у </a:t>
            </a:r>
            <a:r>
              <a:rPr lang="ru-RU" sz="1600" dirty="0" err="1">
                <a:latin typeface="+mn-lt"/>
              </a:rPr>
              <a:t>каталозі</a:t>
            </a:r>
            <a:r>
              <a:rPr lang="ru-RU" sz="1600" dirty="0">
                <a:latin typeface="+mn-lt"/>
              </a:rPr>
              <a:t> (</a:t>
            </a:r>
            <a:r>
              <a:rPr lang="ru-RU" sz="1600" dirty="0" err="1">
                <a:latin typeface="+mn-lt"/>
              </a:rPr>
              <a:t>українська</a:t>
            </a:r>
            <a:r>
              <a:rPr lang="ru-RU" sz="1600" dirty="0">
                <a:latin typeface="+mn-lt"/>
              </a:rPr>
              <a:t>, </a:t>
            </a:r>
            <a:r>
              <a:rPr lang="ru-RU" sz="1600" dirty="0" err="1">
                <a:latin typeface="+mn-lt"/>
              </a:rPr>
              <a:t>англійська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версії</a:t>
            </a:r>
            <a:r>
              <a:rPr lang="ru-RU" sz="1600" dirty="0" smtClean="0">
                <a:latin typeface="+mn-lt"/>
              </a:rPr>
              <a:t>)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ru-RU" sz="1600" dirty="0" smtClean="0"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600" dirty="0">
                <a:latin typeface="+mn-lt"/>
              </a:rPr>
              <a:t>Презентація бізнесу під час міжнародних </a:t>
            </a:r>
            <a:r>
              <a:rPr lang="uk-UA" sz="1600" dirty="0" smtClean="0">
                <a:latin typeface="+mn-lt"/>
              </a:rPr>
              <a:t>онлайн-, </a:t>
            </a:r>
            <a:r>
              <a:rPr lang="uk-UA" sz="1600" dirty="0" err="1" smtClean="0">
                <a:latin typeface="+mn-lt"/>
              </a:rPr>
              <a:t>офлайн</a:t>
            </a:r>
            <a:r>
              <a:rPr lang="uk-UA" sz="1600" dirty="0" smtClean="0">
                <a:latin typeface="+mn-lt"/>
              </a:rPr>
              <a:t>-заходів</a:t>
            </a:r>
            <a:endParaRPr lang="uk-UA" sz="1600" dirty="0">
              <a:latin typeface="+mn-lt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uk-UA" sz="1600" dirty="0">
              <a:latin typeface="+mn-lt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 err="1" smtClean="0">
                <a:latin typeface="+mn-lt"/>
              </a:rPr>
              <a:t>Інтеграція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>
                <a:latin typeface="+mn-lt"/>
              </a:rPr>
              <a:t>з </a:t>
            </a:r>
            <a:r>
              <a:rPr lang="ru-RU" sz="1600" dirty="0" err="1">
                <a:latin typeface="+mn-lt"/>
              </a:rPr>
              <a:t>іншими</a:t>
            </a:r>
            <a:r>
              <a:rPr lang="ru-RU" sz="1600" dirty="0">
                <a:latin typeface="+mn-lt"/>
              </a:rPr>
              <a:t> онлайн-ресурсами </a:t>
            </a:r>
            <a:r>
              <a:rPr lang="ru-RU" sz="1600" dirty="0" err="1">
                <a:latin typeface="+mn-lt"/>
              </a:rPr>
              <a:t>пошуку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бізнес-партнерів</a:t>
            </a:r>
            <a:endParaRPr lang="ru-RU" sz="1600" dirty="0" smtClean="0">
              <a:latin typeface="+mn-lt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uk-UA" sz="1600" dirty="0">
              <a:latin typeface="+mn-lt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uk-UA" sz="1600" dirty="0" smtClean="0">
                <a:latin typeface="+mn-lt"/>
              </a:rPr>
              <a:t>Участь у </a:t>
            </a:r>
            <a:r>
              <a:rPr lang="uk-UA" sz="1600" dirty="0" err="1" smtClean="0">
                <a:latin typeface="+mn-lt"/>
              </a:rPr>
              <a:t>проєктах</a:t>
            </a:r>
            <a:r>
              <a:rPr lang="uk-UA" sz="1600" dirty="0" smtClean="0">
                <a:latin typeface="+mn-lt"/>
              </a:rPr>
              <a:t> міжнародної технічної допомоги</a:t>
            </a:r>
            <a:endParaRPr lang="ru-RU" sz="1600" dirty="0" smtClean="0">
              <a:latin typeface="+mn-lt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uk-UA" sz="1600" dirty="0">
              <a:latin typeface="+mn-lt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uk-UA" sz="1600" dirty="0" smtClean="0">
                <a:latin typeface="+mn-lt"/>
              </a:rPr>
              <a:t>Регулярне отримання ділової інформації</a:t>
            </a:r>
            <a:endParaRPr lang="uk-UA" sz="1600" dirty="0"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212" y="2167145"/>
            <a:ext cx="7488451" cy="391854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9" t="5276" r="9368"/>
          <a:stretch/>
        </p:blipFill>
        <p:spPr>
          <a:xfrm>
            <a:off x="5830446" y="764704"/>
            <a:ext cx="6242217" cy="109726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413712" y="920922"/>
            <a:ext cx="3672408" cy="7848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sz="1700" b="1" cap="all" dirty="0" smtClean="0"/>
              <a:t>Переваги </a:t>
            </a:r>
            <a:r>
              <a:rPr lang="uk-UA" sz="1700" b="1" cap="all" dirty="0"/>
              <a:t>участі у </a:t>
            </a:r>
            <a:r>
              <a:rPr lang="uk-UA" sz="1700" b="1" cap="all" dirty="0" err="1"/>
              <a:t>проєкті</a:t>
            </a:r>
            <a:r>
              <a:rPr lang="uk-UA" sz="1700" b="1" cap="all" dirty="0"/>
              <a:t> </a:t>
            </a:r>
            <a:r>
              <a:rPr lang="uk-UA" sz="1700" b="1" cap="all" dirty="0"/>
              <a:t/>
            </a:r>
            <a:br>
              <a:rPr lang="uk-UA" sz="1700" b="1" cap="all" dirty="0"/>
            </a:br>
            <a:r>
              <a:rPr lang="uk-UA" sz="1700" b="1" cap="all" dirty="0"/>
              <a:t>запорізької </a:t>
            </a:r>
            <a:r>
              <a:rPr lang="uk-UA" sz="1700" b="1" cap="all" dirty="0" err="1"/>
              <a:t>тпп</a:t>
            </a:r>
            <a:r>
              <a:rPr lang="uk-UA" sz="1700" b="1" cap="all" dirty="0"/>
              <a:t> </a:t>
            </a:r>
            <a:r>
              <a:rPr lang="en-US" sz="1700" b="1" cap="all" dirty="0" err="1"/>
              <a:t>PRO_BUsiness</a:t>
            </a:r>
            <a:endParaRPr lang="uk-UA" sz="1700" b="1" cap="all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428" y="831657"/>
            <a:ext cx="951058" cy="10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86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8" descr="C:\Users\Константин\Desktop\124124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63053" y="0"/>
            <a:ext cx="2052638" cy="727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5278" y="1652589"/>
            <a:ext cx="7639051" cy="3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9376" y="1725615"/>
            <a:ext cx="7639051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3" descr="C:\Users\Константин\Desktop\124124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4953" y="168276"/>
            <a:ext cx="2970213" cy="152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3" name="Прямоугольник 1"/>
          <p:cNvSpPr>
            <a:spLocks noChangeArrowheads="1"/>
          </p:cNvSpPr>
          <p:nvPr/>
        </p:nvSpPr>
        <p:spPr bwMode="auto">
          <a:xfrm>
            <a:off x="1097606" y="2204864"/>
            <a:ext cx="931887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2400" b="1" dirty="0" smtClean="0"/>
              <a:t>Ми пропонуємо розвивати партнерство в реалізації міжнародних </a:t>
            </a:r>
            <a:r>
              <a:rPr lang="uk-UA" sz="2400" b="1" dirty="0" err="1" smtClean="0"/>
              <a:t>проєктів</a:t>
            </a:r>
            <a:r>
              <a:rPr lang="uk-UA" sz="2400" b="1" dirty="0" smtClean="0"/>
              <a:t> та </a:t>
            </a:r>
            <a:r>
              <a:rPr lang="uk-UA" sz="2400" b="1" dirty="0" err="1" smtClean="0"/>
              <a:t>кластерній</a:t>
            </a:r>
            <a:r>
              <a:rPr lang="uk-UA" sz="2400" b="1" dirty="0" smtClean="0"/>
              <a:t> діяльності</a:t>
            </a:r>
          </a:p>
          <a:p>
            <a:pPr algn="ctr">
              <a:spcAft>
                <a:spcPts val="0"/>
              </a:spcAft>
            </a:pPr>
            <a:endParaRPr lang="uk-UA" sz="2400" dirty="0" smtClean="0"/>
          </a:p>
          <a:p>
            <a:pPr algn="ctr">
              <a:spcAft>
                <a:spcPts val="0"/>
              </a:spcAft>
            </a:pPr>
            <a:r>
              <a:rPr lang="uk-UA" sz="2400" dirty="0" smtClean="0"/>
              <a:t>Контактні особи від Запорізької торгово-промислової палати</a:t>
            </a:r>
          </a:p>
          <a:p>
            <a:pPr algn="ctr">
              <a:spcAft>
                <a:spcPts val="0"/>
              </a:spcAft>
            </a:pPr>
            <a:r>
              <a:rPr lang="uk-UA" sz="2400" dirty="0" smtClean="0"/>
              <a:t> Андрій </a:t>
            </a:r>
            <a:r>
              <a:rPr lang="uk-UA" sz="2400" dirty="0" err="1" smtClean="0"/>
              <a:t>Куц</a:t>
            </a:r>
            <a:r>
              <a:rPr lang="uk-UA" sz="2400" dirty="0" smtClean="0"/>
              <a:t>, </a:t>
            </a:r>
            <a:r>
              <a:rPr lang="uk-UA" sz="2400" dirty="0" err="1" smtClean="0"/>
              <a:t>віцепрезидент</a:t>
            </a:r>
            <a:r>
              <a:rPr lang="uk-UA" sz="2400" dirty="0" smtClean="0"/>
              <a:t>, e-</a:t>
            </a:r>
            <a:r>
              <a:rPr lang="uk-UA" sz="2400" dirty="0" err="1" smtClean="0"/>
              <a:t>mail</a:t>
            </a:r>
            <a:r>
              <a:rPr lang="uk-UA" sz="2400" dirty="0" smtClean="0"/>
              <a:t>: </a:t>
            </a:r>
            <a:r>
              <a:rPr lang="uk-UA" sz="2400" u="sng" dirty="0" smtClean="0">
                <a:hlinkClick r:id="rId6"/>
              </a:rPr>
              <a:t>andriikuts@gmail.com</a:t>
            </a:r>
            <a:r>
              <a:rPr lang="uk-UA" sz="2400" dirty="0" smtClean="0"/>
              <a:t> </a:t>
            </a:r>
          </a:p>
          <a:p>
            <a:pPr algn="ctr">
              <a:spcAft>
                <a:spcPts val="0"/>
              </a:spcAft>
            </a:pPr>
            <a:r>
              <a:rPr lang="uk-UA" sz="2400" dirty="0" smtClean="0"/>
              <a:t>Ксенія Нагорна, керівник міжнародного відділу, </a:t>
            </a:r>
          </a:p>
          <a:p>
            <a:pPr algn="ctr">
              <a:spcAft>
                <a:spcPts val="0"/>
              </a:spcAft>
            </a:pPr>
            <a:r>
              <a:rPr lang="uk-UA" sz="2400" dirty="0" err="1" smtClean="0"/>
              <a:t>email</a:t>
            </a:r>
            <a:r>
              <a:rPr lang="uk-UA" sz="2400" dirty="0" smtClean="0"/>
              <a:t>: </a:t>
            </a:r>
            <a:r>
              <a:rPr lang="uk-UA" sz="2400" u="sng" dirty="0" err="1" smtClean="0">
                <a:hlinkClick r:id="rId7"/>
              </a:rPr>
              <a:t>oso</a:t>
            </a:r>
            <a:r>
              <a:rPr lang="uk-UA" sz="2400" u="sng" dirty="0" smtClean="0">
                <a:hlinkClick r:id="rId7"/>
              </a:rPr>
              <a:t>@</a:t>
            </a:r>
            <a:r>
              <a:rPr lang="uk-UA" sz="2400" u="sng" dirty="0" err="1" smtClean="0">
                <a:hlinkClick r:id="rId7"/>
              </a:rPr>
              <a:t>cci.zp.ua</a:t>
            </a:r>
            <a:endParaRPr lang="uk-UA" sz="2400" u="sng" dirty="0" smtClean="0"/>
          </a:p>
          <a:p>
            <a:pPr algn="ctr">
              <a:spcAft>
                <a:spcPts val="0"/>
              </a:spcAft>
            </a:pPr>
            <a:endParaRPr lang="ru-RU" sz="2400" dirty="0"/>
          </a:p>
          <a:p>
            <a:pPr algn="ctr">
              <a:spcAft>
                <a:spcPts val="0"/>
              </a:spcAft>
            </a:pPr>
            <a:endParaRPr lang="ru-RU" sz="2400" b="1" dirty="0"/>
          </a:p>
        </p:txBody>
      </p:sp>
      <p:sp>
        <p:nvSpPr>
          <p:cNvPr id="10" name="Прямоугольник 20"/>
          <p:cNvSpPr>
            <a:spLocks noChangeArrowheads="1"/>
          </p:cNvSpPr>
          <p:nvPr/>
        </p:nvSpPr>
        <p:spPr bwMode="auto">
          <a:xfrm>
            <a:off x="1199456" y="5993262"/>
            <a:ext cx="22731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ru-RU" sz="2400" b="1" dirty="0">
                <a:solidFill>
                  <a:srgbClr val="7E174C"/>
                </a:solidFill>
                <a:cs typeface="Arial" charset="0"/>
              </a:rPr>
              <a:t>www.cci.zp.ua</a:t>
            </a:r>
          </a:p>
        </p:txBody>
      </p:sp>
    </p:spTree>
    <p:extLst>
      <p:ext uri="{BB962C8B-B14F-4D97-AF65-F5344CB8AC3E}">
        <p14:creationId xmlns:p14="http://schemas.microsoft.com/office/powerpoint/2010/main" val="39457255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600200" y="1120428"/>
            <a:ext cx="9144000" cy="3200400"/>
          </a:xfrm>
          <a:prstGeom prst="rect">
            <a:avLst/>
          </a:prstGeom>
          <a:solidFill>
            <a:srgbClr val="7E174C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952750" y="4572000"/>
            <a:ext cx="31432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3200" b="1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4" name="Параллелограмм 13"/>
          <p:cNvSpPr/>
          <p:nvPr/>
        </p:nvSpPr>
        <p:spPr>
          <a:xfrm flipH="1">
            <a:off x="638175" y="864244"/>
            <a:ext cx="3886200" cy="541339"/>
          </a:xfrm>
          <a:prstGeom prst="parallelogram">
            <a:avLst>
              <a:gd name="adj" fmla="val 44381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7328" y="1130300"/>
            <a:ext cx="10744200" cy="4445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678" name="Прямоугольник 15"/>
          <p:cNvSpPr>
            <a:spLocks noChangeArrowheads="1"/>
          </p:cNvSpPr>
          <p:nvPr/>
        </p:nvSpPr>
        <p:spPr bwMode="auto">
          <a:xfrm>
            <a:off x="1612957" y="943918"/>
            <a:ext cx="22731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ru-RU" sz="2400" b="1" dirty="0">
                <a:solidFill>
                  <a:srgbClr val="7E174C"/>
                </a:solidFill>
                <a:cs typeface="Arial" charset="0"/>
              </a:rPr>
              <a:t>www.cci.zp.ua</a:t>
            </a:r>
          </a:p>
        </p:txBody>
      </p:sp>
      <p:sp>
        <p:nvSpPr>
          <p:cNvPr id="17" name="Половина рамки 16"/>
          <p:cNvSpPr/>
          <p:nvPr/>
        </p:nvSpPr>
        <p:spPr>
          <a:xfrm rot="8100000">
            <a:off x="8780466" y="274640"/>
            <a:ext cx="655637" cy="655637"/>
          </a:xfrm>
          <a:prstGeom prst="halfFrame">
            <a:avLst>
              <a:gd name="adj1" fmla="val 20218"/>
              <a:gd name="adj2" fmla="val 20218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Половина рамки 17"/>
          <p:cNvSpPr/>
          <p:nvPr/>
        </p:nvSpPr>
        <p:spPr>
          <a:xfrm rot="8100000">
            <a:off x="9156703" y="274640"/>
            <a:ext cx="657225" cy="655637"/>
          </a:xfrm>
          <a:prstGeom prst="halfFrame">
            <a:avLst>
              <a:gd name="adj1" fmla="val 20218"/>
              <a:gd name="adj2" fmla="val 20218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оловина рамки 18"/>
          <p:cNvSpPr/>
          <p:nvPr/>
        </p:nvSpPr>
        <p:spPr>
          <a:xfrm rot="8100000">
            <a:off x="9571041" y="274640"/>
            <a:ext cx="655637" cy="655637"/>
          </a:xfrm>
          <a:prstGeom prst="halfFrame">
            <a:avLst>
              <a:gd name="adj1" fmla="val 20218"/>
              <a:gd name="adj2" fmla="val 20218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4302918"/>
            <a:ext cx="10744200" cy="4603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8683" name="Picture 63" descr="панорама_1940-20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5840" y="4462683"/>
            <a:ext cx="7365355" cy="2320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4" name="Rectangle 7"/>
          <p:cNvSpPr>
            <a:spLocks noGrp="1" noChangeArrowheads="1"/>
          </p:cNvSpPr>
          <p:nvPr>
            <p:ph idx="4294967295"/>
          </p:nvPr>
        </p:nvSpPr>
        <p:spPr>
          <a:xfrm>
            <a:off x="1600199" y="3162300"/>
            <a:ext cx="9144001" cy="914400"/>
          </a:xfrm>
        </p:spPr>
        <p:txBody>
          <a:bodyPr/>
          <a:lstStyle/>
          <a:p>
            <a:pPr marL="531813" indent="-531813" algn="ctr" defTabSz="912813" eaLnBrk="1" hangingPunct="1">
              <a:spcBef>
                <a:spcPct val="0"/>
              </a:spcBef>
              <a:buNone/>
            </a:pPr>
            <a:r>
              <a:rPr lang="ru-RU" altLang="ru-RU" sz="2800" b="1" dirty="0">
                <a:solidFill>
                  <a:schemeClr val="bg1"/>
                </a:solidFill>
                <a:latin typeface="Trebuchet MS" pitchFamily="34" charset="0"/>
              </a:rPr>
              <a:t>ЗАПОРІЗЬКА ТОРГОВО-ПРОМИСЛОВА </a:t>
            </a:r>
            <a:r>
              <a:rPr lang="ru-RU" altLang="ru-RU" sz="2800" b="1" dirty="0" smtClean="0">
                <a:solidFill>
                  <a:schemeClr val="bg1"/>
                </a:solidFill>
                <a:latin typeface="Trebuchet MS" pitchFamily="34" charset="0"/>
              </a:rPr>
              <a:t>ПАЛАТА</a:t>
            </a:r>
            <a:r>
              <a:rPr lang="en-US" altLang="ru-RU" sz="2800" b="1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ru-RU" altLang="ru-RU" sz="2800" b="1" dirty="0" smtClean="0">
                <a:solidFill>
                  <a:schemeClr val="bg1"/>
                </a:solidFill>
                <a:latin typeface="Trebuchet MS" pitchFamily="34" charset="0"/>
              </a:rPr>
              <a:t>ЗАВЖДИ </a:t>
            </a:r>
            <a:r>
              <a:rPr lang="ru-RU" altLang="ru-RU" sz="2800" b="1" dirty="0">
                <a:solidFill>
                  <a:schemeClr val="bg1"/>
                </a:solidFill>
                <a:latin typeface="Trebuchet MS" pitchFamily="34" charset="0"/>
              </a:rPr>
              <a:t>РАДА СПІВПРАЦЮВАТИ З ВАМИ!</a:t>
            </a:r>
            <a:endParaRPr lang="ru-RU" altLang="ru-RU" sz="2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8685" name="Прямоугольник 20"/>
          <p:cNvSpPr>
            <a:spLocks noChangeArrowheads="1"/>
          </p:cNvSpPr>
          <p:nvPr/>
        </p:nvSpPr>
        <p:spPr bwMode="auto">
          <a:xfrm>
            <a:off x="1415480" y="5993262"/>
            <a:ext cx="22731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ru-RU" sz="2400" b="1" dirty="0">
                <a:solidFill>
                  <a:srgbClr val="7E174C"/>
                </a:solidFill>
                <a:cs typeface="Arial" charset="0"/>
              </a:rPr>
              <a:t>www.cci.zp.ua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959811" y="6453638"/>
            <a:ext cx="2665412" cy="793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8687" name="Picture 3" descr="C:\Users\Константин\Desktop\ЛОгобелое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3383" y="0"/>
            <a:ext cx="4489450" cy="449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8" descr="C:\Users\Константин\Desktop\124124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39362" y="1"/>
            <a:ext cx="2052638" cy="727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14788" y="1321259"/>
            <a:ext cx="5979970" cy="131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Прямоугольник 7"/>
          <p:cNvSpPr>
            <a:spLocks noChangeArrowheads="1"/>
          </p:cNvSpPr>
          <p:nvPr/>
        </p:nvSpPr>
        <p:spPr bwMode="auto">
          <a:xfrm>
            <a:off x="767408" y="1541580"/>
            <a:ext cx="72411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2400" dirty="0">
                <a:latin typeface="+mn-lt"/>
              </a:rPr>
              <a:t>Запорізька торгово-промислова </a:t>
            </a:r>
            <a:r>
              <a:rPr lang="uk-UA" sz="2400" dirty="0" smtClean="0">
                <a:latin typeface="+mn-lt"/>
              </a:rPr>
              <a:t>палата</a:t>
            </a:r>
            <a:endParaRPr lang="ru-RU" sz="2400" dirty="0">
              <a:latin typeface="+mn-lt"/>
            </a:endParaRPr>
          </a:p>
        </p:txBody>
      </p:sp>
      <p:sp>
        <p:nvSpPr>
          <p:cNvPr id="20487" name="Прямоугольник 2"/>
          <p:cNvSpPr>
            <a:spLocks noChangeArrowheads="1"/>
          </p:cNvSpPr>
          <p:nvPr/>
        </p:nvSpPr>
        <p:spPr bwMode="auto">
          <a:xfrm>
            <a:off x="695400" y="2492896"/>
            <a:ext cx="590465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1600" b="1" dirty="0">
                <a:latin typeface="+mn-lt"/>
              </a:rPr>
              <a:t>З</a:t>
            </a:r>
            <a:r>
              <a:rPr lang="uk-UA" sz="1600" b="1" dirty="0" smtClean="0">
                <a:latin typeface="+mn-lt"/>
              </a:rPr>
              <a:t>дійснюємо діяльність </a:t>
            </a:r>
            <a:r>
              <a:rPr lang="uk-UA" sz="1600" b="1" dirty="0">
                <a:latin typeface="+mn-lt"/>
              </a:rPr>
              <a:t>в рамках Закону </a:t>
            </a:r>
            <a:r>
              <a:rPr lang="uk-UA" sz="1600" b="1" dirty="0" smtClean="0">
                <a:latin typeface="+mn-lt"/>
              </a:rPr>
              <a:t>України</a:t>
            </a:r>
          </a:p>
          <a:p>
            <a:pPr>
              <a:defRPr/>
            </a:pPr>
            <a:r>
              <a:rPr lang="uk-UA" sz="1600" b="1" dirty="0" smtClean="0">
                <a:latin typeface="+mn-lt"/>
              </a:rPr>
              <a:t>«</a:t>
            </a:r>
            <a:r>
              <a:rPr lang="uk-UA" sz="1600" b="1" dirty="0">
                <a:latin typeface="+mn-lt"/>
              </a:rPr>
              <a:t>Про торгово-промислові палати в Україні» № 671/97 від 02.12.1997 р</a:t>
            </a:r>
            <a:r>
              <a:rPr lang="uk-UA" sz="1600" b="1" dirty="0" smtClean="0">
                <a:latin typeface="+mn-lt"/>
              </a:rPr>
              <a:t>.</a:t>
            </a:r>
          </a:p>
          <a:p>
            <a:pPr>
              <a:defRPr/>
            </a:pPr>
            <a:endParaRPr lang="uk-UA" sz="1600" b="1" dirty="0" smtClean="0">
              <a:latin typeface="+mn-lt"/>
            </a:endParaRPr>
          </a:p>
          <a:p>
            <a:pPr>
              <a:defRPr/>
            </a:pPr>
            <a:r>
              <a:rPr lang="uk-UA" sz="1600" b="1" dirty="0" smtClean="0">
                <a:latin typeface="+mn-lt"/>
              </a:rPr>
              <a:t>Відповідаємо </a:t>
            </a:r>
            <a:r>
              <a:rPr lang="uk-UA" sz="1600" b="1" dirty="0">
                <a:latin typeface="+mn-lt"/>
              </a:rPr>
              <a:t>вимогам міжнародного стандарту </a:t>
            </a:r>
            <a:r>
              <a:rPr lang="en-US" sz="1600" b="1" dirty="0">
                <a:latin typeface="+mn-lt"/>
              </a:rPr>
              <a:t>ISO</a:t>
            </a:r>
            <a:r>
              <a:rPr lang="uk-UA" sz="1600" b="1" dirty="0">
                <a:latin typeface="+mn-lt"/>
              </a:rPr>
              <a:t> </a:t>
            </a:r>
            <a:r>
              <a:rPr lang="uk-UA" sz="1600" b="1" dirty="0" smtClean="0">
                <a:latin typeface="+mn-lt"/>
              </a:rPr>
              <a:t>9001:2015 </a:t>
            </a:r>
            <a:endParaRPr lang="ru-RU" sz="1600" dirty="0">
              <a:latin typeface="+mn-lt"/>
            </a:endParaRPr>
          </a:p>
          <a:p>
            <a:pPr>
              <a:defRPr/>
            </a:pPr>
            <a:endParaRPr lang="ru-RU" sz="1600" b="1" dirty="0" smtClean="0">
              <a:latin typeface="+mn-lt"/>
            </a:endParaRPr>
          </a:p>
          <a:p>
            <a:pPr>
              <a:defRPr/>
            </a:pPr>
            <a:endParaRPr lang="ru-RU" sz="1600" dirty="0" smtClean="0">
              <a:latin typeface="+mn-lt"/>
            </a:endParaRPr>
          </a:p>
          <a:p>
            <a:pPr>
              <a:defRPr/>
            </a:pPr>
            <a:r>
              <a:rPr lang="ru-RU" sz="1600" dirty="0" err="1" smtClean="0">
                <a:latin typeface="+mn-lt"/>
              </a:rPr>
              <a:t>Послуги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Запорізької</a:t>
            </a:r>
            <a:r>
              <a:rPr lang="ru-RU" sz="1600" dirty="0">
                <a:latin typeface="+mn-lt"/>
              </a:rPr>
              <a:t> торгово-</a:t>
            </a:r>
            <a:r>
              <a:rPr lang="ru-RU" sz="1600" dirty="0" err="1">
                <a:latin typeface="+mn-lt"/>
              </a:rPr>
              <a:t>промислової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палати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сьогодні</a:t>
            </a:r>
            <a:r>
              <a:rPr lang="ru-RU" sz="1600" dirty="0">
                <a:latin typeface="+mn-lt"/>
              </a:rPr>
              <a:t> максимально </a:t>
            </a:r>
            <a:r>
              <a:rPr lang="ru-RU" sz="1600" dirty="0" err="1">
                <a:latin typeface="+mn-lt"/>
              </a:rPr>
              <a:t>спрямовані</a:t>
            </a:r>
            <a:r>
              <a:rPr lang="ru-RU" sz="1600" dirty="0">
                <a:latin typeface="+mn-lt"/>
              </a:rPr>
              <a:t> на </a:t>
            </a:r>
            <a:r>
              <a:rPr lang="ru-RU" sz="1600" dirty="0" err="1">
                <a:latin typeface="+mn-lt"/>
              </a:rPr>
              <a:t>допомогу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підприємствам</a:t>
            </a:r>
            <a:r>
              <a:rPr lang="ru-RU" sz="1600" dirty="0">
                <a:latin typeface="+mn-lt"/>
              </a:rPr>
              <a:t> в </a:t>
            </a:r>
            <a:r>
              <a:rPr lang="ru-RU" sz="1600" dirty="0" err="1">
                <a:latin typeface="+mn-lt"/>
              </a:rPr>
              <a:t>умовах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воєнного</a:t>
            </a:r>
            <a:r>
              <a:rPr lang="ru-RU" sz="1600" dirty="0">
                <a:latin typeface="+mn-lt"/>
              </a:rPr>
              <a:t> часу, </a:t>
            </a:r>
            <a:r>
              <a:rPr lang="ru-RU" sz="1600" dirty="0" err="1">
                <a:latin typeface="+mn-lt"/>
              </a:rPr>
              <a:t>забезпечення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життєдіяльності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регіону</a:t>
            </a:r>
            <a:r>
              <a:rPr lang="ru-RU" sz="1600" dirty="0">
                <a:latin typeface="+mn-lt"/>
              </a:rPr>
              <a:t> та </a:t>
            </a:r>
            <a:r>
              <a:rPr lang="ru-RU" sz="1600" dirty="0" err="1">
                <a:latin typeface="+mn-lt"/>
              </a:rPr>
              <a:t>ефективне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функціонування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підприємств</a:t>
            </a:r>
            <a:r>
              <a:rPr lang="ru-RU" sz="1600" dirty="0">
                <a:latin typeface="+mn-lt"/>
              </a:rPr>
              <a:t>. </a:t>
            </a:r>
            <a:endParaRPr lang="ru-RU" sz="1600" dirty="0" smtClean="0">
              <a:latin typeface="+mn-lt"/>
            </a:endParaRPr>
          </a:p>
          <a:p>
            <a:pPr>
              <a:defRPr/>
            </a:pPr>
            <a:endParaRPr lang="ru-RU" sz="1600" dirty="0">
              <a:latin typeface="+mn-lt"/>
            </a:endParaRPr>
          </a:p>
          <a:p>
            <a:pPr>
              <a:defRPr/>
            </a:pPr>
            <a:r>
              <a:rPr lang="ru-RU" sz="1600" dirty="0" err="1" smtClean="0">
                <a:latin typeface="+mn-lt"/>
              </a:rPr>
              <a:t>Роботи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виконуються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ліцензованими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експертами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відповідно</a:t>
            </a:r>
            <a:r>
              <a:rPr lang="ru-RU" sz="1600" dirty="0">
                <a:latin typeface="+mn-lt"/>
              </a:rPr>
              <a:t> до </a:t>
            </a:r>
            <a:r>
              <a:rPr lang="ru-RU" sz="1600" dirty="0" err="1">
                <a:latin typeface="+mn-lt"/>
              </a:rPr>
              <a:t>національного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законодавства</a:t>
            </a:r>
            <a:r>
              <a:rPr lang="ru-RU" sz="1600" dirty="0">
                <a:latin typeface="+mn-lt"/>
              </a:rPr>
              <a:t>.</a:t>
            </a:r>
            <a:endParaRPr lang="en-US" sz="1600" dirty="0">
              <a:solidFill>
                <a:srgbClr val="262626"/>
              </a:solidFill>
              <a:latin typeface="+mn-lt"/>
            </a:endParaRPr>
          </a:p>
        </p:txBody>
      </p:sp>
      <p:pic>
        <p:nvPicPr>
          <p:cNvPr id="27657" name="Picture 3" descr="C:\Users\Константин\Desktop\124124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5400" y="-4685"/>
            <a:ext cx="2539095" cy="1301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D:\Documents\Запорожская область и ЗТПП\Фото_фасад ЗТПП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4" y="265537"/>
            <a:ext cx="4555763" cy="337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461" y="3883779"/>
            <a:ext cx="3086544" cy="268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001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8" descr="C:\Users\Константин\Desktop\124124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22906" y="0"/>
            <a:ext cx="2052638" cy="727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822" y="1596477"/>
            <a:ext cx="7639051" cy="3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823" y="1656291"/>
            <a:ext cx="7639051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2" descr="C:\Users\Константин\Desktop\!буклет_англ_21x2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47220" y="4596355"/>
            <a:ext cx="7259638" cy="1835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C:\Users\Константин\Desktop\4634634634636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360" y="1760541"/>
            <a:ext cx="7229475" cy="276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3" descr="C:\Users\Константин\Desktop\1241243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5400" y="98952"/>
            <a:ext cx="2970213" cy="152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7564834" y="1824566"/>
            <a:ext cx="407578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ts val="1700"/>
            </a:pPr>
            <a:r>
              <a:rPr lang="uk-UA" sz="1400" b="1" dirty="0">
                <a:solidFill>
                  <a:srgbClr val="90254F"/>
                </a:solidFill>
                <a:latin typeface="+mn-lt"/>
                <a:cs typeface="Arial" charset="0"/>
              </a:rPr>
              <a:t>Запорізька ТПП</a:t>
            </a:r>
          </a:p>
          <a:p>
            <a:pPr marL="274638" indent="-274638">
              <a:buSzPts val="1700"/>
              <a:buFont typeface="Wingdings" pitchFamily="2" charset="2"/>
              <a:buChar char="v"/>
            </a:pPr>
            <a:endParaRPr lang="ru-RU" sz="1400" dirty="0">
              <a:solidFill>
                <a:srgbClr val="90254F"/>
              </a:solidFill>
              <a:latin typeface="+mn-lt"/>
              <a:cs typeface="Arial" charset="0"/>
            </a:endParaRPr>
          </a:p>
          <a:p>
            <a:pPr marL="274638" indent="-274638">
              <a:buSzPts val="1700"/>
              <a:buFont typeface="Wingdings" pitchFamily="2" charset="2"/>
              <a:buChar char="v"/>
            </a:pPr>
            <a:r>
              <a:rPr lang="ru-RU" sz="1400" dirty="0" smtClean="0">
                <a:solidFill>
                  <a:srgbClr val="90254F"/>
                </a:solidFill>
                <a:latin typeface="+mn-lt"/>
                <a:cs typeface="Arial" charset="0"/>
              </a:rPr>
              <a:t>Об</a:t>
            </a:r>
            <a:r>
              <a:rPr lang="en-US" sz="1400" dirty="0" smtClean="0">
                <a:solidFill>
                  <a:srgbClr val="90254F"/>
                </a:solidFill>
                <a:latin typeface="+mn-lt"/>
                <a:cs typeface="Arial" charset="0"/>
              </a:rPr>
              <a:t>’</a:t>
            </a:r>
            <a:r>
              <a:rPr lang="ru-RU" sz="1400" dirty="0" err="1" smtClean="0">
                <a:solidFill>
                  <a:srgbClr val="90254F"/>
                </a:solidFill>
                <a:latin typeface="+mn-lt"/>
                <a:cs typeface="Arial" charset="0"/>
              </a:rPr>
              <a:t>єднує</a:t>
            </a:r>
            <a:r>
              <a:rPr lang="ru-RU" sz="1400" dirty="0" smtClean="0">
                <a:solidFill>
                  <a:srgbClr val="90254F"/>
                </a:solidFill>
                <a:latin typeface="+mn-lt"/>
                <a:cs typeface="Arial" charset="0"/>
              </a:rPr>
              <a:t>  </a:t>
            </a:r>
            <a:r>
              <a:rPr lang="ru-RU" sz="1400" dirty="0">
                <a:solidFill>
                  <a:srgbClr val="90254F"/>
                </a:solidFill>
                <a:latin typeface="+mn-lt"/>
                <a:cs typeface="Arial" charset="0"/>
              </a:rPr>
              <a:t>великий, </a:t>
            </a:r>
            <a:r>
              <a:rPr lang="ru-RU" sz="1400" dirty="0" err="1">
                <a:solidFill>
                  <a:srgbClr val="90254F"/>
                </a:solidFill>
                <a:latin typeface="+mn-lt"/>
                <a:cs typeface="Arial" charset="0"/>
              </a:rPr>
              <a:t>малий</a:t>
            </a:r>
            <a:r>
              <a:rPr lang="ru-RU" sz="1400" dirty="0">
                <a:solidFill>
                  <a:srgbClr val="90254F"/>
                </a:solidFill>
                <a:latin typeface="+mn-lt"/>
                <a:cs typeface="Arial" charset="0"/>
              </a:rPr>
              <a:t> та </a:t>
            </a:r>
            <a:r>
              <a:rPr lang="ru-RU" sz="1400" dirty="0" err="1">
                <a:solidFill>
                  <a:srgbClr val="90254F"/>
                </a:solidFill>
                <a:latin typeface="+mn-lt"/>
                <a:cs typeface="Arial" charset="0"/>
              </a:rPr>
              <a:t>середній</a:t>
            </a:r>
            <a:r>
              <a:rPr lang="ru-RU" sz="1400" dirty="0">
                <a:solidFill>
                  <a:srgbClr val="90254F"/>
                </a:solidFill>
                <a:latin typeface="+mn-lt"/>
                <a:cs typeface="Arial" charset="0"/>
              </a:rPr>
              <a:t> </a:t>
            </a:r>
            <a:r>
              <a:rPr lang="ru-RU" sz="1400" dirty="0" err="1">
                <a:solidFill>
                  <a:srgbClr val="90254F"/>
                </a:solidFill>
                <a:latin typeface="+mn-lt"/>
                <a:cs typeface="Arial" charset="0"/>
              </a:rPr>
              <a:t>бізнес</a:t>
            </a:r>
            <a:r>
              <a:rPr lang="ru-RU" sz="1400" dirty="0">
                <a:solidFill>
                  <a:srgbClr val="90254F"/>
                </a:solidFill>
                <a:latin typeface="+mn-lt"/>
                <a:cs typeface="Arial" charset="0"/>
              </a:rPr>
              <a:t> </a:t>
            </a:r>
            <a:r>
              <a:rPr lang="ru-RU" sz="1400" dirty="0" err="1">
                <a:solidFill>
                  <a:srgbClr val="90254F"/>
                </a:solidFill>
                <a:latin typeface="+mn-lt"/>
                <a:cs typeface="Arial" charset="0"/>
              </a:rPr>
              <a:t>регіону</a:t>
            </a:r>
            <a:endParaRPr lang="ru-RU" sz="1400" dirty="0">
              <a:solidFill>
                <a:srgbClr val="90254F"/>
              </a:solidFill>
              <a:latin typeface="+mn-lt"/>
              <a:cs typeface="Arial" charset="0"/>
            </a:endParaRPr>
          </a:p>
          <a:p>
            <a:pPr marL="274638" indent="-274638">
              <a:buSzPts val="1700"/>
              <a:buFont typeface="Wingdings" pitchFamily="2" charset="2"/>
              <a:buChar char="v"/>
            </a:pPr>
            <a:r>
              <a:rPr lang="ru-RU" sz="1400" dirty="0" err="1">
                <a:solidFill>
                  <a:srgbClr val="90254F"/>
                </a:solidFill>
                <a:latin typeface="+mn-lt"/>
                <a:cs typeface="Arial" charset="0"/>
              </a:rPr>
              <a:t>Частина</a:t>
            </a:r>
            <a:r>
              <a:rPr lang="ru-RU" sz="1400" dirty="0">
                <a:solidFill>
                  <a:srgbClr val="90254F"/>
                </a:solidFill>
                <a:latin typeface="+mn-lt"/>
                <a:cs typeface="Arial" charset="0"/>
              </a:rPr>
              <a:t> </a:t>
            </a:r>
            <a:r>
              <a:rPr lang="ru-RU" sz="1400" dirty="0" err="1">
                <a:solidFill>
                  <a:srgbClr val="90254F"/>
                </a:solidFill>
                <a:latin typeface="+mn-lt"/>
                <a:cs typeface="Arial" charset="0"/>
              </a:rPr>
              <a:t>світової</a:t>
            </a:r>
            <a:r>
              <a:rPr lang="ru-RU" sz="1400" dirty="0">
                <a:solidFill>
                  <a:srgbClr val="90254F"/>
                </a:solidFill>
                <a:latin typeface="+mn-lt"/>
                <a:cs typeface="Arial" charset="0"/>
              </a:rPr>
              <a:t> та </a:t>
            </a:r>
            <a:r>
              <a:rPr lang="ru-RU" sz="1400" dirty="0" err="1">
                <a:solidFill>
                  <a:srgbClr val="90254F"/>
                </a:solidFill>
                <a:latin typeface="+mn-lt"/>
                <a:cs typeface="Arial" charset="0"/>
              </a:rPr>
              <a:t>національної</a:t>
            </a:r>
            <a:r>
              <a:rPr lang="ru-RU" sz="1400" dirty="0">
                <a:solidFill>
                  <a:srgbClr val="90254F"/>
                </a:solidFill>
                <a:latin typeface="+mn-lt"/>
                <a:cs typeface="Arial" charset="0"/>
              </a:rPr>
              <a:t> </a:t>
            </a:r>
            <a:r>
              <a:rPr lang="ru-RU" sz="1400" dirty="0" err="1">
                <a:solidFill>
                  <a:srgbClr val="90254F"/>
                </a:solidFill>
                <a:latin typeface="+mn-lt"/>
                <a:cs typeface="Arial" charset="0"/>
              </a:rPr>
              <a:t>системи</a:t>
            </a:r>
            <a:r>
              <a:rPr lang="ru-RU" sz="1400" dirty="0">
                <a:solidFill>
                  <a:srgbClr val="90254F"/>
                </a:solidFill>
                <a:latin typeface="+mn-lt"/>
                <a:cs typeface="Arial" charset="0"/>
              </a:rPr>
              <a:t> торгово-</a:t>
            </a:r>
            <a:r>
              <a:rPr lang="ru-RU" sz="1400" dirty="0" err="1">
                <a:solidFill>
                  <a:srgbClr val="90254F"/>
                </a:solidFill>
                <a:latin typeface="+mn-lt"/>
                <a:cs typeface="Arial" charset="0"/>
              </a:rPr>
              <a:t>промислових</a:t>
            </a:r>
            <a:r>
              <a:rPr lang="ru-RU" sz="1400" dirty="0">
                <a:solidFill>
                  <a:srgbClr val="90254F"/>
                </a:solidFill>
                <a:latin typeface="+mn-lt"/>
                <a:cs typeface="Arial" charset="0"/>
              </a:rPr>
              <a:t> палат</a:t>
            </a:r>
          </a:p>
          <a:p>
            <a:pPr marL="274638" indent="-274638">
              <a:buSzPts val="1700"/>
              <a:buFont typeface="Wingdings" pitchFamily="2" charset="2"/>
              <a:buChar char="v"/>
            </a:pPr>
            <a:r>
              <a:rPr lang="ru-RU" sz="1400" dirty="0">
                <a:solidFill>
                  <a:srgbClr val="90254F"/>
                </a:solidFill>
                <a:latin typeface="+mn-lt"/>
                <a:cs typeface="Arial" charset="0"/>
              </a:rPr>
              <a:t>Партнер </a:t>
            </a:r>
            <a:r>
              <a:rPr lang="ru-RU" sz="1400" dirty="0" err="1">
                <a:solidFill>
                  <a:srgbClr val="90254F"/>
                </a:solidFill>
                <a:latin typeface="+mn-lt"/>
                <a:cs typeface="Arial" charset="0"/>
              </a:rPr>
              <a:t>провідних</a:t>
            </a:r>
            <a:r>
              <a:rPr lang="ru-RU" sz="1400" dirty="0">
                <a:solidFill>
                  <a:srgbClr val="90254F"/>
                </a:solidFill>
                <a:latin typeface="+mn-lt"/>
                <a:cs typeface="Arial" charset="0"/>
              </a:rPr>
              <a:t> </a:t>
            </a:r>
            <a:r>
              <a:rPr lang="ru-RU" sz="1400" dirty="0" err="1">
                <a:solidFill>
                  <a:srgbClr val="90254F"/>
                </a:solidFill>
                <a:latin typeface="+mn-lt"/>
                <a:cs typeface="Arial" charset="0"/>
              </a:rPr>
              <a:t>міжнародних</a:t>
            </a:r>
            <a:r>
              <a:rPr lang="ru-RU" sz="1400" dirty="0">
                <a:solidFill>
                  <a:srgbClr val="90254F"/>
                </a:solidFill>
                <a:latin typeface="+mn-lt"/>
                <a:cs typeface="Arial" charset="0"/>
              </a:rPr>
              <a:t> </a:t>
            </a:r>
            <a:r>
              <a:rPr lang="ru-RU" sz="1400" dirty="0" err="1">
                <a:solidFill>
                  <a:srgbClr val="90254F"/>
                </a:solidFill>
                <a:latin typeface="+mn-lt"/>
                <a:cs typeface="Arial" charset="0"/>
              </a:rPr>
              <a:t>бізнес-асоціацій</a:t>
            </a:r>
            <a:endParaRPr lang="ru-RU" sz="1400" dirty="0">
              <a:solidFill>
                <a:srgbClr val="90254F"/>
              </a:solidFill>
              <a:latin typeface="+mn-lt"/>
              <a:cs typeface="Arial" charset="0"/>
            </a:endParaRPr>
          </a:p>
          <a:p>
            <a:pPr>
              <a:buSzPts val="1700"/>
            </a:pPr>
            <a:endParaRPr lang="ru-RU" sz="1400" dirty="0">
              <a:solidFill>
                <a:srgbClr val="90254F"/>
              </a:solidFill>
              <a:latin typeface="+mn-lt"/>
              <a:cs typeface="Arial" charset="0"/>
            </a:endParaRPr>
          </a:p>
          <a:p>
            <a:pPr>
              <a:buSzPts val="1700"/>
            </a:pPr>
            <a:r>
              <a:rPr lang="ru-RU" sz="1400" dirty="0">
                <a:solidFill>
                  <a:srgbClr val="90254F"/>
                </a:solidFill>
                <a:latin typeface="+mn-lt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00965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8" descr="C:\Users\Константин\Desktop\124124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39362" y="1"/>
            <a:ext cx="2052638" cy="727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14788" y="1321259"/>
            <a:ext cx="5979970" cy="131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Прямоугольник 7"/>
          <p:cNvSpPr>
            <a:spLocks noChangeArrowheads="1"/>
          </p:cNvSpPr>
          <p:nvPr/>
        </p:nvSpPr>
        <p:spPr bwMode="auto">
          <a:xfrm>
            <a:off x="695400" y="1526085"/>
            <a:ext cx="72411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+mn-lt"/>
              </a:rPr>
              <a:t>Супровід </a:t>
            </a:r>
            <a:r>
              <a:rPr lang="uk-UA" sz="2400" dirty="0">
                <a:latin typeface="+mn-lt"/>
              </a:rPr>
              <a:t>експортної діяльності компаній регіону</a:t>
            </a:r>
            <a:endParaRPr lang="ru-RU" sz="2400" dirty="0">
              <a:latin typeface="+mn-lt"/>
            </a:endParaRPr>
          </a:p>
        </p:txBody>
      </p:sp>
      <p:sp>
        <p:nvSpPr>
          <p:cNvPr id="20487" name="Прямоугольник 2"/>
          <p:cNvSpPr>
            <a:spLocks noChangeArrowheads="1"/>
          </p:cNvSpPr>
          <p:nvPr/>
        </p:nvSpPr>
        <p:spPr bwMode="auto">
          <a:xfrm>
            <a:off x="719246" y="2060848"/>
            <a:ext cx="710494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1600" dirty="0">
                <a:latin typeface="+mn-lt"/>
              </a:rPr>
              <a:t>ЗТПП сприяє експорту товарів шляхом проведення експертизи походження, </a:t>
            </a:r>
            <a:endParaRPr lang="uk-UA" sz="1600" dirty="0" smtClean="0">
              <a:latin typeface="+mn-lt"/>
            </a:endParaRPr>
          </a:p>
          <a:p>
            <a:pPr>
              <a:defRPr/>
            </a:pPr>
            <a:r>
              <a:rPr lang="uk-UA" sz="1600" dirty="0" smtClean="0">
                <a:latin typeface="+mn-lt"/>
              </a:rPr>
              <a:t>з </a:t>
            </a:r>
            <a:r>
              <a:rPr lang="uk-UA" sz="1600" dirty="0" err="1">
                <a:latin typeface="+mn-lt"/>
              </a:rPr>
              <a:t>видачею</a:t>
            </a:r>
            <a:r>
              <a:rPr lang="uk-UA" sz="1600" dirty="0">
                <a:latin typeface="+mn-lt"/>
              </a:rPr>
              <a:t> сертифікатів походження всіх форм. Н</a:t>
            </a:r>
            <a:r>
              <a:rPr lang="uk-UA" sz="1600" dirty="0" smtClean="0">
                <a:latin typeface="+mn-lt"/>
              </a:rPr>
              <a:t>адаються </a:t>
            </a:r>
            <a:r>
              <a:rPr lang="uk-UA" sz="1600" dirty="0">
                <a:latin typeface="+mn-lt"/>
              </a:rPr>
              <a:t>консалтингові, </a:t>
            </a:r>
            <a:endParaRPr lang="uk-UA" sz="1600" dirty="0" smtClean="0">
              <a:latin typeface="+mn-lt"/>
            </a:endParaRPr>
          </a:p>
          <a:p>
            <a:pPr>
              <a:defRPr/>
            </a:pPr>
            <a:r>
              <a:rPr lang="uk-UA" sz="1600" dirty="0" smtClean="0">
                <a:latin typeface="+mn-lt"/>
              </a:rPr>
              <a:t>консультаційні </a:t>
            </a:r>
            <a:r>
              <a:rPr lang="uk-UA" sz="1600" dirty="0">
                <a:latin typeface="+mn-lt"/>
              </a:rPr>
              <a:t>послуги </a:t>
            </a:r>
            <a:r>
              <a:rPr lang="uk-UA" sz="1600" dirty="0" err="1">
                <a:latin typeface="+mn-lt"/>
              </a:rPr>
              <a:t>експортоорієнтованим</a:t>
            </a:r>
            <a:r>
              <a:rPr lang="uk-UA" sz="1600" dirty="0">
                <a:latin typeface="+mn-lt"/>
              </a:rPr>
              <a:t> компаніям</a:t>
            </a:r>
            <a:r>
              <a:rPr lang="uk-UA" sz="1600" dirty="0" smtClean="0">
                <a:latin typeface="+mn-lt"/>
              </a:rPr>
              <a:t>.</a:t>
            </a:r>
          </a:p>
          <a:p>
            <a:pPr>
              <a:defRPr/>
            </a:pPr>
            <a:endParaRPr lang="uk-UA" sz="1600" dirty="0" smtClean="0">
              <a:latin typeface="+mn-lt"/>
            </a:endParaRPr>
          </a:p>
          <a:p>
            <a:pPr>
              <a:defRPr/>
            </a:pPr>
            <a:r>
              <a:rPr lang="uk-UA" sz="1600" b="1" dirty="0" smtClean="0">
                <a:latin typeface="+mn-lt"/>
              </a:rPr>
              <a:t>Послуги для бізнесу</a:t>
            </a:r>
            <a:endParaRPr lang="ru-RU" sz="1600" b="1" dirty="0" smtClean="0">
              <a:latin typeface="+mn-lt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uk-UA" sz="1600" dirty="0" smtClean="0">
                <a:latin typeface="+mn-lt"/>
              </a:rPr>
              <a:t>Сертифікація походження товару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uk-UA" sz="1600" dirty="0" smtClean="0">
                <a:latin typeface="+mn-lt"/>
              </a:rPr>
              <a:t>Митні послуги. </a:t>
            </a:r>
            <a:r>
              <a:rPr lang="uk-UA" sz="1600" dirty="0" err="1" smtClean="0">
                <a:latin typeface="+mn-lt"/>
              </a:rPr>
              <a:t>Карнети</a:t>
            </a:r>
            <a:r>
              <a:rPr lang="uk-UA" sz="1600" dirty="0" smtClean="0">
                <a:latin typeface="+mn-lt"/>
              </a:rPr>
              <a:t> АТА</a:t>
            </a:r>
          </a:p>
          <a:p>
            <a:pPr>
              <a:defRPr/>
            </a:pPr>
            <a:r>
              <a:rPr lang="ru-RU" sz="1600" i="1" dirty="0" smtClean="0">
                <a:latin typeface="+mn-lt"/>
              </a:rPr>
              <a:t>За 2020-2024 роки </a:t>
            </a:r>
            <a:r>
              <a:rPr lang="ru-RU" sz="1600" i="1" dirty="0" err="1" smtClean="0">
                <a:latin typeface="+mn-lt"/>
              </a:rPr>
              <a:t>оформ</a:t>
            </a:r>
            <a:r>
              <a:rPr lang="uk-UA" sz="1600" i="1" dirty="0" err="1" smtClean="0">
                <a:latin typeface="+mn-lt"/>
              </a:rPr>
              <a:t>лено</a:t>
            </a:r>
            <a:r>
              <a:rPr lang="ru-RU" sz="1600" i="1" dirty="0" smtClean="0">
                <a:latin typeface="+mn-lt"/>
              </a:rPr>
              <a:t> </a:t>
            </a:r>
            <a:r>
              <a:rPr lang="ru-RU" sz="1600" i="1" dirty="0" err="1">
                <a:latin typeface="+mn-lt"/>
              </a:rPr>
              <a:t>понад</a:t>
            </a:r>
            <a:r>
              <a:rPr lang="ru-RU" sz="1600" i="1" dirty="0">
                <a:latin typeface="+mn-lt"/>
              </a:rPr>
              <a:t> 4420  </a:t>
            </a:r>
            <a:r>
              <a:rPr lang="ru-RU" sz="1600" i="1" dirty="0" err="1">
                <a:latin typeface="+mn-lt"/>
              </a:rPr>
              <a:t>вантажних</a:t>
            </a:r>
            <a:r>
              <a:rPr lang="ru-RU" sz="1600" i="1" dirty="0">
                <a:latin typeface="+mn-lt"/>
              </a:rPr>
              <a:t> </a:t>
            </a:r>
            <a:r>
              <a:rPr lang="ru-RU" sz="1600" i="1" dirty="0" err="1">
                <a:latin typeface="+mn-lt"/>
              </a:rPr>
              <a:t>митних</a:t>
            </a:r>
            <a:r>
              <a:rPr lang="ru-RU" sz="1600" i="1" dirty="0">
                <a:latin typeface="+mn-lt"/>
              </a:rPr>
              <a:t> </a:t>
            </a:r>
            <a:r>
              <a:rPr lang="ru-RU" sz="1600" i="1" dirty="0" err="1">
                <a:latin typeface="+mn-lt"/>
              </a:rPr>
              <a:t>декларацій</a:t>
            </a:r>
            <a:r>
              <a:rPr lang="ru-RU" sz="1600" i="1" dirty="0">
                <a:latin typeface="+mn-lt"/>
              </a:rPr>
              <a:t>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600" dirty="0" err="1" smtClean="0">
                <a:latin typeface="+mn-lt"/>
              </a:rPr>
              <a:t>Попередня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ідентифікація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товарів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військового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призначення</a:t>
            </a:r>
            <a:r>
              <a:rPr lang="ru-RU" sz="1600" dirty="0">
                <a:latin typeface="+mn-lt"/>
              </a:rPr>
              <a:t> у </a:t>
            </a:r>
            <a:r>
              <a:rPr lang="ru-RU" sz="1600" dirty="0" err="1">
                <a:latin typeface="+mn-lt"/>
              </a:rPr>
              <a:t>галузі</a:t>
            </a:r>
            <a:r>
              <a:rPr lang="ru-RU" sz="1600" dirty="0">
                <a:latin typeface="+mn-lt"/>
              </a:rPr>
              <a:t> </a:t>
            </a:r>
            <a:endParaRPr lang="ru-RU" sz="1600" dirty="0" smtClean="0">
              <a:latin typeface="+mn-lt"/>
            </a:endParaRPr>
          </a:p>
          <a:p>
            <a:pPr>
              <a:defRPr/>
            </a:pPr>
            <a:r>
              <a:rPr lang="ru-RU" sz="1600" dirty="0" smtClean="0">
                <a:latin typeface="+mn-lt"/>
              </a:rPr>
              <a:t>державного </a:t>
            </a:r>
            <a:r>
              <a:rPr lang="ru-RU" sz="1600" dirty="0" err="1">
                <a:latin typeface="+mn-lt"/>
              </a:rPr>
              <a:t>експортного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smtClean="0">
                <a:latin typeface="+mn-lt"/>
              </a:rPr>
              <a:t>контролю</a:t>
            </a:r>
          </a:p>
          <a:p>
            <a:pPr>
              <a:defRPr/>
            </a:pPr>
            <a:r>
              <a:rPr lang="ru-RU" sz="1600" dirty="0" smtClean="0">
                <a:latin typeface="+mn-lt"/>
              </a:rPr>
              <a:t>•   Запорізька </a:t>
            </a:r>
            <a:r>
              <a:rPr lang="ru-RU" sz="1600" dirty="0">
                <a:latin typeface="+mn-lt"/>
              </a:rPr>
              <a:t>ТПП є </a:t>
            </a:r>
            <a:r>
              <a:rPr lang="ru-RU" sz="1600" dirty="0" err="1">
                <a:latin typeface="+mn-lt"/>
              </a:rPr>
              <a:t>уповноваженим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регіональним</a:t>
            </a:r>
            <a:r>
              <a:rPr lang="ru-RU" sz="1600" dirty="0">
                <a:latin typeface="+mn-lt"/>
              </a:rPr>
              <a:t> органом </a:t>
            </a:r>
            <a:r>
              <a:rPr lang="ru-RU" sz="1600" dirty="0" err="1">
                <a:latin typeface="+mn-lt"/>
              </a:rPr>
              <a:t>із</a:t>
            </a:r>
            <a:r>
              <a:rPr lang="ru-RU" sz="1600" dirty="0">
                <a:latin typeface="+mn-lt"/>
              </a:rPr>
              <a:t> </a:t>
            </a:r>
            <a:endParaRPr lang="ru-RU" sz="1600" dirty="0" smtClean="0">
              <a:latin typeface="+mn-lt"/>
            </a:endParaRPr>
          </a:p>
          <a:p>
            <a:pPr>
              <a:defRPr/>
            </a:pPr>
            <a:r>
              <a:rPr lang="ru-RU" sz="1600" dirty="0" err="1" smtClean="0">
                <a:latin typeface="+mn-lt"/>
              </a:rPr>
              <a:t>засвідчення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>
                <a:latin typeface="+mn-lt"/>
              </a:rPr>
              <a:t>форс-</a:t>
            </a:r>
            <a:r>
              <a:rPr lang="ru-RU" sz="1600" dirty="0" err="1">
                <a:latin typeface="+mn-lt"/>
              </a:rPr>
              <a:t>мажорних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обставин</a:t>
            </a:r>
            <a:r>
              <a:rPr lang="ru-RU" sz="1600" dirty="0">
                <a:latin typeface="+mn-lt"/>
              </a:rPr>
              <a:t> та </a:t>
            </a:r>
            <a:r>
              <a:rPr lang="ru-RU" sz="1600" dirty="0" err="1">
                <a:latin typeface="+mn-lt"/>
              </a:rPr>
              <a:t>видачі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Сертифікатів</a:t>
            </a:r>
            <a:r>
              <a:rPr lang="ru-RU" sz="1600" dirty="0">
                <a:latin typeface="+mn-lt"/>
              </a:rPr>
              <a:t> про </a:t>
            </a:r>
            <a:r>
              <a:rPr lang="ru-RU" sz="1600" dirty="0" err="1">
                <a:latin typeface="+mn-lt"/>
              </a:rPr>
              <a:t>настання</a:t>
            </a:r>
            <a:r>
              <a:rPr lang="ru-RU" sz="1600" dirty="0">
                <a:latin typeface="+mn-lt"/>
              </a:rPr>
              <a:t> таких </a:t>
            </a:r>
            <a:endParaRPr lang="ru-RU" sz="1600" dirty="0" smtClean="0">
              <a:latin typeface="+mn-lt"/>
            </a:endParaRPr>
          </a:p>
          <a:p>
            <a:pPr>
              <a:defRPr/>
            </a:pPr>
            <a:r>
              <a:rPr lang="ru-RU" sz="1600" dirty="0" err="1" smtClean="0">
                <a:latin typeface="+mn-lt"/>
              </a:rPr>
              <a:t>обставин</a:t>
            </a:r>
            <a:r>
              <a:rPr lang="ru-RU" sz="1600" dirty="0">
                <a:latin typeface="+mn-lt"/>
              </a:rPr>
              <a:t>. </a:t>
            </a:r>
            <a:endParaRPr lang="ru-RU" sz="1600" dirty="0" smtClean="0">
              <a:latin typeface="+mn-lt"/>
            </a:endParaRPr>
          </a:p>
          <a:p>
            <a:pPr>
              <a:defRPr/>
            </a:pPr>
            <a:endParaRPr lang="ru-RU" sz="1600" i="1" dirty="0" smtClean="0">
              <a:latin typeface="+mn-lt"/>
            </a:endParaRPr>
          </a:p>
          <a:p>
            <a:pPr>
              <a:defRPr/>
            </a:pPr>
            <a:r>
              <a:rPr lang="ru-RU" sz="1600" i="1" dirty="0" smtClean="0">
                <a:latin typeface="+mn-lt"/>
              </a:rPr>
              <a:t>З </a:t>
            </a:r>
            <a:r>
              <a:rPr lang="ru-RU" sz="1600" i="1" dirty="0">
                <a:latin typeface="+mn-lt"/>
              </a:rPr>
              <a:t>лютого 2022 року:</a:t>
            </a:r>
          </a:p>
          <a:p>
            <a:pPr>
              <a:defRPr/>
            </a:pPr>
            <a:r>
              <a:rPr lang="ru-RU" sz="1600" i="1" dirty="0" smtClean="0">
                <a:latin typeface="+mn-lt"/>
              </a:rPr>
              <a:t>842 </a:t>
            </a:r>
            <a:r>
              <a:rPr lang="ru-RU" sz="1600" i="1" dirty="0" err="1">
                <a:latin typeface="+mn-lt"/>
              </a:rPr>
              <a:t>сертифікати</a:t>
            </a:r>
            <a:r>
              <a:rPr lang="ru-RU" sz="1600" i="1" dirty="0">
                <a:latin typeface="+mn-lt"/>
              </a:rPr>
              <a:t> про </a:t>
            </a:r>
            <a:r>
              <a:rPr lang="ru-RU" sz="1600" i="1" dirty="0" err="1">
                <a:latin typeface="+mn-lt"/>
              </a:rPr>
              <a:t>засвідчення</a:t>
            </a:r>
            <a:r>
              <a:rPr lang="ru-RU" sz="1600" i="1" dirty="0">
                <a:latin typeface="+mn-lt"/>
              </a:rPr>
              <a:t> форс-</a:t>
            </a:r>
            <a:r>
              <a:rPr lang="ru-RU" sz="1600" i="1" dirty="0" err="1">
                <a:latin typeface="+mn-lt"/>
              </a:rPr>
              <a:t>мажорних</a:t>
            </a:r>
            <a:r>
              <a:rPr lang="ru-RU" sz="1600" i="1" dirty="0">
                <a:latin typeface="+mn-lt"/>
              </a:rPr>
              <a:t> </a:t>
            </a:r>
            <a:r>
              <a:rPr lang="ru-RU" sz="1600" i="1" dirty="0" err="1">
                <a:latin typeface="+mn-lt"/>
              </a:rPr>
              <a:t>обставин</a:t>
            </a:r>
            <a:endParaRPr lang="ru-RU" sz="1600" i="1" dirty="0">
              <a:latin typeface="+mn-lt"/>
            </a:endParaRPr>
          </a:p>
          <a:p>
            <a:pPr marL="342900" indent="-342900">
              <a:buAutoNum type="arabicPlain" startAt="199"/>
              <a:defRPr/>
            </a:pPr>
            <a:r>
              <a:rPr lang="ru-RU" sz="1600" i="1" dirty="0" err="1" smtClean="0">
                <a:latin typeface="+mn-lt"/>
              </a:rPr>
              <a:t>висновків</a:t>
            </a:r>
            <a:r>
              <a:rPr lang="ru-RU" sz="1600" i="1" dirty="0" smtClean="0">
                <a:latin typeface="+mn-lt"/>
              </a:rPr>
              <a:t> </a:t>
            </a:r>
            <a:r>
              <a:rPr lang="ru-RU" sz="1600" i="1" dirty="0">
                <a:latin typeface="+mn-lt"/>
              </a:rPr>
              <a:t>про </a:t>
            </a:r>
            <a:r>
              <a:rPr lang="ru-RU" sz="1600" i="1" dirty="0" err="1">
                <a:latin typeface="+mn-lt"/>
              </a:rPr>
              <a:t>істотну</a:t>
            </a:r>
            <a:r>
              <a:rPr lang="ru-RU" sz="1600" i="1" dirty="0">
                <a:latin typeface="+mn-lt"/>
              </a:rPr>
              <a:t> </a:t>
            </a:r>
            <a:r>
              <a:rPr lang="ru-RU" sz="1600" i="1" dirty="0" err="1">
                <a:latin typeface="+mn-lt"/>
              </a:rPr>
              <a:t>зміну</a:t>
            </a:r>
            <a:r>
              <a:rPr lang="ru-RU" sz="1600" i="1" dirty="0">
                <a:latin typeface="+mn-lt"/>
              </a:rPr>
              <a:t> </a:t>
            </a:r>
            <a:r>
              <a:rPr lang="ru-RU" sz="1600" i="1" dirty="0" err="1">
                <a:latin typeface="+mn-lt"/>
              </a:rPr>
              <a:t>обставин</a:t>
            </a:r>
            <a:r>
              <a:rPr lang="ru-RU" sz="1600" i="1" dirty="0">
                <a:latin typeface="+mn-lt"/>
              </a:rPr>
              <a:t> (</a:t>
            </a:r>
            <a:r>
              <a:rPr lang="ru-RU" sz="1600" i="1" dirty="0" err="1">
                <a:latin typeface="+mn-lt"/>
              </a:rPr>
              <a:t>hardship</a:t>
            </a:r>
            <a:r>
              <a:rPr lang="ru-RU" sz="1600" i="1" dirty="0" smtClean="0">
                <a:latin typeface="+mn-lt"/>
              </a:rPr>
              <a:t>)</a:t>
            </a:r>
          </a:p>
        </p:txBody>
      </p:sp>
      <p:pic>
        <p:nvPicPr>
          <p:cNvPr id="27657" name="Picture 3" descr="C:\Users\Константин\Desktop\124124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5400" y="-32679"/>
            <a:ext cx="2539095" cy="1301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848" y="476672"/>
            <a:ext cx="4470920" cy="25142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848" y="3212976"/>
            <a:ext cx="4439816" cy="249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2006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8" descr="C:\Users\Константин\Desktop\124124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39362" y="1"/>
            <a:ext cx="2052638" cy="727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14788" y="1321259"/>
            <a:ext cx="5979970" cy="131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Прямоугольник 7"/>
          <p:cNvSpPr>
            <a:spLocks noChangeArrowheads="1"/>
          </p:cNvSpPr>
          <p:nvPr/>
        </p:nvSpPr>
        <p:spPr bwMode="auto">
          <a:xfrm>
            <a:off x="799034" y="1604349"/>
            <a:ext cx="652110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err="1">
                <a:latin typeface="+mn-lt"/>
              </a:rPr>
              <a:t>Експертний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висновок</a:t>
            </a:r>
            <a:r>
              <a:rPr lang="ru-RU" sz="2400" dirty="0">
                <a:latin typeface="+mn-lt"/>
              </a:rPr>
              <a:t> про </a:t>
            </a:r>
            <a:r>
              <a:rPr lang="ru-RU" sz="2400" dirty="0" err="1">
                <a:latin typeface="+mn-lt"/>
              </a:rPr>
              <a:t>країну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походження</a:t>
            </a:r>
            <a:r>
              <a:rPr lang="ru-RU" sz="2400" dirty="0">
                <a:latin typeface="+mn-lt"/>
              </a:rPr>
              <a:t> товару та код товару </a:t>
            </a:r>
            <a:r>
              <a:rPr lang="ru-RU" sz="2400" dirty="0" err="1">
                <a:latin typeface="+mn-lt"/>
              </a:rPr>
              <a:t>згідно</a:t>
            </a:r>
            <a:r>
              <a:rPr lang="ru-RU" sz="2400" dirty="0">
                <a:latin typeface="+mn-lt"/>
              </a:rPr>
              <a:t> з УКТ ЗЕД з метою </a:t>
            </a:r>
            <a:r>
              <a:rPr lang="ru-RU" sz="2400" dirty="0" err="1">
                <a:latin typeface="+mn-lt"/>
              </a:rPr>
              <a:t>отримання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ліцензії</a:t>
            </a:r>
            <a:r>
              <a:rPr lang="ru-RU" sz="2400" dirty="0">
                <a:latin typeface="+mn-lt"/>
              </a:rPr>
              <a:t> на </a:t>
            </a:r>
            <a:r>
              <a:rPr lang="ru-RU" sz="2400" dirty="0" err="1">
                <a:latin typeface="+mn-lt"/>
              </a:rPr>
              <a:t>експорт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товарів</a:t>
            </a:r>
            <a:endParaRPr lang="ru-RU" sz="2400" dirty="0">
              <a:latin typeface="+mn-lt"/>
            </a:endParaRPr>
          </a:p>
        </p:txBody>
      </p:sp>
      <p:sp>
        <p:nvSpPr>
          <p:cNvPr id="20487" name="Прямоугольник 2"/>
          <p:cNvSpPr>
            <a:spLocks noChangeArrowheads="1"/>
          </p:cNvSpPr>
          <p:nvPr/>
        </p:nvSpPr>
        <p:spPr bwMode="auto">
          <a:xfrm>
            <a:off x="727936" y="2193364"/>
            <a:ext cx="6448184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uk-UA" sz="1600" dirty="0" smtClean="0">
              <a:latin typeface="+mn-lt"/>
            </a:endParaRPr>
          </a:p>
          <a:p>
            <a:pPr>
              <a:defRPr/>
            </a:pPr>
            <a:endParaRPr lang="uk-UA" sz="1600" dirty="0">
              <a:latin typeface="+mn-lt"/>
            </a:endParaRPr>
          </a:p>
          <a:p>
            <a:pPr>
              <a:defRPr/>
            </a:pPr>
            <a:endParaRPr lang="uk-UA" sz="1600" dirty="0" smtClean="0">
              <a:latin typeface="+mn-lt"/>
            </a:endParaRPr>
          </a:p>
          <a:p>
            <a:pPr>
              <a:defRPr/>
            </a:pPr>
            <a:r>
              <a:rPr lang="uk-UA" sz="1600" dirty="0">
                <a:latin typeface="+mn-lt"/>
              </a:rPr>
              <a:t>Відповідно до українського законодавства (зокрема, Постанова КМУ від 27 грудня 2022 р. № 1466, Постанова від 31 жовтня 2023 р. № 1133) діяльність з експорту товарів здійснюється за наявності спеціальної ліцензії.</a:t>
            </a:r>
          </a:p>
          <a:p>
            <a:pPr>
              <a:defRPr/>
            </a:pPr>
            <a:r>
              <a:rPr lang="uk-UA" sz="1600" dirty="0">
                <a:latin typeface="+mn-lt"/>
              </a:rPr>
              <a:t>Серед документів, необхідних для отримання ліцензії – Експертний висновок (оригінал) з визначенням країни походження та коду товару відповідно до УКТЗЕД.</a:t>
            </a:r>
          </a:p>
          <a:p>
            <a:pPr>
              <a:defRPr/>
            </a:pPr>
            <a:endParaRPr lang="uk-UA" sz="1600" dirty="0">
              <a:latin typeface="+mn-lt"/>
            </a:endParaRPr>
          </a:p>
          <a:p>
            <a:pPr>
              <a:defRPr/>
            </a:pPr>
            <a:r>
              <a:rPr lang="uk-UA" sz="1600" dirty="0">
                <a:latin typeface="+mn-lt"/>
              </a:rPr>
              <a:t>Запорізька торгово-промислова палата надає послугу з видачі такого </a:t>
            </a:r>
            <a:r>
              <a:rPr lang="uk-UA" sz="1600" dirty="0" smtClean="0">
                <a:latin typeface="+mn-lt"/>
              </a:rPr>
              <a:t>висновку. </a:t>
            </a:r>
            <a:r>
              <a:rPr lang="ru-RU" sz="1600" dirty="0" smtClean="0">
                <a:latin typeface="+mn-lt"/>
              </a:rPr>
              <a:t>За </a:t>
            </a:r>
            <a:r>
              <a:rPr lang="ru-RU" sz="1600" dirty="0" err="1">
                <a:latin typeface="+mn-lt"/>
              </a:rPr>
              <a:t>консультаціями</a:t>
            </a:r>
            <a:r>
              <a:rPr lang="ru-RU" sz="1600" dirty="0">
                <a:latin typeface="+mn-lt"/>
              </a:rPr>
              <a:t> і </a:t>
            </a:r>
            <a:r>
              <a:rPr lang="ru-RU" sz="1600" dirty="0" err="1">
                <a:latin typeface="+mn-lt"/>
              </a:rPr>
              <a:t>допомогою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щодо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визначення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кодів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товарів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відповідно</a:t>
            </a:r>
            <a:r>
              <a:rPr lang="ru-RU" sz="1600" dirty="0">
                <a:latin typeface="+mn-lt"/>
              </a:rPr>
              <a:t> до </a:t>
            </a:r>
            <a:r>
              <a:rPr lang="ru-RU" sz="1600" dirty="0" err="1">
                <a:latin typeface="+mn-lt"/>
              </a:rPr>
              <a:t>Української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класифікації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товарів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зовнішньоекономічної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діяльності</a:t>
            </a:r>
            <a:r>
              <a:rPr lang="ru-RU" sz="1600" dirty="0">
                <a:latin typeface="+mn-lt"/>
              </a:rPr>
              <a:t> (УКТ ЗЕД) </a:t>
            </a:r>
            <a:r>
              <a:rPr lang="ru-RU" sz="1600" dirty="0" err="1">
                <a:latin typeface="+mn-lt"/>
              </a:rPr>
              <a:t>звертайтесь</a:t>
            </a:r>
            <a:r>
              <a:rPr lang="ru-RU" sz="1600" dirty="0">
                <a:latin typeface="+mn-lt"/>
              </a:rPr>
              <a:t> до </a:t>
            </a:r>
            <a:r>
              <a:rPr lang="ru-RU" sz="1600" dirty="0" err="1">
                <a:latin typeface="+mn-lt"/>
              </a:rPr>
              <a:t>управління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сертифікації</a:t>
            </a:r>
            <a:r>
              <a:rPr lang="ru-RU" sz="1600" dirty="0">
                <a:latin typeface="+mn-lt"/>
              </a:rPr>
              <a:t> та </a:t>
            </a:r>
            <a:r>
              <a:rPr lang="ru-RU" sz="1600" dirty="0" err="1">
                <a:latin typeface="+mn-lt"/>
              </a:rPr>
              <a:t>декларування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Запорізької</a:t>
            </a:r>
            <a:r>
              <a:rPr lang="ru-RU" sz="1600" dirty="0">
                <a:latin typeface="+mn-lt"/>
              </a:rPr>
              <a:t> торгово-</a:t>
            </a:r>
            <a:r>
              <a:rPr lang="ru-RU" sz="1600" dirty="0" err="1">
                <a:latin typeface="+mn-lt"/>
              </a:rPr>
              <a:t>промислової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палати</a:t>
            </a:r>
            <a:r>
              <a:rPr lang="ru-RU" sz="1600" dirty="0">
                <a:latin typeface="+mn-lt"/>
              </a:rPr>
              <a:t>.</a:t>
            </a:r>
          </a:p>
        </p:txBody>
      </p:sp>
      <p:pic>
        <p:nvPicPr>
          <p:cNvPr id="27657" name="Picture 3" descr="C:\Users\Константин\Desktop\124124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5400" y="-12574"/>
            <a:ext cx="2539095" cy="1301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136" y="2324663"/>
            <a:ext cx="4668777" cy="262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0041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8" descr="C:\Users\Константин\Desktop\124124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39362" y="1"/>
            <a:ext cx="2052638" cy="727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14788" y="1321259"/>
            <a:ext cx="5979970" cy="131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Прямоугольник 7"/>
          <p:cNvSpPr>
            <a:spLocks noChangeArrowheads="1"/>
          </p:cNvSpPr>
          <p:nvPr/>
        </p:nvSpPr>
        <p:spPr bwMode="auto">
          <a:xfrm>
            <a:off x="838826" y="1643719"/>
            <a:ext cx="65211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+mn-lt"/>
              </a:rPr>
              <a:t>Оформлення </a:t>
            </a:r>
            <a:r>
              <a:rPr lang="ru-RU" sz="2400" dirty="0" err="1" smtClean="0">
                <a:latin typeface="+mn-lt"/>
              </a:rPr>
              <a:t>Карнетів</a:t>
            </a:r>
            <a:r>
              <a:rPr lang="ru-RU" sz="2400" dirty="0" smtClean="0">
                <a:latin typeface="+mn-lt"/>
              </a:rPr>
              <a:t> АТА</a:t>
            </a:r>
            <a:endParaRPr lang="ru-RU" sz="2400" dirty="0">
              <a:latin typeface="+mn-lt"/>
            </a:endParaRPr>
          </a:p>
        </p:txBody>
      </p:sp>
      <p:sp>
        <p:nvSpPr>
          <p:cNvPr id="20487" name="Прямоугольник 2"/>
          <p:cNvSpPr>
            <a:spLocks noChangeArrowheads="1"/>
          </p:cNvSpPr>
          <p:nvPr/>
        </p:nvSpPr>
        <p:spPr bwMode="auto">
          <a:xfrm>
            <a:off x="838826" y="2141379"/>
            <a:ext cx="684076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uk-UA" sz="1600" dirty="0" smtClean="0">
              <a:latin typeface="+mn-lt"/>
            </a:endParaRPr>
          </a:p>
          <a:p>
            <a:pPr>
              <a:defRPr/>
            </a:pPr>
            <a:endParaRPr lang="uk-UA" sz="1600" dirty="0">
              <a:latin typeface="+mn-lt"/>
            </a:endParaRPr>
          </a:p>
          <a:p>
            <a:pPr>
              <a:defRPr/>
            </a:pPr>
            <a:r>
              <a:rPr lang="ru-RU" sz="1600" dirty="0">
                <a:latin typeface="+mn-lt"/>
              </a:rPr>
              <a:t>Вже </a:t>
            </a:r>
            <a:r>
              <a:rPr lang="ru-RU" sz="1600" dirty="0" err="1">
                <a:latin typeface="+mn-lt"/>
              </a:rPr>
              <a:t>протягом</a:t>
            </a:r>
            <a:r>
              <a:rPr lang="ru-RU" sz="1600" dirty="0">
                <a:latin typeface="+mn-lt"/>
              </a:rPr>
              <a:t> 16 </a:t>
            </a:r>
            <a:r>
              <a:rPr lang="ru-RU" sz="1600" dirty="0" err="1">
                <a:latin typeface="+mn-lt"/>
              </a:rPr>
              <a:t>років</a:t>
            </a:r>
            <a:r>
              <a:rPr lang="ru-RU" sz="1600" dirty="0">
                <a:latin typeface="+mn-lt"/>
              </a:rPr>
              <a:t> Торгово-</a:t>
            </a:r>
            <a:r>
              <a:rPr lang="ru-RU" sz="1600" dirty="0" err="1">
                <a:latin typeface="+mn-lt"/>
              </a:rPr>
              <a:t>промислова</a:t>
            </a:r>
            <a:r>
              <a:rPr lang="ru-RU" sz="1600" dirty="0">
                <a:latin typeface="+mn-lt"/>
              </a:rPr>
              <a:t> палата </a:t>
            </a:r>
            <a:r>
              <a:rPr lang="ru-RU" sz="1600" dirty="0" err="1" smtClean="0">
                <a:latin typeface="+mn-lt"/>
              </a:rPr>
              <a:t>України</a:t>
            </a:r>
            <a:r>
              <a:rPr lang="en-US" sz="1600" dirty="0" smtClean="0">
                <a:latin typeface="+mn-lt"/>
              </a:rPr>
              <a:t>, </a:t>
            </a:r>
            <a:r>
              <a:rPr lang="ru-RU" sz="1600" dirty="0" err="1">
                <a:latin typeface="+mn-lt"/>
              </a:rPr>
              <a:t>регіональні</a:t>
            </a:r>
            <a:r>
              <a:rPr lang="ru-RU" sz="1600" dirty="0">
                <a:latin typeface="+mn-lt"/>
              </a:rPr>
              <a:t> торгово-</a:t>
            </a:r>
            <a:r>
              <a:rPr lang="ru-RU" sz="1600" dirty="0" err="1">
                <a:latin typeface="+mn-lt"/>
              </a:rPr>
              <a:t>промислові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палати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забезпечують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функціонування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системи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карнетів</a:t>
            </a:r>
            <a:r>
              <a:rPr lang="ru-RU" sz="1600" dirty="0">
                <a:latin typeface="+mn-lt"/>
              </a:rPr>
              <a:t> АТА у </a:t>
            </a:r>
            <a:r>
              <a:rPr lang="ru-RU" sz="1600" dirty="0" err="1">
                <a:latin typeface="+mn-lt"/>
              </a:rPr>
              <a:t>повному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обсязі</a:t>
            </a:r>
            <a:r>
              <a:rPr lang="ru-RU" sz="1600" dirty="0">
                <a:latin typeface="+mn-lt"/>
              </a:rPr>
              <a:t>.</a:t>
            </a:r>
          </a:p>
          <a:p>
            <a:pPr>
              <a:defRPr/>
            </a:pPr>
            <a:endParaRPr lang="uk-UA" sz="1600" dirty="0" smtClean="0">
              <a:latin typeface="+mn-lt"/>
            </a:endParaRPr>
          </a:p>
          <a:p>
            <a:pPr>
              <a:defRPr/>
            </a:pPr>
            <a:r>
              <a:rPr lang="ru-RU" sz="1600" dirty="0" err="1">
                <a:latin typeface="+mn-lt"/>
              </a:rPr>
              <a:t>Карнет</a:t>
            </a:r>
            <a:r>
              <a:rPr lang="ru-RU" sz="1600" dirty="0">
                <a:latin typeface="+mn-lt"/>
              </a:rPr>
              <a:t> АТА – </a:t>
            </a:r>
            <a:r>
              <a:rPr lang="ru-RU" sz="1600" dirty="0" err="1">
                <a:latin typeface="+mn-lt"/>
              </a:rPr>
              <a:t>уніфікований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міжнародний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митний</a:t>
            </a:r>
            <a:r>
              <a:rPr lang="ru-RU" sz="1600" dirty="0">
                <a:latin typeface="+mn-lt"/>
              </a:rPr>
              <a:t> документ, </a:t>
            </a:r>
            <a:r>
              <a:rPr lang="ru-RU" sz="1600" dirty="0" err="1">
                <a:latin typeface="+mn-lt"/>
              </a:rPr>
              <a:t>що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використовується</a:t>
            </a:r>
            <a:r>
              <a:rPr lang="ru-RU" sz="1600" dirty="0">
                <a:latin typeface="+mn-lt"/>
              </a:rPr>
              <a:t> як </a:t>
            </a:r>
            <a:r>
              <a:rPr lang="ru-RU" sz="1600" dirty="0" err="1">
                <a:latin typeface="+mn-lt"/>
              </a:rPr>
              <a:t>митна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декларація</a:t>
            </a:r>
            <a:r>
              <a:rPr lang="ru-RU" sz="1600" dirty="0">
                <a:latin typeface="+mn-lt"/>
              </a:rPr>
              <a:t> для </a:t>
            </a:r>
            <a:r>
              <a:rPr lang="ru-RU" sz="1600" dirty="0" err="1">
                <a:latin typeface="+mn-lt"/>
              </a:rPr>
              <a:t>товарів</a:t>
            </a:r>
            <a:r>
              <a:rPr lang="ru-RU" sz="1600" dirty="0">
                <a:latin typeface="+mn-lt"/>
              </a:rPr>
              <a:t>, </a:t>
            </a:r>
            <a:r>
              <a:rPr lang="ru-RU" sz="1600" dirty="0" err="1">
                <a:latin typeface="+mn-lt"/>
              </a:rPr>
              <a:t>які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тимчасово</a:t>
            </a:r>
            <a:r>
              <a:rPr lang="ru-RU" sz="1600" dirty="0">
                <a:latin typeface="+mn-lt"/>
              </a:rPr>
              <a:t> без </a:t>
            </a:r>
            <a:r>
              <a:rPr lang="ru-RU" sz="1600" dirty="0" err="1">
                <a:latin typeface="+mn-lt"/>
              </a:rPr>
              <a:t>застави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ввозяться</a:t>
            </a:r>
            <a:r>
              <a:rPr lang="ru-RU" sz="1600" dirty="0">
                <a:latin typeface="+mn-lt"/>
              </a:rPr>
              <a:t> на </a:t>
            </a:r>
            <a:r>
              <a:rPr lang="ru-RU" sz="1600" dirty="0" err="1">
                <a:latin typeface="+mn-lt"/>
              </a:rPr>
              <a:t>митну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територію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країни-учасниці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Стамбульської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Конвенції</a:t>
            </a:r>
            <a:r>
              <a:rPr lang="ru-RU" sz="1600" dirty="0">
                <a:latin typeface="+mn-lt"/>
              </a:rPr>
              <a:t>.</a:t>
            </a:r>
          </a:p>
          <a:p>
            <a:pPr>
              <a:defRPr/>
            </a:pPr>
            <a:r>
              <a:rPr lang="ru-RU" sz="1600" dirty="0" err="1">
                <a:latin typeface="+mn-lt"/>
              </a:rPr>
              <a:t>Карнет</a:t>
            </a:r>
            <a:r>
              <a:rPr lang="ru-RU" sz="1600" dirty="0">
                <a:latin typeface="+mn-lt"/>
              </a:rPr>
              <a:t> АТА </a:t>
            </a:r>
            <a:r>
              <a:rPr lang="ru-RU" sz="1600" dirty="0" err="1">
                <a:latin typeface="+mn-lt"/>
              </a:rPr>
              <a:t>гарантує</a:t>
            </a:r>
            <a:r>
              <a:rPr lang="ru-RU" sz="1600" dirty="0">
                <a:latin typeface="+mn-lt"/>
              </a:rPr>
              <a:t> оплату </a:t>
            </a:r>
            <a:r>
              <a:rPr lang="ru-RU" sz="1600" dirty="0" err="1">
                <a:latin typeface="+mn-lt"/>
              </a:rPr>
              <a:t>імпортного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мита</a:t>
            </a:r>
            <a:r>
              <a:rPr lang="ru-RU" sz="1600" dirty="0">
                <a:latin typeface="+mn-lt"/>
              </a:rPr>
              <a:t>, </a:t>
            </a:r>
            <a:r>
              <a:rPr lang="ru-RU" sz="1600" dirty="0" err="1">
                <a:latin typeface="+mn-lt"/>
              </a:rPr>
              <a:t>митних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зборів</a:t>
            </a:r>
            <a:r>
              <a:rPr lang="ru-RU" sz="1600" dirty="0">
                <a:latin typeface="+mn-lt"/>
              </a:rPr>
              <a:t> і </a:t>
            </a:r>
            <a:r>
              <a:rPr lang="ru-RU" sz="1600" dirty="0" err="1">
                <a:latin typeface="+mn-lt"/>
              </a:rPr>
              <a:t>платежів</a:t>
            </a:r>
            <a:r>
              <a:rPr lang="ru-RU" sz="1600" dirty="0">
                <a:latin typeface="+mn-lt"/>
              </a:rPr>
              <a:t> на </a:t>
            </a:r>
            <a:r>
              <a:rPr lang="ru-RU" sz="1600" dirty="0" err="1">
                <a:latin typeface="+mn-lt"/>
              </a:rPr>
              <a:t>території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країни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тимчасового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ввезення</a:t>
            </a:r>
            <a:r>
              <a:rPr lang="ru-RU" sz="1600" dirty="0">
                <a:latin typeface="+mn-lt"/>
              </a:rPr>
              <a:t> /транзиту у </a:t>
            </a:r>
            <a:r>
              <a:rPr lang="ru-RU" sz="1600" dirty="0" err="1">
                <a:latin typeface="+mn-lt"/>
              </a:rPr>
              <a:t>випадку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порушення</a:t>
            </a:r>
            <a:r>
              <a:rPr lang="ru-RU" sz="1600" dirty="0">
                <a:latin typeface="+mn-lt"/>
              </a:rPr>
              <a:t> норм </a:t>
            </a:r>
            <a:r>
              <a:rPr lang="ru-RU" sz="1600" dirty="0" err="1">
                <a:latin typeface="+mn-lt"/>
              </a:rPr>
              <a:t>митного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законодавства</a:t>
            </a:r>
            <a:r>
              <a:rPr lang="ru-RU" sz="1600" dirty="0">
                <a:latin typeface="+mn-lt"/>
              </a:rPr>
              <a:t> та/</a:t>
            </a:r>
            <a:r>
              <a:rPr lang="ru-RU" sz="1600" dirty="0" err="1">
                <a:latin typeface="+mn-lt"/>
              </a:rPr>
              <a:t>або</a:t>
            </a:r>
            <a:r>
              <a:rPr lang="ru-RU" sz="1600" dirty="0">
                <a:latin typeface="+mn-lt"/>
              </a:rPr>
              <a:t> умов </a:t>
            </a:r>
            <a:r>
              <a:rPr lang="ru-RU" sz="1600" dirty="0" err="1">
                <a:latin typeface="+mn-lt"/>
              </a:rPr>
              <a:t>Конвенції</a:t>
            </a:r>
            <a:r>
              <a:rPr lang="ru-RU" sz="1600" dirty="0">
                <a:latin typeface="+mn-lt"/>
              </a:rPr>
              <a:t> про </a:t>
            </a:r>
            <a:r>
              <a:rPr lang="ru-RU" sz="1600" dirty="0" err="1">
                <a:latin typeface="+mn-lt"/>
              </a:rPr>
              <a:t>тимчасове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ввезення</a:t>
            </a:r>
            <a:r>
              <a:rPr lang="ru-RU" sz="1600" dirty="0" smtClean="0">
                <a:latin typeface="+mn-lt"/>
              </a:rPr>
              <a:t>.</a:t>
            </a:r>
          </a:p>
          <a:p>
            <a:pPr>
              <a:defRPr/>
            </a:pPr>
            <a:endParaRPr lang="uk-UA" sz="1600" i="1" dirty="0">
              <a:latin typeface="+mn-lt"/>
            </a:endParaRPr>
          </a:p>
          <a:p>
            <a:pPr>
              <a:defRPr/>
            </a:pPr>
            <a:endParaRPr lang="ru-RU" sz="1600" i="1" dirty="0">
              <a:latin typeface="+mn-lt"/>
            </a:endParaRPr>
          </a:p>
        </p:txBody>
      </p:sp>
      <p:pic>
        <p:nvPicPr>
          <p:cNvPr id="27657" name="Picture 3" descr="C:\Users\Константин\Desktop\124124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9416" y="1"/>
            <a:ext cx="2539095" cy="1301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1988840"/>
            <a:ext cx="4053611" cy="228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6910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8" descr="C:\Users\Константин\Desktop\124124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45002" y="1"/>
            <a:ext cx="2052638" cy="727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605" y="1605326"/>
            <a:ext cx="7639051" cy="3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517" y="1648644"/>
            <a:ext cx="7639051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C:\Users\Константин\Desktop\124124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1424" y="124797"/>
            <a:ext cx="2970213" cy="152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"/>
          <p:cNvSpPr>
            <a:spLocks noChangeArrowheads="1"/>
          </p:cNvSpPr>
          <p:nvPr/>
        </p:nvSpPr>
        <p:spPr bwMode="auto">
          <a:xfrm>
            <a:off x="3763363" y="941055"/>
            <a:ext cx="77930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Експертні послуги ЗТПП</a:t>
            </a:r>
            <a:endParaRPr lang="uk-UA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2041" y="2450664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uk-UA" sz="2400" dirty="0"/>
          </a:p>
          <a:p>
            <a:endParaRPr lang="uk-UA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27448" y="2060848"/>
            <a:ext cx="518457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2400" dirty="0">
                <a:latin typeface="+mn-lt"/>
              </a:rPr>
              <a:t>Товарознавча експертиза кількості/якості товарів</a:t>
            </a:r>
          </a:p>
          <a:p>
            <a:pPr>
              <a:defRPr/>
            </a:pPr>
            <a:endParaRPr lang="uk-UA" sz="1600" dirty="0">
              <a:latin typeface="+mn-lt"/>
            </a:endParaRPr>
          </a:p>
          <a:p>
            <a:pPr>
              <a:defRPr/>
            </a:pPr>
            <a:r>
              <a:rPr lang="uk-UA" sz="1600" dirty="0">
                <a:latin typeface="+mn-lt"/>
              </a:rPr>
              <a:t>Основні види:</a:t>
            </a:r>
            <a:endParaRPr lang="ru-RU" sz="1600" dirty="0">
              <a:latin typeface="+mn-lt"/>
            </a:endParaRPr>
          </a:p>
          <a:p>
            <a:pPr>
              <a:defRPr/>
            </a:pPr>
            <a:endParaRPr lang="ru-RU" sz="1600" dirty="0">
              <a:latin typeface="+mn-lt"/>
            </a:endParaRPr>
          </a:p>
          <a:p>
            <a:pPr>
              <a:defRPr/>
            </a:pPr>
            <a:r>
              <a:rPr lang="ru-RU" sz="1600" dirty="0">
                <a:latin typeface="+mn-lt"/>
              </a:rPr>
              <a:t>• </a:t>
            </a:r>
            <a:r>
              <a:rPr lang="uk-UA" sz="1600" dirty="0">
                <a:latin typeface="+mn-lt"/>
              </a:rPr>
              <a:t>перевірка відповідності партії товару, що надійшла, умовам контракту за кількістю, якістю, пакуванням, маркуванням та іншими показниками при прийманні, зберіганні та відвантаженні товарів, що надходять в контейнерах і транспортних засобах;</a:t>
            </a:r>
          </a:p>
          <a:p>
            <a:pPr>
              <a:defRPr/>
            </a:pPr>
            <a:r>
              <a:rPr lang="ru-RU" sz="1600" dirty="0">
                <a:latin typeface="+mn-lt"/>
              </a:rPr>
              <a:t> </a:t>
            </a:r>
            <a:r>
              <a:rPr lang="uk-UA" sz="1600" dirty="0">
                <a:latin typeface="+mn-lt"/>
              </a:rPr>
              <a:t>• перевірка рівня якості товару за споживчими властивостями і його відповідності чинним в Україні нормам; </a:t>
            </a:r>
          </a:p>
          <a:p>
            <a:pPr>
              <a:defRPr/>
            </a:pPr>
            <a:r>
              <a:rPr lang="ru-RU" sz="1600" dirty="0">
                <a:latin typeface="+mn-lt"/>
              </a:rPr>
              <a:t>• </a:t>
            </a:r>
            <a:r>
              <a:rPr lang="uk-UA" sz="1600" dirty="0">
                <a:latin typeface="+mn-lt"/>
              </a:rPr>
              <a:t>відбір проб для лабораторних досліджень і їх проведення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8" y="2348880"/>
            <a:ext cx="4480500" cy="252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6458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 descr="C:\Users\Константин\Desktop\3465343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2954" y="1773256"/>
            <a:ext cx="9157900" cy="473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8" descr="C:\Users\Константин\Desktop\124124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64039" y="0"/>
            <a:ext cx="2052638" cy="727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9098" y="1515918"/>
            <a:ext cx="7639051" cy="3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9799" y="1588944"/>
            <a:ext cx="7639051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Прямоугольник 5"/>
          <p:cNvSpPr>
            <a:spLocks noChangeArrowheads="1"/>
          </p:cNvSpPr>
          <p:nvPr/>
        </p:nvSpPr>
        <p:spPr bwMode="auto">
          <a:xfrm>
            <a:off x="436948" y="1879980"/>
            <a:ext cx="88471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 dirty="0">
                <a:latin typeface="Calibri" pitchFamily="34" charset="0"/>
              </a:rPr>
              <a:t>Розвиток економічного потенціалу підприємств-членів ЗТПП на міжнародній арені</a:t>
            </a:r>
            <a:r>
              <a:rPr lang="en-US" sz="2400" b="1" dirty="0">
                <a:latin typeface="Calibri" pitchFamily="34" charset="0"/>
              </a:rPr>
              <a:t>:</a:t>
            </a:r>
            <a:endParaRPr lang="ru-RU" sz="2400" dirty="0">
              <a:latin typeface="Calibri" pitchFamily="34" charset="0"/>
            </a:endParaRPr>
          </a:p>
        </p:txBody>
      </p:sp>
      <p:sp>
        <p:nvSpPr>
          <p:cNvPr id="22534" name="Прямоугольник 6"/>
          <p:cNvSpPr>
            <a:spLocks noChangeArrowheads="1"/>
          </p:cNvSpPr>
          <p:nvPr/>
        </p:nvSpPr>
        <p:spPr bwMode="auto">
          <a:xfrm>
            <a:off x="525757" y="2799224"/>
            <a:ext cx="839311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sz="2000" dirty="0" err="1">
                <a:latin typeface="+mn-lt"/>
              </a:rPr>
              <a:t>Співпраця</a:t>
            </a:r>
            <a:r>
              <a:rPr lang="ru-RU" sz="2000" dirty="0">
                <a:latin typeface="+mn-lt"/>
              </a:rPr>
              <a:t> з </a:t>
            </a:r>
            <a:r>
              <a:rPr lang="ru-RU" sz="2000" dirty="0" err="1">
                <a:latin typeface="+mn-lt"/>
              </a:rPr>
              <a:t>закордонними</a:t>
            </a:r>
            <a:r>
              <a:rPr lang="ru-RU" sz="2000" dirty="0">
                <a:latin typeface="+mn-lt"/>
              </a:rPr>
              <a:t> палатами та </a:t>
            </a:r>
            <a:r>
              <a:rPr lang="ru-RU" sz="2000" dirty="0" err="1">
                <a:latin typeface="+mn-lt"/>
              </a:rPr>
              <a:t>бізнес-асоціаціями</a:t>
            </a:r>
            <a:endParaRPr lang="ru-RU" sz="2000" dirty="0">
              <a:latin typeface="+mn-lt"/>
            </a:endParaRPr>
          </a:p>
          <a:p>
            <a:pPr marL="285750" indent="-285750">
              <a:buFont typeface="Arial" charset="0"/>
              <a:buChar char="•"/>
            </a:pPr>
            <a:r>
              <a:rPr lang="ru-RU" sz="2000" dirty="0" err="1">
                <a:latin typeface="+mn-lt"/>
              </a:rPr>
              <a:t>Діє</a:t>
            </a:r>
            <a:r>
              <a:rPr lang="ru-RU" sz="2000" dirty="0">
                <a:latin typeface="+mn-lt"/>
              </a:rPr>
              <a:t>  </a:t>
            </a:r>
            <a:r>
              <a:rPr lang="ru-RU" sz="2000" dirty="0" err="1">
                <a:latin typeface="+mn-lt"/>
              </a:rPr>
              <a:t>понад</a:t>
            </a:r>
            <a:r>
              <a:rPr lang="ru-RU" sz="2000" dirty="0">
                <a:latin typeface="+mn-lt"/>
              </a:rPr>
              <a:t> 70-ти </a:t>
            </a:r>
            <a:r>
              <a:rPr lang="ru-RU" sz="2000" dirty="0" err="1">
                <a:latin typeface="+mn-lt"/>
              </a:rPr>
              <a:t>двосторонніх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угод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між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Запорізькою</a:t>
            </a:r>
            <a:r>
              <a:rPr lang="ru-RU" sz="2000" dirty="0">
                <a:latin typeface="+mn-lt"/>
              </a:rPr>
              <a:t> ТПП та </a:t>
            </a:r>
            <a:r>
              <a:rPr lang="ru-RU" sz="2000" dirty="0" err="1">
                <a:latin typeface="+mn-lt"/>
              </a:rPr>
              <a:t>іншими</a:t>
            </a:r>
            <a:r>
              <a:rPr lang="ru-RU" sz="2000" dirty="0">
                <a:latin typeface="+mn-lt"/>
              </a:rPr>
              <a:t> палатами, </a:t>
            </a:r>
            <a:r>
              <a:rPr lang="ru-RU" sz="2000" dirty="0" err="1">
                <a:latin typeface="+mn-lt"/>
              </a:rPr>
              <a:t>асоціаціями</a:t>
            </a:r>
            <a:r>
              <a:rPr lang="ru-RU" sz="2000" dirty="0">
                <a:latin typeface="+mn-lt"/>
              </a:rPr>
              <a:t>, </a:t>
            </a:r>
            <a:r>
              <a:rPr lang="ru-RU" sz="2000" dirty="0" err="1">
                <a:latin typeface="+mn-lt"/>
              </a:rPr>
              <a:t>донорськими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 smtClean="0">
                <a:latin typeface="+mn-lt"/>
              </a:rPr>
              <a:t>організаціями</a:t>
            </a:r>
            <a:endParaRPr lang="ru-RU" sz="2000" dirty="0" smtClean="0">
              <a:latin typeface="+mn-lt"/>
            </a:endParaRPr>
          </a:p>
          <a:p>
            <a:pPr marL="285750" indent="-285750">
              <a:buFont typeface="Arial" charset="0"/>
              <a:buChar char="•"/>
            </a:pPr>
            <a:r>
              <a:rPr lang="ru-RU" sz="2000" dirty="0" err="1" smtClean="0">
                <a:latin typeface="+mn-lt"/>
              </a:rPr>
              <a:t>Реалізація</a:t>
            </a:r>
            <a:r>
              <a:rPr lang="ru-RU" sz="2000" dirty="0" smtClean="0">
                <a:latin typeface="+mn-lt"/>
              </a:rPr>
              <a:t> </a:t>
            </a:r>
            <a:r>
              <a:rPr lang="ru-RU" sz="2000" dirty="0" err="1" smtClean="0">
                <a:latin typeface="+mn-lt"/>
              </a:rPr>
              <a:t>проєктної</a:t>
            </a:r>
            <a:r>
              <a:rPr lang="ru-RU" sz="2000" dirty="0" smtClean="0">
                <a:latin typeface="+mn-lt"/>
              </a:rPr>
              <a:t> </a:t>
            </a:r>
            <a:r>
              <a:rPr lang="ru-RU" sz="2000" dirty="0" err="1" smtClean="0">
                <a:latin typeface="+mn-lt"/>
              </a:rPr>
              <a:t>діяльності</a:t>
            </a:r>
            <a:r>
              <a:rPr lang="ru-RU" sz="2000" dirty="0" smtClean="0">
                <a:latin typeface="+mn-lt"/>
              </a:rPr>
              <a:t> </a:t>
            </a:r>
            <a:r>
              <a:rPr lang="ru-RU" sz="2000" dirty="0">
                <a:latin typeface="+mn-lt"/>
              </a:rPr>
              <a:t>за </a:t>
            </a:r>
            <a:r>
              <a:rPr lang="ru-RU" sz="2000" dirty="0" err="1">
                <a:latin typeface="+mn-lt"/>
              </a:rPr>
              <a:t>підтримки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закордонних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партнерів</a:t>
            </a:r>
            <a:endParaRPr lang="ru-RU" sz="2000" dirty="0" smtClean="0">
              <a:latin typeface="+mn-lt"/>
            </a:endParaRPr>
          </a:p>
          <a:p>
            <a:pPr marL="285750" indent="-285750">
              <a:buFont typeface="Arial" charset="0"/>
              <a:buChar char="•"/>
            </a:pPr>
            <a:r>
              <a:rPr lang="ru-RU" sz="2000" dirty="0">
                <a:latin typeface="+mn-lt"/>
              </a:rPr>
              <a:t>З </a:t>
            </a:r>
            <a:r>
              <a:rPr lang="ru-RU" sz="2000" dirty="0" err="1" smtClean="0">
                <a:latin typeface="+mn-lt"/>
              </a:rPr>
              <a:t>травня</a:t>
            </a:r>
            <a:r>
              <a:rPr lang="ru-RU" sz="2000" dirty="0" smtClean="0">
                <a:latin typeface="+mn-lt"/>
              </a:rPr>
              <a:t> 2024 року </a:t>
            </a:r>
            <a:r>
              <a:rPr lang="ru-RU" sz="2000" dirty="0" err="1" smtClean="0">
                <a:latin typeface="+mn-lt"/>
              </a:rPr>
              <a:t>представник</a:t>
            </a:r>
            <a:r>
              <a:rPr lang="ru-RU" sz="2000" dirty="0" smtClean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Запорізької</a:t>
            </a:r>
            <a:r>
              <a:rPr lang="ru-RU" sz="2000" dirty="0">
                <a:latin typeface="+mn-lt"/>
              </a:rPr>
              <a:t> ТПП </a:t>
            </a:r>
            <a:r>
              <a:rPr lang="ru-RU" sz="2000" dirty="0" err="1">
                <a:latin typeface="+mn-lt"/>
              </a:rPr>
              <a:t>працює</a:t>
            </a:r>
            <a:r>
              <a:rPr lang="ru-RU" sz="2000" dirty="0">
                <a:latin typeface="+mn-lt"/>
              </a:rPr>
              <a:t> в </a:t>
            </a:r>
            <a:r>
              <a:rPr lang="ru-RU" sz="2000" dirty="0" err="1">
                <a:latin typeface="+mn-lt"/>
              </a:rPr>
              <a:t>Республіці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 smtClean="0">
                <a:latin typeface="+mn-lt"/>
              </a:rPr>
              <a:t>Польща</a:t>
            </a:r>
            <a:endParaRPr lang="ru-RU" sz="2000" dirty="0" smtClean="0">
              <a:latin typeface="+mn-lt"/>
            </a:endParaRPr>
          </a:p>
        </p:txBody>
      </p:sp>
      <p:sp>
        <p:nvSpPr>
          <p:cNvPr id="22535" name="Прямоугольник 7"/>
          <p:cNvSpPr>
            <a:spLocks noChangeArrowheads="1"/>
          </p:cNvSpPr>
          <p:nvPr/>
        </p:nvSpPr>
        <p:spPr bwMode="auto">
          <a:xfrm>
            <a:off x="1688953" y="5847764"/>
            <a:ext cx="72723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 dirty="0">
                <a:latin typeface="Calibri" pitchFamily="34" charset="0"/>
              </a:rPr>
              <a:t>Наші партнери</a:t>
            </a:r>
            <a:r>
              <a:rPr lang="en-US" sz="2400" b="1" dirty="0">
                <a:latin typeface="Calibri" pitchFamily="34" charset="0"/>
              </a:rPr>
              <a:t> – </a:t>
            </a:r>
            <a:r>
              <a:rPr lang="uk-UA" sz="2400" b="1" dirty="0">
                <a:latin typeface="Calibri" pitchFamily="34" charset="0"/>
              </a:rPr>
              <a:t>Бізнес-асоціації Європи</a:t>
            </a:r>
            <a:r>
              <a:rPr lang="en-US" sz="2400" b="1" dirty="0">
                <a:latin typeface="Calibri" pitchFamily="34" charset="0"/>
              </a:rPr>
              <a:t>, </a:t>
            </a:r>
            <a:r>
              <a:rPr lang="uk-UA" sz="2400" b="1" dirty="0">
                <a:latin typeface="Calibri" pitchFamily="34" charset="0"/>
              </a:rPr>
              <a:t>Латинської Америки</a:t>
            </a:r>
            <a:r>
              <a:rPr lang="en-US" sz="2400" b="1" dirty="0">
                <a:latin typeface="Calibri" pitchFamily="34" charset="0"/>
              </a:rPr>
              <a:t>, </a:t>
            </a:r>
            <a:r>
              <a:rPr lang="uk-UA" sz="2400" b="1" dirty="0">
                <a:latin typeface="Calibri" pitchFamily="34" charset="0"/>
              </a:rPr>
              <a:t>Середнього Сходу,</a:t>
            </a:r>
            <a:r>
              <a:rPr lang="en-US" sz="2400" b="1" dirty="0">
                <a:latin typeface="Calibri" pitchFamily="34" charset="0"/>
              </a:rPr>
              <a:t> </a:t>
            </a:r>
            <a:r>
              <a:rPr lang="uk-UA" sz="2400" b="1" dirty="0">
                <a:latin typeface="Calibri" pitchFamily="34" charset="0"/>
              </a:rPr>
              <a:t>Азії</a:t>
            </a:r>
            <a:endParaRPr lang="ru-RU" sz="2400" b="1" dirty="0">
              <a:latin typeface="Calibri" pitchFamily="34" charset="0"/>
            </a:endParaRPr>
          </a:p>
        </p:txBody>
      </p:sp>
      <p:pic>
        <p:nvPicPr>
          <p:cNvPr id="22536" name="Picture 3" descr="C:\Users\Константин\Desktop\1241243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9799" y="31605"/>
            <a:ext cx="2970213" cy="152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Овал 11"/>
          <p:cNvSpPr/>
          <p:nvPr/>
        </p:nvSpPr>
        <p:spPr>
          <a:xfrm>
            <a:off x="6852872" y="4683480"/>
            <a:ext cx="779463" cy="762000"/>
          </a:xfrm>
          <a:prstGeom prst="ellipse">
            <a:avLst/>
          </a:prstGeom>
          <a:solidFill>
            <a:srgbClr val="90254F"/>
          </a:solidFill>
          <a:ln>
            <a:solidFill>
              <a:srgbClr val="90254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2539" name="Picture 2" descr="C:\Users\Константин\Desktop\4r2353634571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35434" y="4753604"/>
            <a:ext cx="414337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Овал 15"/>
          <p:cNvSpPr/>
          <p:nvPr/>
        </p:nvSpPr>
        <p:spPr>
          <a:xfrm>
            <a:off x="4935390" y="4731901"/>
            <a:ext cx="779462" cy="762000"/>
          </a:xfrm>
          <a:prstGeom prst="ellipse">
            <a:avLst/>
          </a:prstGeom>
          <a:solidFill>
            <a:srgbClr val="90254F"/>
          </a:solidFill>
          <a:ln>
            <a:solidFill>
              <a:srgbClr val="90254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2541" name="Picture 7" descr="C:\Users\Константин\Desktop\1241249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21332" y="4867904"/>
            <a:ext cx="406400" cy="361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Овал 17"/>
          <p:cNvSpPr/>
          <p:nvPr/>
        </p:nvSpPr>
        <p:spPr>
          <a:xfrm>
            <a:off x="2982693" y="4738216"/>
            <a:ext cx="831847" cy="762000"/>
          </a:xfrm>
          <a:prstGeom prst="ellipse">
            <a:avLst/>
          </a:prstGeom>
          <a:solidFill>
            <a:srgbClr val="90254F"/>
          </a:solidFill>
          <a:ln>
            <a:solidFill>
              <a:srgbClr val="90254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2543" name="Picture 8" descr="C:\Users\Константин\Desktop\35234653246-3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142681" y="4780109"/>
            <a:ext cx="4746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06350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8" descr="C:\Users\Константин\Desktop\124124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64039" y="0"/>
            <a:ext cx="2052638" cy="727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9098" y="1515918"/>
            <a:ext cx="7639051" cy="3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9799" y="1588944"/>
            <a:ext cx="7639051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Прямоугольник 6"/>
          <p:cNvSpPr>
            <a:spLocks noChangeArrowheads="1"/>
          </p:cNvSpPr>
          <p:nvPr/>
        </p:nvSpPr>
        <p:spPr bwMode="auto">
          <a:xfrm>
            <a:off x="525757" y="2799224"/>
            <a:ext cx="83931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ru-RU" sz="2000" dirty="0">
              <a:latin typeface="+mn-lt"/>
            </a:endParaRPr>
          </a:p>
        </p:txBody>
      </p:sp>
      <p:sp>
        <p:nvSpPr>
          <p:cNvPr id="22535" name="Прямоугольник 7"/>
          <p:cNvSpPr>
            <a:spLocks noChangeArrowheads="1"/>
          </p:cNvSpPr>
          <p:nvPr/>
        </p:nvSpPr>
        <p:spPr bwMode="auto">
          <a:xfrm>
            <a:off x="1688953" y="5847764"/>
            <a:ext cx="72723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 b="1" dirty="0">
              <a:latin typeface="Calibri" pitchFamily="34" charset="0"/>
            </a:endParaRPr>
          </a:p>
        </p:txBody>
      </p:sp>
      <p:pic>
        <p:nvPicPr>
          <p:cNvPr id="22536" name="Picture 3" descr="C:\Users\Константин\Desktop\124124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9799" y="31605"/>
            <a:ext cx="2970213" cy="152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3" name="Picture 8" descr="C:\Users\Константин\Desktop\35234653246-3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273" y="4575804"/>
            <a:ext cx="4746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911424" y="2212037"/>
            <a:ext cx="6426983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uk-UA" b="1" dirty="0" smtClean="0">
                <a:latin typeface="Calibri" pitchFamily="34" charset="0"/>
                <a:cs typeface="Calibri" pitchFamily="34" charset="0"/>
              </a:rPr>
              <a:t>Європейська </a:t>
            </a:r>
            <a:r>
              <a:rPr lang="uk-UA" b="1" dirty="0">
                <a:latin typeface="Calibri" pitchFamily="34" charset="0"/>
                <a:cs typeface="Calibri" pitchFamily="34" charset="0"/>
              </a:rPr>
              <a:t>мережа підприємств</a:t>
            </a:r>
          </a:p>
          <a:p>
            <a:pPr algn="ctr" fontAlgn="base"/>
            <a:r>
              <a:rPr lang="uk-UA" b="1" dirty="0">
                <a:latin typeface="Calibri" pitchFamily="34" charset="0"/>
                <a:cs typeface="Calibri" pitchFamily="34" charset="0"/>
                <a:hlinkClick r:id="rId7"/>
              </a:rPr>
              <a:t> </a:t>
            </a:r>
            <a:r>
              <a:rPr lang="en-GB" b="1" dirty="0">
                <a:latin typeface="Calibri" pitchFamily="34" charset="0"/>
                <a:cs typeface="Calibri" pitchFamily="34" charset="0"/>
                <a:hlinkClick r:id="rId7"/>
              </a:rPr>
              <a:t>Enterprise Europe Network, EEN</a:t>
            </a:r>
            <a:endParaRPr lang="en-GB" b="1" dirty="0">
              <a:latin typeface="Calibri" pitchFamily="34" charset="0"/>
              <a:cs typeface="Calibri" pitchFamily="34" charset="0"/>
            </a:endParaRPr>
          </a:p>
          <a:p>
            <a:pPr algn="just"/>
            <a:endPara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fontAlgn="base"/>
            <a:r>
              <a:rPr lang="uk-UA" sz="1600" b="1" dirty="0">
                <a:latin typeface="Calibri" pitchFamily="34" charset="0"/>
                <a:cs typeface="Calibri" pitchFamily="34" charset="0"/>
              </a:rPr>
              <a:t>За допомогою EEN українські МСП мають можливість:</a:t>
            </a:r>
          </a:p>
          <a:p>
            <a:pPr fontAlgn="base"/>
            <a:r>
              <a:rPr lang="uk-UA" sz="1600" dirty="0">
                <a:latin typeface="Calibri" pitchFamily="34" charset="0"/>
                <a:cs typeface="Calibri" pitchFamily="34" charset="0"/>
              </a:rPr>
              <a:t>- Шукати бізнес-партнерів та покупців своєї продукції;</a:t>
            </a:r>
          </a:p>
          <a:p>
            <a:pPr fontAlgn="base"/>
            <a:r>
              <a:rPr lang="uk-UA" sz="1600" dirty="0">
                <a:latin typeface="Calibri" pitchFamily="34" charset="0"/>
                <a:cs typeface="Calibri" pitchFamily="34" charset="0"/>
              </a:rPr>
              <a:t>- Розміщувати та відстежувати комерційні пропозиції;</a:t>
            </a:r>
          </a:p>
          <a:p>
            <a:pPr fontAlgn="base"/>
            <a:r>
              <a:rPr lang="uk-UA" sz="1600" dirty="0">
                <a:latin typeface="Calibri" pitchFamily="34" charset="0"/>
                <a:cs typeface="Calibri" pitchFamily="34" charset="0"/>
              </a:rPr>
              <a:t>- Просувати свої інноваційні технології на ринки ЄС;</a:t>
            </a:r>
          </a:p>
          <a:p>
            <a:pPr fontAlgn="base"/>
            <a:r>
              <a:rPr lang="uk-UA" sz="1600" dirty="0">
                <a:latin typeface="Calibri" pitchFamily="34" charset="0"/>
                <a:cs typeface="Calibri" pitchFamily="34" charset="0"/>
              </a:rPr>
              <a:t>- Шукати та залучати новітні інноваційні технології із-за кордону;</a:t>
            </a:r>
          </a:p>
          <a:p>
            <a:pPr fontAlgn="base"/>
            <a:r>
              <a:rPr lang="uk-UA" sz="1600" dirty="0">
                <a:latin typeface="Calibri" pitchFamily="34" charset="0"/>
                <a:cs typeface="Calibri" pitchFamily="34" charset="0"/>
              </a:rPr>
              <a:t>- Шукати інвесторів та партнерів у ЄС для створення спільних підприємств.</a:t>
            </a:r>
          </a:p>
          <a:p>
            <a:pPr fontAlgn="base"/>
            <a:endParaRPr lang="uk-UA" sz="1600" dirty="0" smtClean="0">
              <a:latin typeface="Calibri" pitchFamily="34" charset="0"/>
              <a:cs typeface="Calibri" pitchFamily="34" charset="0"/>
            </a:endParaRPr>
          </a:p>
          <a:p>
            <a:pPr fontAlgn="base"/>
            <a:r>
              <a:rPr lang="uk-UA" sz="1600" b="1" dirty="0">
                <a:latin typeface="Calibri" pitchFamily="34" charset="0"/>
                <a:cs typeface="Calibri" pitchFamily="34" charset="0"/>
              </a:rPr>
              <a:t>Подавати заявки та брати участь в </a:t>
            </a:r>
            <a:r>
              <a:rPr lang="en-GB" sz="1600" b="1" dirty="0">
                <a:latin typeface="Calibri" pitchFamily="34" charset="0"/>
                <a:cs typeface="Calibri" pitchFamily="34" charset="0"/>
              </a:rPr>
              <a:t>EEN </a:t>
            </a:r>
            <a:r>
              <a:rPr lang="uk-UA" sz="1600" b="1" dirty="0">
                <a:latin typeface="Calibri" pitchFamily="34" charset="0"/>
                <a:cs typeface="Calibri" pitchFamily="34" charset="0"/>
              </a:rPr>
              <a:t>можна через членів Консорціуму </a:t>
            </a:r>
            <a:r>
              <a:rPr lang="en-GB" sz="1600" b="1" dirty="0">
                <a:latin typeface="Calibri" pitchFamily="34" charset="0"/>
                <a:cs typeface="Calibri" pitchFamily="34" charset="0"/>
              </a:rPr>
              <a:t>EEN-</a:t>
            </a:r>
            <a:r>
              <a:rPr lang="uk-UA" sz="1600" b="1" dirty="0">
                <a:latin typeface="Calibri" pitchFamily="34" charset="0"/>
                <a:cs typeface="Calibri" pitchFamily="34" charset="0"/>
              </a:rPr>
              <a:t>Україна. Послуги членів Консорціуму в рамках </a:t>
            </a:r>
            <a:r>
              <a:rPr lang="en-GB" sz="1600" b="1" dirty="0">
                <a:latin typeface="Calibri" pitchFamily="34" charset="0"/>
                <a:cs typeface="Calibri" pitchFamily="34" charset="0"/>
              </a:rPr>
              <a:t>EEN </a:t>
            </a:r>
            <a:r>
              <a:rPr lang="uk-UA" sz="1600" b="1" dirty="0">
                <a:latin typeface="Calibri" pitchFamily="34" charset="0"/>
                <a:cs typeface="Calibri" pitchFamily="34" charset="0"/>
              </a:rPr>
              <a:t>є безкоштовними</a:t>
            </a:r>
            <a:r>
              <a:rPr lang="uk-UA" sz="1600" b="1" dirty="0" smtClean="0">
                <a:latin typeface="Calibri" pitchFamily="34" charset="0"/>
                <a:cs typeface="Calibri" pitchFamily="34" charset="0"/>
              </a:rPr>
              <a:t>!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fontAlgn="base"/>
            <a:r>
              <a:rPr lang="uk-UA" sz="1600" b="1" dirty="0">
                <a:latin typeface="Calibri" pitchFamily="34" charset="0"/>
                <a:cs typeface="Calibri" pitchFamily="34" charset="0"/>
              </a:rPr>
              <a:t>Запорізька ТПП є офіційним партнером мережі </a:t>
            </a:r>
            <a:r>
              <a:rPr lang="en-US" sz="1600" b="1" dirty="0">
                <a:latin typeface="Calibri" pitchFamily="34" charset="0"/>
                <a:cs typeface="Calibri" pitchFamily="34" charset="0"/>
              </a:rPr>
              <a:t>EEN </a:t>
            </a:r>
            <a:r>
              <a:rPr lang="uk-UA" sz="1600" b="1" dirty="0">
                <a:latin typeface="Calibri" pitchFamily="34" charset="0"/>
                <a:cs typeface="Calibri" pitchFamily="34" charset="0"/>
              </a:rPr>
              <a:t>в регіоні</a:t>
            </a:r>
            <a:endParaRPr lang="ru-RU" sz="16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5" name="Picture 2" descr="http://www.iop.kiev.ua/~een/images/logo_een_footer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282" y="2492896"/>
            <a:ext cx="4032448" cy="182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"/>
          <p:cNvSpPr>
            <a:spLocks noChangeArrowheads="1"/>
          </p:cNvSpPr>
          <p:nvPr/>
        </p:nvSpPr>
        <p:spPr bwMode="auto">
          <a:xfrm>
            <a:off x="3214273" y="503674"/>
            <a:ext cx="779303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УЧАСТЬ ЗТПП В МІЖНАРОДНИХ ПРОЕКТАХ І ПРОГРАМАХ </a:t>
            </a:r>
            <a:endParaRPr lang="ru-RU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34170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2120</TotalTime>
  <Words>1058</Words>
  <Application>Microsoft Office PowerPoint</Application>
  <PresentationFormat>Широкоэкранный</PresentationFormat>
  <Paragraphs>139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Book Antiqua</vt:lpstr>
      <vt:lpstr>Calibri</vt:lpstr>
      <vt:lpstr>Tahoma</vt:lpstr>
      <vt:lpstr>Trebuchet MS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web</dc:creator>
  <cp:lastModifiedBy>ОрганизациЯ</cp:lastModifiedBy>
  <cp:revision>320</cp:revision>
  <cp:lastPrinted>2023-05-26T06:44:37Z</cp:lastPrinted>
  <dcterms:created xsi:type="dcterms:W3CDTF">2018-04-13T05:59:26Z</dcterms:created>
  <dcterms:modified xsi:type="dcterms:W3CDTF">2025-01-08T06:44:55Z</dcterms:modified>
</cp:coreProperties>
</file>