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71" r:id="rId13"/>
    <p:sldId id="272" r:id="rId14"/>
    <p:sldId id="273" r:id="rId15"/>
  </p:sldIdLst>
  <p:sldSz cx="18288000" cy="10287000"/>
  <p:notesSz cx="6858000" cy="9144000"/>
  <p:embeddedFontLst>
    <p:embeddedFont>
      <p:font typeface="Arimo" panose="020B0604020202020204" charset="0"/>
      <p:regular r:id="rId16"/>
    </p:embeddedFont>
    <p:embeddedFont>
      <p:font typeface="Arimo Bold" panose="020B0604020202020204" charset="0"/>
      <p:regular r:id="rId17"/>
    </p:embeddedFont>
    <p:embeddedFont>
      <p:font typeface="IBM Plex Sans" panose="020B0503050203000203" pitchFamily="34" charset="0"/>
      <p:regular r:id="rId18"/>
    </p:embeddedFont>
    <p:embeddedFont>
      <p:font typeface="IBM Plex Sans Condensed" panose="020B0506050203000203" pitchFamily="34" charset="0"/>
      <p:regular r:id="rId19"/>
    </p:embeddedFont>
    <p:embeddedFont>
      <p:font typeface="Montserrat" panose="00000500000000000000" pitchFamily="2" charset="-52"/>
      <p:regular r:id="rId20"/>
    </p:embeddedFont>
    <p:embeddedFont>
      <p:font typeface="Montserrat Bold" panose="00000800000000000000" charset="-52"/>
      <p:regular r:id="rId21"/>
    </p:embeddedFont>
    <p:embeddedFont>
      <p:font typeface="Open Sans" panose="020B0606030504020204" pitchFamily="34" charset="0"/>
      <p:regular r:id="rId22"/>
    </p:embeddedFont>
    <p:embeddedFont>
      <p:font typeface="Open Sans Condense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5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ovarystvo-kraftu.com/" TargetMode="External"/><Relationship Id="rId5" Type="http://schemas.openxmlformats.org/officeDocument/2006/relationships/hyperlink" Target="https://ukrainiancraftdistillers.com/" TargetMode="External"/><Relationship Id="rId4" Type="http://schemas.openxmlformats.org/officeDocument/2006/relationships/hyperlink" Target="https://farmers.org.ua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omics.net.ua/files/archive/2022/No5/26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73638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5" name="Freeform 5" descr="Abstract gold wave background . Modern template abstract design flowing  particles wave backdground 19025552 PNG"/>
          <p:cNvSpPr/>
          <p:nvPr/>
        </p:nvSpPr>
        <p:spPr>
          <a:xfrm rot="-10800000">
            <a:off x="12478461" y="-188307"/>
            <a:ext cx="5909817" cy="8721639"/>
          </a:xfrm>
          <a:custGeom>
            <a:avLst/>
            <a:gdLst/>
            <a:ahLst/>
            <a:cxnLst/>
            <a:rect l="l" t="t" r="r" b="b"/>
            <a:pathLst>
              <a:path w="5909817" h="8721639">
                <a:moveTo>
                  <a:pt x="0" y="0"/>
                </a:moveTo>
                <a:lnTo>
                  <a:pt x="5909817" y="0"/>
                </a:lnTo>
                <a:lnTo>
                  <a:pt x="5909817" y="8721639"/>
                </a:lnTo>
                <a:lnTo>
                  <a:pt x="0" y="8721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67"/>
            </a:stretch>
          </a:blipFill>
        </p:spPr>
      </p:sp>
      <p:sp>
        <p:nvSpPr>
          <p:cNvPr id="6" name="Freeform 6" descr="Abstract gold wave background . Modern template abstract design flowing  particles wave backdground 19025552 PNG"/>
          <p:cNvSpPr/>
          <p:nvPr/>
        </p:nvSpPr>
        <p:spPr>
          <a:xfrm rot="-2689164">
            <a:off x="-661880" y="7491064"/>
            <a:ext cx="3030567" cy="4472477"/>
          </a:xfrm>
          <a:custGeom>
            <a:avLst/>
            <a:gdLst/>
            <a:ahLst/>
            <a:cxnLst/>
            <a:rect l="l" t="t" r="r" b="b"/>
            <a:pathLst>
              <a:path w="3030567" h="4472477">
                <a:moveTo>
                  <a:pt x="0" y="0"/>
                </a:moveTo>
                <a:lnTo>
                  <a:pt x="3030567" y="0"/>
                </a:lnTo>
                <a:lnTo>
                  <a:pt x="3030567" y="4472477"/>
                </a:lnTo>
                <a:lnTo>
                  <a:pt x="0" y="447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5"/>
            </a:stretch>
          </a:blipFill>
        </p:spPr>
      </p:sp>
      <p:sp>
        <p:nvSpPr>
          <p:cNvPr id="7" name="Freeform 7" descr="Abstract gold wave background . Modern template abstract design flowing  particles wave backdground 19025552 PNG"/>
          <p:cNvSpPr/>
          <p:nvPr/>
        </p:nvSpPr>
        <p:spPr>
          <a:xfrm rot="-5400000">
            <a:off x="13282756" y="7406265"/>
            <a:ext cx="4083857" cy="6026910"/>
          </a:xfrm>
          <a:custGeom>
            <a:avLst/>
            <a:gdLst/>
            <a:ahLst/>
            <a:cxnLst/>
            <a:rect l="l" t="t" r="r" b="b"/>
            <a:pathLst>
              <a:path w="4083857" h="6026910">
                <a:moveTo>
                  <a:pt x="0" y="0"/>
                </a:moveTo>
                <a:lnTo>
                  <a:pt x="4083857" y="0"/>
                </a:lnTo>
                <a:lnTo>
                  <a:pt x="4083857" y="6026910"/>
                </a:lnTo>
                <a:lnTo>
                  <a:pt x="0" y="6026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2"/>
            </a:stretch>
          </a:blipFill>
        </p:spPr>
      </p:sp>
      <p:sp>
        <p:nvSpPr>
          <p:cNvPr id="8" name="AutoShape 8"/>
          <p:cNvSpPr/>
          <p:nvPr/>
        </p:nvSpPr>
        <p:spPr>
          <a:xfrm rot="9104">
            <a:off x="932334" y="9134754"/>
            <a:ext cx="539472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Freeform 16"/>
          <p:cNvSpPr/>
          <p:nvPr/>
        </p:nvSpPr>
        <p:spPr>
          <a:xfrm>
            <a:off x="11320908" y="2307300"/>
            <a:ext cx="5168871" cy="6533007"/>
          </a:xfrm>
          <a:custGeom>
            <a:avLst/>
            <a:gdLst/>
            <a:ahLst/>
            <a:cxnLst/>
            <a:rect l="l" t="t" r="r" b="b"/>
            <a:pathLst>
              <a:path w="5168871" h="6533007">
                <a:moveTo>
                  <a:pt x="0" y="0"/>
                </a:moveTo>
                <a:lnTo>
                  <a:pt x="5168870" y="0"/>
                </a:lnTo>
                <a:lnTo>
                  <a:pt x="5168870" y="6533007"/>
                </a:lnTo>
                <a:lnTo>
                  <a:pt x="0" y="6533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68450" y="3798129"/>
            <a:ext cx="11601750" cy="133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>
                <a:solidFill>
                  <a:srgbClr val="FFE500"/>
                </a:solidFill>
                <a:latin typeface="Arimo"/>
                <a:ea typeface="Arimo"/>
                <a:cs typeface="Arimo"/>
                <a:sym typeface="Arimo"/>
              </a:rPr>
              <a:t>Александрович Анастасія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1000" y="6195105"/>
            <a:ext cx="11601750" cy="189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>
                <a:solidFill>
                  <a:srgbClr val="FFE500"/>
                </a:solidFill>
                <a:latin typeface="Arimo"/>
                <a:ea typeface="Arimo"/>
                <a:cs typeface="Arimo"/>
                <a:sym typeface="Arimo"/>
              </a:rPr>
              <a:t>Створення віртуального хабу для розвитку майстрів Крафтове місто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5424" y="2520052"/>
            <a:ext cx="16394976" cy="701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dirty="0">
                <a:solidFill>
                  <a:srgbClr val="FFE5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500"/>
            <a:chOff x="0" y="0"/>
            <a:chExt cx="24384000" cy="4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961"/>
            </a:xfrm>
            <a:custGeom>
              <a:avLst/>
              <a:gdLst/>
              <a:ahLst/>
              <a:cxnLst/>
              <a:rect l="l" t="t" r="r" b="b"/>
              <a:pathLst>
                <a:path w="24384000" h="449961">
                  <a:moveTo>
                    <a:pt x="0" y="0"/>
                  </a:moveTo>
                  <a:lnTo>
                    <a:pt x="24384000" y="0"/>
                  </a:lnTo>
                  <a:lnTo>
                    <a:pt x="24384000" y="449961"/>
                  </a:lnTo>
                  <a:lnTo>
                    <a:pt x="0" y="449961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1425" y="3536760"/>
            <a:ext cx="17874300" cy="4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7688" y="1840186"/>
            <a:ext cx="18105150" cy="109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Валідація ідеї. Анкетування на тему вивчення потреб крафтових виробників.</a:t>
            </a:r>
          </a:p>
          <a:p>
            <a:pPr algn="l">
              <a:lnSpc>
                <a:spcPts val="2520"/>
              </a:lnSpc>
            </a:pPr>
            <a:endParaRPr lang="en-US" sz="54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520"/>
              </a:lnSpc>
            </a:pPr>
            <a:endParaRPr lang="en-US" sz="54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Freeform 13" descr="Forms response chart. Question title: Чи формлений ваш бізнес юридично. Number of responses: 37 responses."/>
          <p:cNvSpPr/>
          <p:nvPr/>
        </p:nvSpPr>
        <p:spPr>
          <a:xfrm>
            <a:off x="228600" y="3731962"/>
            <a:ext cx="16569861" cy="6326439"/>
          </a:xfrm>
          <a:custGeom>
            <a:avLst/>
            <a:gdLst/>
            <a:ahLst/>
            <a:cxnLst/>
            <a:rect l="l" t="t" r="r" b="b"/>
            <a:pathLst>
              <a:path w="16569861" h="6326439">
                <a:moveTo>
                  <a:pt x="0" y="0"/>
                </a:moveTo>
                <a:lnTo>
                  <a:pt x="16569861" y="0"/>
                </a:lnTo>
                <a:lnTo>
                  <a:pt x="16569861" y="6326440"/>
                </a:lnTo>
                <a:lnTo>
                  <a:pt x="0" y="6326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119" b="-5119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500"/>
            <a:chOff x="0" y="0"/>
            <a:chExt cx="24384000" cy="4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961"/>
            </a:xfrm>
            <a:custGeom>
              <a:avLst/>
              <a:gdLst/>
              <a:ahLst/>
              <a:cxnLst/>
              <a:rect l="l" t="t" r="r" b="b"/>
              <a:pathLst>
                <a:path w="24384000" h="449961">
                  <a:moveTo>
                    <a:pt x="0" y="0"/>
                  </a:moveTo>
                  <a:lnTo>
                    <a:pt x="24384000" y="0"/>
                  </a:lnTo>
                  <a:lnTo>
                    <a:pt x="24384000" y="449961"/>
                  </a:lnTo>
                  <a:lnTo>
                    <a:pt x="0" y="449961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78737" y="8906732"/>
            <a:ext cx="15015016" cy="906870"/>
            <a:chOff x="0" y="0"/>
            <a:chExt cx="2953639" cy="1783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3639" cy="178393"/>
            </a:xfrm>
            <a:custGeom>
              <a:avLst/>
              <a:gdLst/>
              <a:ahLst/>
              <a:cxnLst/>
              <a:rect l="l" t="t" r="r" b="b"/>
              <a:pathLst>
                <a:path w="2953639" h="178393">
                  <a:moveTo>
                    <a:pt x="10828" y="0"/>
                  </a:moveTo>
                  <a:lnTo>
                    <a:pt x="2942811" y="0"/>
                  </a:lnTo>
                  <a:cubicBezTo>
                    <a:pt x="2948791" y="0"/>
                    <a:pt x="2953639" y="4848"/>
                    <a:pt x="2953639" y="10828"/>
                  </a:cubicBezTo>
                  <a:lnTo>
                    <a:pt x="2953639" y="167565"/>
                  </a:lnTo>
                  <a:cubicBezTo>
                    <a:pt x="2953639" y="170436"/>
                    <a:pt x="2952498" y="173190"/>
                    <a:pt x="2950468" y="175221"/>
                  </a:cubicBezTo>
                  <a:cubicBezTo>
                    <a:pt x="2948437" y="177252"/>
                    <a:pt x="2945683" y="178393"/>
                    <a:pt x="2942811" y="178393"/>
                  </a:cubicBezTo>
                  <a:lnTo>
                    <a:pt x="10828" y="178393"/>
                  </a:lnTo>
                  <a:cubicBezTo>
                    <a:pt x="4848" y="178393"/>
                    <a:pt x="0" y="173545"/>
                    <a:pt x="0" y="167565"/>
                  </a:cubicBezTo>
                  <a:lnTo>
                    <a:pt x="0" y="10828"/>
                  </a:lnTo>
                  <a:cubicBezTo>
                    <a:pt x="0" y="7956"/>
                    <a:pt x="1141" y="5202"/>
                    <a:pt x="3171" y="3171"/>
                  </a:cubicBezTo>
                  <a:cubicBezTo>
                    <a:pt x="5202" y="1141"/>
                    <a:pt x="7956" y="0"/>
                    <a:pt x="10828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953639" cy="206968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0419" y="3239093"/>
            <a:ext cx="7209516" cy="4587965"/>
            <a:chOff x="0" y="0"/>
            <a:chExt cx="1418201" cy="90250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8201" cy="902509"/>
            </a:xfrm>
            <a:custGeom>
              <a:avLst/>
              <a:gdLst/>
              <a:ahLst/>
              <a:cxnLst/>
              <a:rect l="l" t="t" r="r" b="b"/>
              <a:pathLst>
                <a:path w="1418201" h="902509">
                  <a:moveTo>
                    <a:pt x="22551" y="0"/>
                  </a:moveTo>
                  <a:lnTo>
                    <a:pt x="1395650" y="0"/>
                  </a:lnTo>
                  <a:cubicBezTo>
                    <a:pt x="1401631" y="0"/>
                    <a:pt x="1407367" y="2376"/>
                    <a:pt x="1411596" y="6605"/>
                  </a:cubicBezTo>
                  <a:cubicBezTo>
                    <a:pt x="1415825" y="10834"/>
                    <a:pt x="1418201" y="16570"/>
                    <a:pt x="1418201" y="22551"/>
                  </a:cubicBezTo>
                  <a:lnTo>
                    <a:pt x="1418201" y="879958"/>
                  </a:lnTo>
                  <a:cubicBezTo>
                    <a:pt x="1418201" y="892413"/>
                    <a:pt x="1408105" y="902509"/>
                    <a:pt x="1395650" y="902509"/>
                  </a:cubicBezTo>
                  <a:lnTo>
                    <a:pt x="22551" y="902509"/>
                  </a:lnTo>
                  <a:cubicBezTo>
                    <a:pt x="16570" y="902509"/>
                    <a:pt x="10834" y="900133"/>
                    <a:pt x="6605" y="895904"/>
                  </a:cubicBezTo>
                  <a:cubicBezTo>
                    <a:pt x="2376" y="891675"/>
                    <a:pt x="0" y="885939"/>
                    <a:pt x="0" y="879958"/>
                  </a:cubicBezTo>
                  <a:lnTo>
                    <a:pt x="0" y="22551"/>
                  </a:lnTo>
                  <a:cubicBezTo>
                    <a:pt x="0" y="16570"/>
                    <a:pt x="2376" y="10834"/>
                    <a:pt x="6605" y="6605"/>
                  </a:cubicBezTo>
                  <a:cubicBezTo>
                    <a:pt x="10834" y="2376"/>
                    <a:pt x="16570" y="0"/>
                    <a:pt x="22551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418201" cy="931084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5850" y="3128122"/>
            <a:ext cx="7164237" cy="4485119"/>
            <a:chOff x="0" y="0"/>
            <a:chExt cx="1409294" cy="8822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09294" cy="882278"/>
            </a:xfrm>
            <a:custGeom>
              <a:avLst/>
              <a:gdLst/>
              <a:ahLst/>
              <a:cxnLst/>
              <a:rect l="l" t="t" r="r" b="b"/>
              <a:pathLst>
                <a:path w="1409294" h="882278">
                  <a:moveTo>
                    <a:pt x="22693" y="0"/>
                  </a:moveTo>
                  <a:lnTo>
                    <a:pt x="1386601" y="0"/>
                  </a:lnTo>
                  <a:cubicBezTo>
                    <a:pt x="1392619" y="0"/>
                    <a:pt x="1398391" y="2391"/>
                    <a:pt x="1402647" y="6647"/>
                  </a:cubicBezTo>
                  <a:cubicBezTo>
                    <a:pt x="1406903" y="10903"/>
                    <a:pt x="1409294" y="16675"/>
                    <a:pt x="1409294" y="22693"/>
                  </a:cubicBezTo>
                  <a:lnTo>
                    <a:pt x="1409294" y="859585"/>
                  </a:lnTo>
                  <a:cubicBezTo>
                    <a:pt x="1409294" y="872118"/>
                    <a:pt x="1399134" y="882278"/>
                    <a:pt x="1386601" y="882278"/>
                  </a:cubicBezTo>
                  <a:lnTo>
                    <a:pt x="22693" y="882278"/>
                  </a:lnTo>
                  <a:cubicBezTo>
                    <a:pt x="16675" y="882278"/>
                    <a:pt x="10903" y="879887"/>
                    <a:pt x="6647" y="875632"/>
                  </a:cubicBezTo>
                  <a:cubicBezTo>
                    <a:pt x="2391" y="871376"/>
                    <a:pt x="0" y="865604"/>
                    <a:pt x="0" y="859585"/>
                  </a:cubicBezTo>
                  <a:lnTo>
                    <a:pt x="0" y="22693"/>
                  </a:lnTo>
                  <a:cubicBezTo>
                    <a:pt x="0" y="10160"/>
                    <a:pt x="10160" y="0"/>
                    <a:pt x="22693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409294" cy="910853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0107748" y="2480422"/>
            <a:ext cx="5832912" cy="5832912"/>
            <a:chOff x="0" y="0"/>
            <a:chExt cx="8909050" cy="8909050"/>
          </a:xfrm>
        </p:grpSpPr>
        <p:sp>
          <p:nvSpPr>
            <p:cNvPr id="15" name="Freeform 15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C19ADE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21109" r="-2110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468444" y="5289801"/>
            <a:ext cx="8122800" cy="4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9025" y="2042272"/>
            <a:ext cx="1810515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Аналіз ринку партнерів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85850" y="3191468"/>
            <a:ext cx="7142370" cy="404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endParaRPr/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Всеукраїнський конгресс фермерів </a:t>
            </a:r>
            <a:r>
              <a:rPr lang="en-US" sz="2700" u="sng">
                <a:solidFill>
                  <a:srgbClr val="0563C1"/>
                </a:solidFill>
                <a:latin typeface="Arimo"/>
                <a:ea typeface="Arimo"/>
                <a:cs typeface="Arimo"/>
                <a:sym typeface="Arimo"/>
                <a:hlinkClick r:id="rId4" tooltip="https://farmers.org.ua/"/>
              </a:rPr>
              <a:t>https://farmers.org.ua/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Асоціація крафтових дестилерів України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      </a:t>
            </a:r>
            <a:r>
              <a:rPr lang="en-US" sz="2700" u="sng">
                <a:solidFill>
                  <a:srgbClr val="0563C1"/>
                </a:solidFill>
                <a:latin typeface="Arimo"/>
                <a:ea typeface="Arimo"/>
                <a:cs typeface="Arimo"/>
                <a:sym typeface="Arimo"/>
                <a:hlinkClick r:id="rId5" tooltip="https://ukrainiancraftdistillers.com/"/>
              </a:rPr>
              <a:t>https://ukrainiancraftdistillers.com/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Товариство крафту. Крафтова платформа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      </a:t>
            </a:r>
            <a:r>
              <a:rPr lang="en-US" sz="2700" u="sng">
                <a:solidFill>
                  <a:srgbClr val="0563C1"/>
                </a:solidFill>
                <a:latin typeface="Arimo"/>
                <a:ea typeface="Arimo"/>
                <a:cs typeface="Arimo"/>
                <a:sym typeface="Arimo"/>
                <a:hlinkClick r:id="rId6" tooltip="https://tovarystvo-kraftu.com/"/>
              </a:rPr>
              <a:t>https://tovarystvo-kraftu.com/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Це крафт. Соціальне підприємство https://itscraft.com.ua/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704824" y="9052956"/>
            <a:ext cx="14788929" cy="471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ГРОМАДСЬКА ОРГАНІЗАЦІЯ АСОЦІАЦІЯ МАЙСТРІВ НАРОДНОГО МИСТЕЦТВА УКРАЇНИ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500"/>
            <a:chOff x="0" y="0"/>
            <a:chExt cx="24384000" cy="4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961"/>
            </a:xfrm>
            <a:custGeom>
              <a:avLst/>
              <a:gdLst/>
              <a:ahLst/>
              <a:cxnLst/>
              <a:rect l="l" t="t" r="r" b="b"/>
              <a:pathLst>
                <a:path w="24384000" h="449961">
                  <a:moveTo>
                    <a:pt x="0" y="0"/>
                  </a:moveTo>
                  <a:lnTo>
                    <a:pt x="24384000" y="0"/>
                  </a:lnTo>
                  <a:lnTo>
                    <a:pt x="24384000" y="449961"/>
                  </a:lnTo>
                  <a:lnTo>
                    <a:pt x="0" y="449961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39318" y="3574902"/>
            <a:ext cx="8439036" cy="4775685"/>
            <a:chOff x="0" y="0"/>
            <a:chExt cx="1418201" cy="8025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8201" cy="802566"/>
            </a:xfrm>
            <a:custGeom>
              <a:avLst/>
              <a:gdLst/>
              <a:ahLst/>
              <a:cxnLst/>
              <a:rect l="l" t="t" r="r" b="b"/>
              <a:pathLst>
                <a:path w="1418201" h="802566">
                  <a:moveTo>
                    <a:pt x="19265" y="0"/>
                  </a:moveTo>
                  <a:lnTo>
                    <a:pt x="1398936" y="0"/>
                  </a:lnTo>
                  <a:cubicBezTo>
                    <a:pt x="1404045" y="0"/>
                    <a:pt x="1408945" y="2030"/>
                    <a:pt x="1412558" y="5643"/>
                  </a:cubicBezTo>
                  <a:cubicBezTo>
                    <a:pt x="1416171" y="9256"/>
                    <a:pt x="1418201" y="14156"/>
                    <a:pt x="1418201" y="19265"/>
                  </a:cubicBezTo>
                  <a:lnTo>
                    <a:pt x="1418201" y="783300"/>
                  </a:lnTo>
                  <a:cubicBezTo>
                    <a:pt x="1418201" y="788410"/>
                    <a:pt x="1416171" y="793310"/>
                    <a:pt x="1412558" y="796923"/>
                  </a:cubicBezTo>
                  <a:cubicBezTo>
                    <a:pt x="1408945" y="800536"/>
                    <a:pt x="1404045" y="802566"/>
                    <a:pt x="1398936" y="802566"/>
                  </a:cubicBezTo>
                  <a:lnTo>
                    <a:pt x="19265" y="802566"/>
                  </a:lnTo>
                  <a:cubicBezTo>
                    <a:pt x="8625" y="802566"/>
                    <a:pt x="0" y="793940"/>
                    <a:pt x="0" y="783300"/>
                  </a:cubicBezTo>
                  <a:lnTo>
                    <a:pt x="0" y="19265"/>
                  </a:lnTo>
                  <a:cubicBezTo>
                    <a:pt x="0" y="14156"/>
                    <a:pt x="2030" y="9256"/>
                    <a:pt x="5643" y="5643"/>
                  </a:cubicBezTo>
                  <a:cubicBezTo>
                    <a:pt x="9256" y="2030"/>
                    <a:pt x="14156" y="0"/>
                    <a:pt x="19265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418201" cy="831141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1800" y="3459391"/>
            <a:ext cx="8386035" cy="4668632"/>
            <a:chOff x="0" y="0"/>
            <a:chExt cx="1409294" cy="7845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9294" cy="784575"/>
            </a:xfrm>
            <a:custGeom>
              <a:avLst/>
              <a:gdLst/>
              <a:ahLst/>
              <a:cxnLst/>
              <a:rect l="l" t="t" r="r" b="b"/>
              <a:pathLst>
                <a:path w="1409294" h="784575">
                  <a:moveTo>
                    <a:pt x="19387" y="0"/>
                  </a:moveTo>
                  <a:lnTo>
                    <a:pt x="1389907" y="0"/>
                  </a:lnTo>
                  <a:cubicBezTo>
                    <a:pt x="1395049" y="0"/>
                    <a:pt x="1399980" y="2043"/>
                    <a:pt x="1403616" y="5678"/>
                  </a:cubicBezTo>
                  <a:cubicBezTo>
                    <a:pt x="1407251" y="9314"/>
                    <a:pt x="1409294" y="14245"/>
                    <a:pt x="1409294" y="19387"/>
                  </a:cubicBezTo>
                  <a:lnTo>
                    <a:pt x="1409294" y="765188"/>
                  </a:lnTo>
                  <a:cubicBezTo>
                    <a:pt x="1409294" y="770330"/>
                    <a:pt x="1407251" y="775261"/>
                    <a:pt x="1403616" y="778897"/>
                  </a:cubicBezTo>
                  <a:cubicBezTo>
                    <a:pt x="1399980" y="782533"/>
                    <a:pt x="1395049" y="784575"/>
                    <a:pt x="1389907" y="784575"/>
                  </a:cubicBezTo>
                  <a:lnTo>
                    <a:pt x="19387" y="784575"/>
                  </a:lnTo>
                  <a:cubicBezTo>
                    <a:pt x="14245" y="784575"/>
                    <a:pt x="9314" y="782533"/>
                    <a:pt x="5678" y="778897"/>
                  </a:cubicBezTo>
                  <a:cubicBezTo>
                    <a:pt x="2043" y="775261"/>
                    <a:pt x="0" y="770330"/>
                    <a:pt x="0" y="765188"/>
                  </a:cubicBezTo>
                  <a:lnTo>
                    <a:pt x="0" y="19387"/>
                  </a:lnTo>
                  <a:cubicBezTo>
                    <a:pt x="0" y="14245"/>
                    <a:pt x="2043" y="9314"/>
                    <a:pt x="5678" y="5678"/>
                  </a:cubicBezTo>
                  <a:cubicBezTo>
                    <a:pt x="9314" y="2043"/>
                    <a:pt x="14245" y="0"/>
                    <a:pt x="19387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409294" cy="813150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9481" y="3717948"/>
            <a:ext cx="8122800" cy="441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Майстриня 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Організаторка ярмарків та фестивалів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Бізнес коуч, менторка, авторка розвиваючих програм.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Маю 4 вищі освіти: соціологія, фінанси, психологія, та креативний декор.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Закінчила близько 20 освітніх курсів та семінарів, зокрема курс від британських партнерів  Підтримка креативної економіки.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49025" y="1830616"/>
            <a:ext cx="1810515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Hard Skills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197266" y="2190748"/>
            <a:ext cx="5253124" cy="7464474"/>
            <a:chOff x="0" y="0"/>
            <a:chExt cx="7004165" cy="995263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004165" cy="9952633"/>
            </a:xfrm>
            <a:custGeom>
              <a:avLst/>
              <a:gdLst/>
              <a:ahLst/>
              <a:cxnLst/>
              <a:rect l="l" t="t" r="r" b="b"/>
              <a:pathLst>
                <a:path w="7004165" h="9952633">
                  <a:moveTo>
                    <a:pt x="0" y="0"/>
                  </a:moveTo>
                  <a:lnTo>
                    <a:pt x="7004165" y="0"/>
                  </a:lnTo>
                  <a:lnTo>
                    <a:pt x="7004165" y="9952633"/>
                  </a:lnTo>
                  <a:lnTo>
                    <a:pt x="0" y="9952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305456" y="383681"/>
              <a:ext cx="6417197" cy="9075399"/>
            </a:xfrm>
            <a:custGeom>
              <a:avLst/>
              <a:gdLst/>
              <a:ahLst/>
              <a:cxnLst/>
              <a:rect l="l" t="t" r="r" b="b"/>
              <a:pathLst>
                <a:path w="6417197" h="9075399">
                  <a:moveTo>
                    <a:pt x="0" y="0"/>
                  </a:moveTo>
                  <a:lnTo>
                    <a:pt x="6417197" y="0"/>
                  </a:lnTo>
                  <a:lnTo>
                    <a:pt x="6417197" y="9075399"/>
                  </a:lnTo>
                  <a:lnTo>
                    <a:pt x="0" y="90753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grpSp>
          <p:nvGrpSpPr>
            <p:cNvPr id="22" name="Group 22"/>
            <p:cNvGrpSpPr/>
            <p:nvPr/>
          </p:nvGrpSpPr>
          <p:grpSpPr>
            <a:xfrm>
              <a:off x="4268829" y="383681"/>
              <a:ext cx="2442183" cy="2628346"/>
              <a:chOff x="0" y="0"/>
              <a:chExt cx="3836416" cy="412885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836416" cy="4128897"/>
              </a:xfrm>
              <a:custGeom>
                <a:avLst/>
                <a:gdLst/>
                <a:ahLst/>
                <a:cxnLst/>
                <a:rect l="l" t="t" r="r" b="b"/>
                <a:pathLst>
                  <a:path w="3836416" h="4128897">
                    <a:moveTo>
                      <a:pt x="0" y="0"/>
                    </a:moveTo>
                    <a:lnTo>
                      <a:pt x="0" y="3673856"/>
                    </a:lnTo>
                    <a:lnTo>
                      <a:pt x="650240" y="3673856"/>
                    </a:lnTo>
                    <a:lnTo>
                      <a:pt x="650240" y="4128897"/>
                    </a:lnTo>
                    <a:lnTo>
                      <a:pt x="3836416" y="4128897"/>
                    </a:lnTo>
                    <a:lnTo>
                      <a:pt x="3836416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"/>
                </a:stretch>
              </a:blip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791823" y="7627338"/>
              <a:ext cx="1593628" cy="227661"/>
            </a:xfrm>
            <a:custGeom>
              <a:avLst/>
              <a:gdLst/>
              <a:ahLst/>
              <a:cxnLst/>
              <a:rect l="l" t="t" r="r" b="b"/>
              <a:pathLst>
                <a:path w="1593628" h="227661">
                  <a:moveTo>
                    <a:pt x="0" y="0"/>
                  </a:moveTo>
                  <a:lnTo>
                    <a:pt x="1593628" y="0"/>
                  </a:lnTo>
                  <a:lnTo>
                    <a:pt x="1593628" y="227661"/>
                  </a:lnTo>
                  <a:lnTo>
                    <a:pt x="0" y="227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3989427" y="7575702"/>
              <a:ext cx="765769" cy="362188"/>
            </a:xfrm>
            <a:custGeom>
              <a:avLst/>
              <a:gdLst/>
              <a:ahLst/>
              <a:cxnLst/>
              <a:rect l="l" t="t" r="r" b="b"/>
              <a:pathLst>
                <a:path w="765769" h="362188">
                  <a:moveTo>
                    <a:pt x="0" y="0"/>
                  </a:moveTo>
                  <a:lnTo>
                    <a:pt x="765769" y="0"/>
                  </a:lnTo>
                  <a:lnTo>
                    <a:pt x="765769" y="362188"/>
                  </a:lnTo>
                  <a:lnTo>
                    <a:pt x="0" y="362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765524" y="868837"/>
              <a:ext cx="1498949" cy="444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78"/>
                </a:lnSpc>
              </a:pPr>
              <a:r>
                <a:rPr lang="en-US" sz="2100" spc="-60">
                  <a:solidFill>
                    <a:srgbClr val="343474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ee BRITISH </a:t>
              </a:r>
            </a:p>
            <a:p>
              <a:pPr algn="l">
                <a:lnSpc>
                  <a:spcPts val="1178"/>
                </a:lnSpc>
              </a:pPr>
              <a:r>
                <a:rPr lang="en-US" sz="2100" spc="77">
                  <a:solidFill>
                    <a:srgbClr val="343474"/>
                  </a:solidFill>
                  <a:latin typeface="Open Sans Condensed"/>
                  <a:ea typeface="Open Sans Condensed"/>
                  <a:cs typeface="Open Sans Condensed"/>
                  <a:sym typeface="Open Sans Condensed"/>
                </a:rPr>
                <a:t>eecoUNCIL 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507366" y="672420"/>
              <a:ext cx="1050119" cy="574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80"/>
                </a:lnSpc>
              </a:pPr>
              <a:r>
                <a:rPr lang="en-US" sz="700" spc="-6">
                  <a:solidFill>
                    <a:srgbClr val="343474"/>
                  </a:solidFill>
                  <a:latin typeface="IBM Plex Sans Condensed"/>
                  <a:ea typeface="IBM Plex Sans Condensed"/>
                  <a:cs typeface="IBM Plex Sans Condensed"/>
                  <a:sym typeface="IBM Plex Sans Condensed"/>
                </a:rPr>
                <a:t>In collaboration with </a:t>
              </a:r>
            </a:p>
            <a:p>
              <a:pPr algn="l">
                <a:lnSpc>
                  <a:spcPts val="785"/>
                </a:lnSpc>
              </a:pPr>
              <a:r>
                <a:rPr lang="en-US" sz="827" spc="5">
                  <a:solidFill>
                    <a:srgbClr val="31313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CULTURAL ASSOCIATES </a:t>
              </a:r>
              <a:r>
                <a:rPr lang="en-US" sz="827" spc="5">
                  <a:solidFill>
                    <a:srgbClr val="4459A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OXFORD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6058" y="2779108"/>
              <a:ext cx="4072983" cy="905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38"/>
                </a:lnSpc>
              </a:pPr>
              <a:r>
                <a:rPr lang="en-US" sz="4456" spc="-62">
                  <a:solidFill>
                    <a:srgbClr val="E43444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Certificate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3471" y="4551495"/>
              <a:ext cx="1205537" cy="156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9"/>
                </a:lnSpc>
              </a:pPr>
              <a:r>
                <a:rPr lang="en-US" sz="763" spc="-2">
                  <a:solidFill>
                    <a:srgbClr val="343474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This is to certify that 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3471" y="5510970"/>
              <a:ext cx="1445907" cy="156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9"/>
                </a:lnSpc>
              </a:pPr>
              <a:r>
                <a:rPr lang="en-US" sz="763" spc="-3">
                  <a:solidFill>
                    <a:srgbClr val="343474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attended and completed 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75112" y="8307038"/>
              <a:ext cx="2548357" cy="156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9"/>
                </a:lnSpc>
              </a:pPr>
              <a:r>
                <a:rPr lang="en-US" sz="763" spc="-2">
                  <a:solidFill>
                    <a:srgbClr val="343474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Director Arts, Wider Europe, British Council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763366" y="6529842"/>
              <a:ext cx="4417434" cy="156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9"/>
                </a:lnSpc>
              </a:pPr>
              <a:r>
                <a:rPr lang="en-US" sz="763" spc="-2">
                  <a:solidFill>
                    <a:srgbClr val="343474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offered by the British Council in partnership with Cultural Associates Oxford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3983824" y="8307580"/>
              <a:ext cx="2113723" cy="156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069"/>
                </a:lnSpc>
              </a:pPr>
              <a:r>
                <a:rPr lang="en-US" sz="763" spc="-2">
                  <a:solidFill>
                    <a:srgbClr val="343474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Director, Cultural Associates Oxford 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3366" y="5855899"/>
              <a:ext cx="4014386" cy="554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680"/>
                </a:lnSpc>
              </a:pPr>
              <a:r>
                <a:rPr lang="en-US" sz="1400" spc="16">
                  <a:solidFill>
                    <a:srgbClr val="343474"/>
                  </a:solidFill>
                  <a:latin typeface="Open Sans"/>
                  <a:ea typeface="Open Sans"/>
                  <a:cs typeface="Open Sans"/>
                  <a:sym typeface="Open Sans"/>
                </a:rPr>
                <a:t>Supporting the Creative Economy: an online learning programme 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772525" y="8075883"/>
              <a:ext cx="1531716" cy="190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7"/>
                </a:lnSpc>
              </a:pPr>
              <a:r>
                <a:rPr lang="en-US" sz="891" spc="16">
                  <a:solidFill>
                    <a:srgbClr val="343474"/>
                  </a:solidFill>
                  <a:latin typeface="Open Sans"/>
                  <a:ea typeface="Open Sans"/>
                  <a:cs typeface="Open Sans"/>
                  <a:sym typeface="Open Sans"/>
                </a:rPr>
                <a:t>Claire De Braekeleer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989532" y="8076101"/>
              <a:ext cx="835652" cy="190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247"/>
                </a:lnSpc>
              </a:pPr>
              <a:r>
                <a:rPr lang="en-US" sz="891" spc="13">
                  <a:solidFill>
                    <a:srgbClr val="343474"/>
                  </a:solidFill>
                  <a:latin typeface="Open Sans"/>
                  <a:ea typeface="Open Sans"/>
                  <a:cs typeface="Open Sans"/>
                  <a:sym typeface="Open Sans"/>
                </a:rPr>
                <a:t>Lucy Shaw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318312" y="8724660"/>
              <a:ext cx="36680" cy="224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30"/>
                </a:lnSpc>
              </a:pPr>
              <a:r>
                <a:rPr lang="en-US" sz="763" spc="6">
                  <a:solidFill>
                    <a:srgbClr val="343474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3233788" y="9017709"/>
              <a:ext cx="565013" cy="224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30"/>
                </a:lnSpc>
              </a:pPr>
              <a:r>
                <a:rPr lang="en-US" sz="763" spc="6">
                  <a:solidFill>
                    <a:srgbClr val="343474"/>
                  </a:solidFill>
                  <a:latin typeface="Open Sans"/>
                  <a:ea typeface="Open Sans"/>
                  <a:cs typeface="Open Sans"/>
                  <a:sym typeface="Open Sans"/>
                </a:rPr>
                <a:t>July 2023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500"/>
            <a:chOff x="0" y="0"/>
            <a:chExt cx="24384000" cy="4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961"/>
            </a:xfrm>
            <a:custGeom>
              <a:avLst/>
              <a:gdLst/>
              <a:ahLst/>
              <a:cxnLst/>
              <a:rect l="l" t="t" r="r" b="b"/>
              <a:pathLst>
                <a:path w="24384000" h="449961">
                  <a:moveTo>
                    <a:pt x="0" y="0"/>
                  </a:moveTo>
                  <a:lnTo>
                    <a:pt x="24384000" y="0"/>
                  </a:lnTo>
                  <a:lnTo>
                    <a:pt x="24384000" y="449961"/>
                  </a:lnTo>
                  <a:lnTo>
                    <a:pt x="0" y="449961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31478" y="3535591"/>
            <a:ext cx="6998386" cy="5924462"/>
            <a:chOff x="0" y="0"/>
            <a:chExt cx="1176096" cy="9956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6096" cy="995621"/>
            </a:xfrm>
            <a:custGeom>
              <a:avLst/>
              <a:gdLst/>
              <a:ahLst/>
              <a:cxnLst/>
              <a:rect l="l" t="t" r="r" b="b"/>
              <a:pathLst>
                <a:path w="1176096" h="995621">
                  <a:moveTo>
                    <a:pt x="23231" y="0"/>
                  </a:moveTo>
                  <a:lnTo>
                    <a:pt x="1152865" y="0"/>
                  </a:lnTo>
                  <a:cubicBezTo>
                    <a:pt x="1165695" y="0"/>
                    <a:pt x="1176096" y="10401"/>
                    <a:pt x="1176096" y="23231"/>
                  </a:cubicBezTo>
                  <a:lnTo>
                    <a:pt x="1176096" y="972389"/>
                  </a:lnTo>
                  <a:cubicBezTo>
                    <a:pt x="1176096" y="978551"/>
                    <a:pt x="1173648" y="984460"/>
                    <a:pt x="1169292" y="988816"/>
                  </a:cubicBezTo>
                  <a:cubicBezTo>
                    <a:pt x="1164935" y="993173"/>
                    <a:pt x="1159026" y="995621"/>
                    <a:pt x="1152865" y="995621"/>
                  </a:cubicBezTo>
                  <a:lnTo>
                    <a:pt x="23231" y="995621"/>
                  </a:lnTo>
                  <a:cubicBezTo>
                    <a:pt x="10401" y="995621"/>
                    <a:pt x="0" y="985220"/>
                    <a:pt x="0" y="972389"/>
                  </a:cubicBezTo>
                  <a:lnTo>
                    <a:pt x="0" y="23231"/>
                  </a:lnTo>
                  <a:cubicBezTo>
                    <a:pt x="0" y="10401"/>
                    <a:pt x="10401" y="0"/>
                    <a:pt x="23231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176096" cy="1024195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1800" y="3459391"/>
            <a:ext cx="6954432" cy="5791658"/>
            <a:chOff x="0" y="0"/>
            <a:chExt cx="1168710" cy="9733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68710" cy="973302"/>
            </a:xfrm>
            <a:custGeom>
              <a:avLst/>
              <a:gdLst/>
              <a:ahLst/>
              <a:cxnLst/>
              <a:rect l="l" t="t" r="r" b="b"/>
              <a:pathLst>
                <a:path w="1168710" h="973302">
                  <a:moveTo>
                    <a:pt x="23378" y="0"/>
                  </a:moveTo>
                  <a:lnTo>
                    <a:pt x="1145332" y="0"/>
                  </a:lnTo>
                  <a:cubicBezTo>
                    <a:pt x="1151532" y="0"/>
                    <a:pt x="1157478" y="2463"/>
                    <a:pt x="1161862" y="6847"/>
                  </a:cubicBezTo>
                  <a:cubicBezTo>
                    <a:pt x="1166247" y="11231"/>
                    <a:pt x="1168710" y="17178"/>
                    <a:pt x="1168710" y="23378"/>
                  </a:cubicBezTo>
                  <a:lnTo>
                    <a:pt x="1168710" y="949924"/>
                  </a:lnTo>
                  <a:cubicBezTo>
                    <a:pt x="1168710" y="962836"/>
                    <a:pt x="1158243" y="973302"/>
                    <a:pt x="1145332" y="973302"/>
                  </a:cubicBezTo>
                  <a:lnTo>
                    <a:pt x="23378" y="973302"/>
                  </a:lnTo>
                  <a:cubicBezTo>
                    <a:pt x="10467" y="973302"/>
                    <a:pt x="0" y="962836"/>
                    <a:pt x="0" y="949924"/>
                  </a:cubicBezTo>
                  <a:lnTo>
                    <a:pt x="0" y="23378"/>
                  </a:lnTo>
                  <a:cubicBezTo>
                    <a:pt x="0" y="10467"/>
                    <a:pt x="10467" y="0"/>
                    <a:pt x="23378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168710" cy="1001877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401732" y="3278416"/>
            <a:ext cx="3559994" cy="6305462"/>
            <a:chOff x="0" y="0"/>
            <a:chExt cx="3790950" cy="6714531"/>
          </a:xfrm>
        </p:grpSpPr>
        <p:sp>
          <p:nvSpPr>
            <p:cNvPr id="17" name="Freeform 17"/>
            <p:cNvSpPr/>
            <p:nvPr/>
          </p:nvSpPr>
          <p:spPr>
            <a:xfrm>
              <a:off x="158750" y="190797"/>
              <a:ext cx="3473450" cy="6332937"/>
            </a:xfrm>
            <a:custGeom>
              <a:avLst/>
              <a:gdLst/>
              <a:ahLst/>
              <a:cxnLst/>
              <a:rect l="l" t="t" r="r" b="b"/>
              <a:pathLst>
                <a:path w="3473450" h="6332937">
                  <a:moveTo>
                    <a:pt x="0" y="0"/>
                  </a:moveTo>
                  <a:lnTo>
                    <a:pt x="3473450" y="0"/>
                  </a:lnTo>
                  <a:lnTo>
                    <a:pt x="3473450" y="6332937"/>
                  </a:lnTo>
                  <a:lnTo>
                    <a:pt x="0" y="6332937"/>
                  </a:lnTo>
                  <a:close/>
                </a:path>
              </a:pathLst>
            </a:custGeom>
            <a:blipFill>
              <a:blip r:embed="rId3"/>
              <a:stretch>
                <a:fillRect l="-18371" r="-18371"/>
              </a:stretch>
            </a:blipFill>
            <a:ln w="28575" cap="sq">
              <a:solidFill>
                <a:srgbClr val="82408F"/>
              </a:solidFill>
              <a:prstDash val="solid"/>
              <a:miter/>
            </a:ln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12997527" y="2066896"/>
            <a:ext cx="3200629" cy="5718920"/>
            <a:chOff x="0" y="0"/>
            <a:chExt cx="3408271" cy="6089937"/>
          </a:xfrm>
        </p:grpSpPr>
        <p:sp>
          <p:nvSpPr>
            <p:cNvPr id="19" name="Freeform 19"/>
            <p:cNvSpPr/>
            <p:nvPr/>
          </p:nvSpPr>
          <p:spPr>
            <a:xfrm rot="5400000">
              <a:off x="-1167784" y="1483558"/>
              <a:ext cx="5743839" cy="3122821"/>
            </a:xfrm>
            <a:custGeom>
              <a:avLst/>
              <a:gdLst/>
              <a:ahLst/>
              <a:cxnLst/>
              <a:rect l="l" t="t" r="r" b="b"/>
              <a:pathLst>
                <a:path w="5743839" h="3122821">
                  <a:moveTo>
                    <a:pt x="0" y="3122821"/>
                  </a:moveTo>
                  <a:lnTo>
                    <a:pt x="0" y="0"/>
                  </a:lnTo>
                  <a:lnTo>
                    <a:pt x="5743839" y="0"/>
                  </a:lnTo>
                  <a:lnTo>
                    <a:pt x="5743839" y="3122821"/>
                  </a:lnTo>
                  <a:close/>
                </a:path>
              </a:pathLst>
            </a:custGeom>
            <a:blipFill>
              <a:blip r:embed="rId4"/>
              <a:stretch>
                <a:fillRect t="-3077" r="-125" b="-19649"/>
              </a:stretch>
            </a:blipFill>
            <a:ln w="28575" cap="sq">
              <a:solidFill>
                <a:srgbClr val="82408F"/>
              </a:solidFill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2997527" y="5124104"/>
            <a:ext cx="3200629" cy="5718920"/>
            <a:chOff x="0" y="0"/>
            <a:chExt cx="3408271" cy="6089937"/>
          </a:xfrm>
        </p:grpSpPr>
        <p:sp>
          <p:nvSpPr>
            <p:cNvPr id="21" name="Freeform 21"/>
            <p:cNvSpPr/>
            <p:nvPr/>
          </p:nvSpPr>
          <p:spPr>
            <a:xfrm rot="5400000">
              <a:off x="-1167784" y="1483558"/>
              <a:ext cx="5743839" cy="3122821"/>
            </a:xfrm>
            <a:custGeom>
              <a:avLst/>
              <a:gdLst/>
              <a:ahLst/>
              <a:cxnLst/>
              <a:rect l="l" t="t" r="r" b="b"/>
              <a:pathLst>
                <a:path w="5743839" h="3122821">
                  <a:moveTo>
                    <a:pt x="0" y="3122821"/>
                  </a:moveTo>
                  <a:lnTo>
                    <a:pt x="0" y="0"/>
                  </a:lnTo>
                  <a:lnTo>
                    <a:pt x="5743839" y="0"/>
                  </a:lnTo>
                  <a:lnTo>
                    <a:pt x="5743839" y="3122821"/>
                  </a:lnTo>
                  <a:close/>
                </a:path>
              </a:pathLst>
            </a:custGeom>
            <a:blipFill>
              <a:blip r:embed="rId5"/>
              <a:stretch>
                <a:fillRect l="-19307" t="-42339" r="-18435" b="-25901"/>
              </a:stretch>
            </a:blipFill>
            <a:ln w="28575" cap="sq">
              <a:solidFill>
                <a:srgbClr val="82408F"/>
              </a:solidFill>
              <a:prstDash val="solid"/>
              <a:miter/>
            </a:ln>
          </p:spPr>
        </p:sp>
      </p:grpSp>
      <p:sp>
        <p:nvSpPr>
          <p:cNvPr id="22" name="TextBox 22"/>
          <p:cNvSpPr txBox="1"/>
          <p:nvPr/>
        </p:nvSpPr>
        <p:spPr>
          <a:xfrm>
            <a:off x="841435" y="3602688"/>
            <a:ext cx="6609495" cy="5953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Постійно розвиваюся сама 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Мої суперсили: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Лідерство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Комунікабельність 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Спостережливість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Вміння працювати у команді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Вміння створювати та надихати 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Вміння швидко обробляти отриману інформацію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Креативність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Цікавість до життя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Емпатія</a:t>
            </a: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Роблю нереальні речі: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55327" y="1859191"/>
            <a:ext cx="1810515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Soft Skills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5" name="Freeform 5" descr="Abstract gold wave background . Modern template abstract design flowing  particles wave backdground 19025552 PNG"/>
          <p:cNvSpPr/>
          <p:nvPr/>
        </p:nvSpPr>
        <p:spPr>
          <a:xfrm rot="-10800000">
            <a:off x="12478460" y="-188307"/>
            <a:ext cx="5909818" cy="8721639"/>
          </a:xfrm>
          <a:custGeom>
            <a:avLst/>
            <a:gdLst/>
            <a:ahLst/>
            <a:cxnLst/>
            <a:rect l="l" t="t" r="r" b="b"/>
            <a:pathLst>
              <a:path w="5909818" h="8721639">
                <a:moveTo>
                  <a:pt x="0" y="0"/>
                </a:moveTo>
                <a:lnTo>
                  <a:pt x="5909818" y="0"/>
                </a:lnTo>
                <a:lnTo>
                  <a:pt x="5909818" y="8721639"/>
                </a:lnTo>
                <a:lnTo>
                  <a:pt x="0" y="8721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"/>
            </a:stretch>
          </a:blipFill>
        </p:spPr>
      </p:sp>
      <p:sp>
        <p:nvSpPr>
          <p:cNvPr id="6" name="Freeform 6" descr="Abstract gold wave background . Modern template abstract design flowing  particles wave backdground 19025552 PNG"/>
          <p:cNvSpPr/>
          <p:nvPr/>
        </p:nvSpPr>
        <p:spPr>
          <a:xfrm rot="-2689163">
            <a:off x="-661880" y="7491064"/>
            <a:ext cx="3030567" cy="4472478"/>
          </a:xfrm>
          <a:custGeom>
            <a:avLst/>
            <a:gdLst/>
            <a:ahLst/>
            <a:cxnLst/>
            <a:rect l="l" t="t" r="r" b="b"/>
            <a:pathLst>
              <a:path w="3030567" h="4472478">
                <a:moveTo>
                  <a:pt x="0" y="0"/>
                </a:moveTo>
                <a:lnTo>
                  <a:pt x="3030568" y="0"/>
                </a:lnTo>
                <a:lnTo>
                  <a:pt x="3030568" y="4472478"/>
                </a:lnTo>
                <a:lnTo>
                  <a:pt x="0" y="44724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85424" y="4778481"/>
            <a:ext cx="11601750" cy="70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>
                <a:solidFill>
                  <a:srgbClr val="FFE500"/>
                </a:solidFill>
                <a:latin typeface="Arimo"/>
                <a:ea typeface="Arimo"/>
                <a:cs typeface="Arimo"/>
                <a:sym typeface="Arimo"/>
              </a:rPr>
              <a:t>ДЯКУЮ ЗА УВАГУ!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0899" y="6960048"/>
            <a:ext cx="13816028" cy="2076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4000" dirty="0" err="1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Александрович</a:t>
            </a:r>
            <a:r>
              <a:rPr lang="en-US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4000" dirty="0" err="1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Анастасія</a:t>
            </a:r>
            <a:r>
              <a:rPr lang="uk-UA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 - організаторка ярмарків та фестивалів </a:t>
            </a:r>
            <a:r>
              <a:rPr lang="uk-UA" sz="4000" dirty="0" err="1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Крафтове</a:t>
            </a:r>
            <a:r>
              <a:rPr lang="uk-UA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 Запоріжжя, Пряник </a:t>
            </a:r>
            <a:r>
              <a:rPr lang="en-US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fest </a:t>
            </a:r>
            <a:r>
              <a:rPr lang="uk-UA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та </a:t>
            </a:r>
            <a:r>
              <a:rPr lang="en-US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FAMILY DAY </a:t>
            </a:r>
            <a:r>
              <a:rPr lang="uk-UA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у ТРК СІТІ МОЛЛ. Майстриня, </a:t>
            </a:r>
            <a:r>
              <a:rPr lang="uk-UA" sz="4000" dirty="0" err="1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співзасновниця</a:t>
            </a:r>
            <a:r>
              <a:rPr lang="uk-UA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 ГО "</a:t>
            </a:r>
            <a:r>
              <a:rPr lang="uk-UA" sz="4000" dirty="0" err="1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Крафтове</a:t>
            </a:r>
            <a:r>
              <a:rPr lang="uk-UA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 місто". </a:t>
            </a:r>
            <a:r>
              <a:rPr lang="uk-UA" sz="4000" dirty="0" err="1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Психологиня</a:t>
            </a:r>
            <a:r>
              <a:rPr lang="uk-UA" sz="4000" dirty="0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 та бізнес </a:t>
            </a:r>
            <a:r>
              <a:rPr lang="uk-UA" sz="4000" dirty="0" err="1">
                <a:solidFill>
                  <a:srgbClr val="FFF0A2"/>
                </a:solidFill>
                <a:latin typeface="Montserrat"/>
                <a:ea typeface="Montserrat"/>
                <a:cs typeface="Montserrat"/>
                <a:sym typeface="Montserrat"/>
              </a:rPr>
              <a:t>тренерка</a:t>
            </a:r>
            <a:endParaRPr lang="en-US" sz="4000" dirty="0">
              <a:solidFill>
                <a:srgbClr val="FFF0A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Freeform 9" descr="Abstract gold wave background . Modern template abstract design flowing  particles wave backdground 19025552 PNG"/>
          <p:cNvSpPr/>
          <p:nvPr/>
        </p:nvSpPr>
        <p:spPr>
          <a:xfrm rot="-5400000">
            <a:off x="13282756" y="7406265"/>
            <a:ext cx="4083857" cy="6026911"/>
          </a:xfrm>
          <a:custGeom>
            <a:avLst/>
            <a:gdLst/>
            <a:ahLst/>
            <a:cxnLst/>
            <a:rect l="l" t="t" r="r" b="b"/>
            <a:pathLst>
              <a:path w="4083857" h="6026911">
                <a:moveTo>
                  <a:pt x="0" y="0"/>
                </a:moveTo>
                <a:lnTo>
                  <a:pt x="4083857" y="0"/>
                </a:lnTo>
                <a:lnTo>
                  <a:pt x="4083857" y="6026911"/>
                </a:lnTo>
                <a:lnTo>
                  <a:pt x="0" y="60269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7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1928087" y="2422732"/>
            <a:ext cx="5314650" cy="5581050"/>
            <a:chOff x="0" y="0"/>
            <a:chExt cx="7086200" cy="7441400"/>
          </a:xfrm>
        </p:grpSpPr>
        <p:sp>
          <p:nvSpPr>
            <p:cNvPr id="19" name="Freeform 19"/>
            <p:cNvSpPr/>
            <p:nvPr/>
          </p:nvSpPr>
          <p:spPr>
            <a:xfrm>
              <a:off x="12700" y="12700"/>
              <a:ext cx="7060819" cy="7416038"/>
            </a:xfrm>
            <a:custGeom>
              <a:avLst/>
              <a:gdLst/>
              <a:ahLst/>
              <a:cxnLst/>
              <a:rect l="l" t="t" r="r" b="b"/>
              <a:pathLst>
                <a:path w="7060819" h="7416038">
                  <a:moveTo>
                    <a:pt x="0" y="3708019"/>
                  </a:moveTo>
                  <a:cubicBezTo>
                    <a:pt x="0" y="1660144"/>
                    <a:pt x="1580642" y="0"/>
                    <a:pt x="3530346" y="0"/>
                  </a:cubicBezTo>
                  <a:cubicBezTo>
                    <a:pt x="5480050" y="0"/>
                    <a:pt x="7060819" y="1660144"/>
                    <a:pt x="7060819" y="3708019"/>
                  </a:cubicBezTo>
                  <a:cubicBezTo>
                    <a:pt x="7060819" y="5755894"/>
                    <a:pt x="5480177" y="7416038"/>
                    <a:pt x="3530346" y="7416038"/>
                  </a:cubicBezTo>
                  <a:cubicBezTo>
                    <a:pt x="1580515" y="7416038"/>
                    <a:pt x="0" y="5755894"/>
                    <a:pt x="0" y="370801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7086219" cy="7441438"/>
            </a:xfrm>
            <a:custGeom>
              <a:avLst/>
              <a:gdLst/>
              <a:ahLst/>
              <a:cxnLst/>
              <a:rect l="l" t="t" r="r" b="b"/>
              <a:pathLst>
                <a:path w="7086219" h="7441438">
                  <a:moveTo>
                    <a:pt x="0" y="3720719"/>
                  </a:moveTo>
                  <a:cubicBezTo>
                    <a:pt x="0" y="1666367"/>
                    <a:pt x="1585722" y="0"/>
                    <a:pt x="3543046" y="0"/>
                  </a:cubicBezTo>
                  <a:lnTo>
                    <a:pt x="3543046" y="12700"/>
                  </a:lnTo>
                  <a:lnTo>
                    <a:pt x="3543046" y="0"/>
                  </a:lnTo>
                  <a:cubicBezTo>
                    <a:pt x="5500497" y="0"/>
                    <a:pt x="7086219" y="1666367"/>
                    <a:pt x="7086219" y="3720719"/>
                  </a:cubicBezTo>
                  <a:cubicBezTo>
                    <a:pt x="7086219" y="5775071"/>
                    <a:pt x="5500497" y="7441438"/>
                    <a:pt x="3543046" y="7441438"/>
                  </a:cubicBezTo>
                  <a:lnTo>
                    <a:pt x="3543046" y="7428738"/>
                  </a:lnTo>
                  <a:lnTo>
                    <a:pt x="3543046" y="7441438"/>
                  </a:lnTo>
                  <a:cubicBezTo>
                    <a:pt x="1585722" y="7441438"/>
                    <a:pt x="0" y="5774944"/>
                    <a:pt x="0" y="3720719"/>
                  </a:cubicBezTo>
                  <a:lnTo>
                    <a:pt x="12700" y="3720719"/>
                  </a:lnTo>
                  <a:lnTo>
                    <a:pt x="23368" y="3727577"/>
                  </a:lnTo>
                  <a:cubicBezTo>
                    <a:pt x="20320" y="3732276"/>
                    <a:pt x="14478" y="3734435"/>
                    <a:pt x="9144" y="3732911"/>
                  </a:cubicBezTo>
                  <a:cubicBezTo>
                    <a:pt x="3810" y="3731387"/>
                    <a:pt x="0" y="3726307"/>
                    <a:pt x="0" y="3720719"/>
                  </a:cubicBezTo>
                  <a:moveTo>
                    <a:pt x="25400" y="3720719"/>
                  </a:moveTo>
                  <a:lnTo>
                    <a:pt x="12700" y="3720719"/>
                  </a:lnTo>
                  <a:lnTo>
                    <a:pt x="2032" y="3713861"/>
                  </a:lnTo>
                  <a:cubicBezTo>
                    <a:pt x="5080" y="3709162"/>
                    <a:pt x="10922" y="3707003"/>
                    <a:pt x="16256" y="3708527"/>
                  </a:cubicBezTo>
                  <a:cubicBezTo>
                    <a:pt x="21590" y="3710051"/>
                    <a:pt x="25400" y="3715131"/>
                    <a:pt x="25400" y="3720719"/>
                  </a:cubicBezTo>
                  <a:cubicBezTo>
                    <a:pt x="25400" y="5762117"/>
                    <a:pt x="1600962" y="7416038"/>
                    <a:pt x="3543046" y="7416038"/>
                  </a:cubicBezTo>
                  <a:cubicBezTo>
                    <a:pt x="5485130" y="7416038"/>
                    <a:pt x="7060819" y="5762117"/>
                    <a:pt x="7060819" y="3720719"/>
                  </a:cubicBezTo>
                  <a:lnTo>
                    <a:pt x="7073519" y="3720719"/>
                  </a:lnTo>
                  <a:lnTo>
                    <a:pt x="7060819" y="3720719"/>
                  </a:lnTo>
                  <a:cubicBezTo>
                    <a:pt x="7060819" y="1679194"/>
                    <a:pt x="5485257" y="25400"/>
                    <a:pt x="3543046" y="25400"/>
                  </a:cubicBezTo>
                  <a:lnTo>
                    <a:pt x="3543046" y="12700"/>
                  </a:lnTo>
                  <a:lnTo>
                    <a:pt x="3543046" y="25400"/>
                  </a:lnTo>
                  <a:cubicBezTo>
                    <a:pt x="1600962" y="25400"/>
                    <a:pt x="25400" y="1679194"/>
                    <a:pt x="25400" y="3720719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13014680" y="3983627"/>
            <a:ext cx="11601750" cy="70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20"/>
              </a:lnSpc>
            </a:pPr>
            <a:r>
              <a:rPr lang="en-US" sz="81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Ваше</a:t>
            </a:r>
          </a:p>
          <a:p>
            <a:pPr algn="l">
              <a:lnSpc>
                <a:spcPts val="9720"/>
              </a:lnSpc>
            </a:pPr>
            <a:r>
              <a:rPr lang="en-US" sz="81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ФОТО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1876691" y="2324079"/>
            <a:ext cx="5832912" cy="6053713"/>
            <a:chOff x="0" y="0"/>
            <a:chExt cx="8909050" cy="8909050"/>
          </a:xfrm>
        </p:grpSpPr>
        <p:sp>
          <p:nvSpPr>
            <p:cNvPr id="23" name="Freeform 23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712779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6"/>
              <a:stretch>
                <a:fillRect l="223" t="-11501" r="223" b="-46912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12779"/>
            </a:solid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07717"/>
            <a:chOff x="0" y="0"/>
            <a:chExt cx="24384000" cy="4102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10337"/>
            </a:xfrm>
            <a:custGeom>
              <a:avLst/>
              <a:gdLst/>
              <a:ahLst/>
              <a:cxnLst/>
              <a:rect l="l" t="t" r="r" b="b"/>
              <a:pathLst>
                <a:path w="24384000" h="410337">
                  <a:moveTo>
                    <a:pt x="0" y="0"/>
                  </a:moveTo>
                  <a:lnTo>
                    <a:pt x="24384000" y="0"/>
                  </a:lnTo>
                  <a:lnTo>
                    <a:pt x="24384000" y="410337"/>
                  </a:lnTo>
                  <a:lnTo>
                    <a:pt x="0" y="410337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1425" y="1705753"/>
            <a:ext cx="18105150" cy="120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</a:pPr>
            <a:r>
              <a:rPr lang="en-US" sz="6450">
                <a:solidFill>
                  <a:srgbClr val="712779"/>
                </a:solidFill>
                <a:latin typeface="Arial"/>
                <a:ea typeface="Arial"/>
                <a:cs typeface="Arial"/>
                <a:sym typeface="Arial"/>
              </a:rPr>
              <a:t>Що торбує майстра</a:t>
            </a:r>
          </a:p>
        </p:txBody>
      </p:sp>
      <p:sp>
        <p:nvSpPr>
          <p:cNvPr id="6" name="Freeform 6"/>
          <p:cNvSpPr/>
          <p:nvPr/>
        </p:nvSpPr>
        <p:spPr>
          <a:xfrm>
            <a:off x="1212770" y="11071977"/>
            <a:ext cx="12017004" cy="1598592"/>
          </a:xfrm>
          <a:custGeom>
            <a:avLst/>
            <a:gdLst/>
            <a:ahLst/>
            <a:cxnLst/>
            <a:rect l="l" t="t" r="r" b="b"/>
            <a:pathLst>
              <a:path w="12017004" h="1598592">
                <a:moveTo>
                  <a:pt x="0" y="0"/>
                </a:moveTo>
                <a:lnTo>
                  <a:pt x="12017004" y="0"/>
                </a:lnTo>
                <a:lnTo>
                  <a:pt x="12017004" y="1598592"/>
                </a:lnTo>
                <a:lnTo>
                  <a:pt x="0" y="1598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13581" y="3433028"/>
            <a:ext cx="5002545" cy="2494379"/>
            <a:chOff x="0" y="0"/>
            <a:chExt cx="6670061" cy="3325838"/>
          </a:xfrm>
        </p:grpSpPr>
        <p:grpSp>
          <p:nvGrpSpPr>
            <p:cNvPr id="14" name="Group 14"/>
            <p:cNvGrpSpPr/>
            <p:nvPr/>
          </p:nvGrpSpPr>
          <p:grpSpPr>
            <a:xfrm>
              <a:off x="160277" y="177800"/>
              <a:ext cx="6509783" cy="3148038"/>
              <a:chOff x="0" y="0"/>
              <a:chExt cx="1206050" cy="58322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06050" cy="583228"/>
              </a:xfrm>
              <a:custGeom>
                <a:avLst/>
                <a:gdLst/>
                <a:ahLst/>
                <a:cxnLst/>
                <a:rect l="l" t="t" r="r" b="b"/>
                <a:pathLst>
                  <a:path w="1206050" h="583228">
                    <a:moveTo>
                      <a:pt x="33300" y="0"/>
                    </a:moveTo>
                    <a:lnTo>
                      <a:pt x="1172750" y="0"/>
                    </a:lnTo>
                    <a:cubicBezTo>
                      <a:pt x="1191141" y="0"/>
                      <a:pt x="1206050" y="14909"/>
                      <a:pt x="1206050" y="33300"/>
                    </a:cubicBezTo>
                    <a:lnTo>
                      <a:pt x="1206050" y="549929"/>
                    </a:lnTo>
                    <a:cubicBezTo>
                      <a:pt x="1206050" y="568320"/>
                      <a:pt x="1191141" y="583228"/>
                      <a:pt x="1172750" y="583228"/>
                    </a:cubicBezTo>
                    <a:lnTo>
                      <a:pt x="33300" y="583228"/>
                    </a:lnTo>
                    <a:cubicBezTo>
                      <a:pt x="14909" y="583228"/>
                      <a:pt x="0" y="568320"/>
                      <a:pt x="0" y="549929"/>
                    </a:cubicBezTo>
                    <a:lnTo>
                      <a:pt x="0" y="33300"/>
                    </a:lnTo>
                    <a:cubicBezTo>
                      <a:pt x="0" y="14909"/>
                      <a:pt x="14909" y="0"/>
                      <a:pt x="33300" y="0"/>
                    </a:cubicBezTo>
                    <a:close/>
                  </a:path>
                </a:pathLst>
              </a:custGeom>
              <a:solidFill>
                <a:srgbClr val="FFE5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1206050" cy="611803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0"/>
              <a:ext cx="6468899" cy="3077471"/>
              <a:chOff x="0" y="0"/>
              <a:chExt cx="1198475" cy="57015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98475" cy="570155"/>
              </a:xfrm>
              <a:custGeom>
                <a:avLst/>
                <a:gdLst/>
                <a:ahLst/>
                <a:cxnLst/>
                <a:rect l="l" t="t" r="r" b="b"/>
                <a:pathLst>
                  <a:path w="1198475" h="570155">
                    <a:moveTo>
                      <a:pt x="33510" y="0"/>
                    </a:moveTo>
                    <a:lnTo>
                      <a:pt x="1164965" y="0"/>
                    </a:lnTo>
                    <a:cubicBezTo>
                      <a:pt x="1173852" y="0"/>
                      <a:pt x="1182376" y="3531"/>
                      <a:pt x="1188660" y="9815"/>
                    </a:cubicBezTo>
                    <a:cubicBezTo>
                      <a:pt x="1194945" y="16099"/>
                      <a:pt x="1198475" y="24623"/>
                      <a:pt x="1198475" y="33510"/>
                    </a:cubicBezTo>
                    <a:lnTo>
                      <a:pt x="1198475" y="536644"/>
                    </a:lnTo>
                    <a:cubicBezTo>
                      <a:pt x="1198475" y="545532"/>
                      <a:pt x="1194945" y="554055"/>
                      <a:pt x="1188660" y="560340"/>
                    </a:cubicBezTo>
                    <a:cubicBezTo>
                      <a:pt x="1182376" y="566624"/>
                      <a:pt x="1173852" y="570155"/>
                      <a:pt x="1164965" y="570155"/>
                    </a:cubicBezTo>
                    <a:lnTo>
                      <a:pt x="33510" y="570155"/>
                    </a:lnTo>
                    <a:cubicBezTo>
                      <a:pt x="24623" y="570155"/>
                      <a:pt x="16099" y="566624"/>
                      <a:pt x="9815" y="560340"/>
                    </a:cubicBezTo>
                    <a:cubicBezTo>
                      <a:pt x="3531" y="554055"/>
                      <a:pt x="0" y="545532"/>
                      <a:pt x="0" y="536644"/>
                    </a:cubicBezTo>
                    <a:lnTo>
                      <a:pt x="0" y="33510"/>
                    </a:lnTo>
                    <a:cubicBezTo>
                      <a:pt x="0" y="24623"/>
                      <a:pt x="3531" y="16099"/>
                      <a:pt x="9815" y="9815"/>
                    </a:cubicBezTo>
                    <a:cubicBezTo>
                      <a:pt x="16099" y="3531"/>
                      <a:pt x="24623" y="0"/>
                      <a:pt x="33510" y="0"/>
                    </a:cubicBezTo>
                    <a:close/>
                  </a:path>
                </a:pathLst>
              </a:custGeom>
              <a:solidFill>
                <a:srgbClr val="FFF0A2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28575"/>
                <a:ext cx="1198475" cy="598730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1314437" y="3537803"/>
            <a:ext cx="4042411" cy="2197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 Відсутність доступу до якісного обладнання та робочих приміщень.</a:t>
            </a:r>
          </a:p>
          <a:p>
            <a:pPr marL="513398" lvl="1" indent="-256699"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12572922" y="3461603"/>
            <a:ext cx="5002545" cy="2494379"/>
            <a:chOff x="0" y="0"/>
            <a:chExt cx="6670061" cy="3325838"/>
          </a:xfrm>
        </p:grpSpPr>
        <p:grpSp>
          <p:nvGrpSpPr>
            <p:cNvPr id="22" name="Group 22"/>
            <p:cNvGrpSpPr/>
            <p:nvPr/>
          </p:nvGrpSpPr>
          <p:grpSpPr>
            <a:xfrm>
              <a:off x="160277" y="177800"/>
              <a:ext cx="6509783" cy="3148038"/>
              <a:chOff x="0" y="0"/>
              <a:chExt cx="1206050" cy="58322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06050" cy="583228"/>
              </a:xfrm>
              <a:custGeom>
                <a:avLst/>
                <a:gdLst/>
                <a:ahLst/>
                <a:cxnLst/>
                <a:rect l="l" t="t" r="r" b="b"/>
                <a:pathLst>
                  <a:path w="1206050" h="583228">
                    <a:moveTo>
                      <a:pt x="33300" y="0"/>
                    </a:moveTo>
                    <a:lnTo>
                      <a:pt x="1172750" y="0"/>
                    </a:lnTo>
                    <a:cubicBezTo>
                      <a:pt x="1191141" y="0"/>
                      <a:pt x="1206050" y="14909"/>
                      <a:pt x="1206050" y="33300"/>
                    </a:cubicBezTo>
                    <a:lnTo>
                      <a:pt x="1206050" y="549929"/>
                    </a:lnTo>
                    <a:cubicBezTo>
                      <a:pt x="1206050" y="568320"/>
                      <a:pt x="1191141" y="583228"/>
                      <a:pt x="1172750" y="583228"/>
                    </a:cubicBezTo>
                    <a:lnTo>
                      <a:pt x="33300" y="583228"/>
                    </a:lnTo>
                    <a:cubicBezTo>
                      <a:pt x="14909" y="583228"/>
                      <a:pt x="0" y="568320"/>
                      <a:pt x="0" y="549929"/>
                    </a:cubicBezTo>
                    <a:lnTo>
                      <a:pt x="0" y="33300"/>
                    </a:lnTo>
                    <a:cubicBezTo>
                      <a:pt x="0" y="14909"/>
                      <a:pt x="14909" y="0"/>
                      <a:pt x="33300" y="0"/>
                    </a:cubicBezTo>
                    <a:close/>
                  </a:path>
                </a:pathLst>
              </a:custGeom>
              <a:solidFill>
                <a:srgbClr val="FFE5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28575"/>
                <a:ext cx="1206050" cy="611803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6468899" cy="3077471"/>
              <a:chOff x="0" y="0"/>
              <a:chExt cx="1198475" cy="57015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98475" cy="570155"/>
              </a:xfrm>
              <a:custGeom>
                <a:avLst/>
                <a:gdLst/>
                <a:ahLst/>
                <a:cxnLst/>
                <a:rect l="l" t="t" r="r" b="b"/>
                <a:pathLst>
                  <a:path w="1198475" h="570155">
                    <a:moveTo>
                      <a:pt x="33510" y="0"/>
                    </a:moveTo>
                    <a:lnTo>
                      <a:pt x="1164965" y="0"/>
                    </a:lnTo>
                    <a:cubicBezTo>
                      <a:pt x="1173852" y="0"/>
                      <a:pt x="1182376" y="3531"/>
                      <a:pt x="1188660" y="9815"/>
                    </a:cubicBezTo>
                    <a:cubicBezTo>
                      <a:pt x="1194945" y="16099"/>
                      <a:pt x="1198475" y="24623"/>
                      <a:pt x="1198475" y="33510"/>
                    </a:cubicBezTo>
                    <a:lnTo>
                      <a:pt x="1198475" y="536644"/>
                    </a:lnTo>
                    <a:cubicBezTo>
                      <a:pt x="1198475" y="545532"/>
                      <a:pt x="1194945" y="554055"/>
                      <a:pt x="1188660" y="560340"/>
                    </a:cubicBezTo>
                    <a:cubicBezTo>
                      <a:pt x="1182376" y="566624"/>
                      <a:pt x="1173852" y="570155"/>
                      <a:pt x="1164965" y="570155"/>
                    </a:cubicBezTo>
                    <a:lnTo>
                      <a:pt x="33510" y="570155"/>
                    </a:lnTo>
                    <a:cubicBezTo>
                      <a:pt x="24623" y="570155"/>
                      <a:pt x="16099" y="566624"/>
                      <a:pt x="9815" y="560340"/>
                    </a:cubicBezTo>
                    <a:cubicBezTo>
                      <a:pt x="3531" y="554055"/>
                      <a:pt x="0" y="545532"/>
                      <a:pt x="0" y="536644"/>
                    </a:cubicBezTo>
                    <a:lnTo>
                      <a:pt x="0" y="33510"/>
                    </a:lnTo>
                    <a:cubicBezTo>
                      <a:pt x="0" y="24623"/>
                      <a:pt x="3531" y="16099"/>
                      <a:pt x="9815" y="9815"/>
                    </a:cubicBezTo>
                    <a:cubicBezTo>
                      <a:pt x="16099" y="3531"/>
                      <a:pt x="24623" y="0"/>
                      <a:pt x="33510" y="0"/>
                    </a:cubicBezTo>
                    <a:close/>
                  </a:path>
                </a:pathLst>
              </a:custGeom>
              <a:solidFill>
                <a:srgbClr val="FFF0A2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1198475" cy="598730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12930798" y="3628209"/>
            <a:ext cx="4459876" cy="2197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3. Відсутність платформ для обміну досвідом та співпраці з іншими виробниками.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6694076" y="3461603"/>
            <a:ext cx="5002545" cy="2494379"/>
            <a:chOff x="0" y="0"/>
            <a:chExt cx="6670061" cy="3325838"/>
          </a:xfrm>
        </p:grpSpPr>
        <p:grpSp>
          <p:nvGrpSpPr>
            <p:cNvPr id="30" name="Group 30"/>
            <p:cNvGrpSpPr/>
            <p:nvPr/>
          </p:nvGrpSpPr>
          <p:grpSpPr>
            <a:xfrm>
              <a:off x="160277" y="177800"/>
              <a:ext cx="6509783" cy="3148038"/>
              <a:chOff x="0" y="0"/>
              <a:chExt cx="1206050" cy="58322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206050" cy="583228"/>
              </a:xfrm>
              <a:custGeom>
                <a:avLst/>
                <a:gdLst/>
                <a:ahLst/>
                <a:cxnLst/>
                <a:rect l="l" t="t" r="r" b="b"/>
                <a:pathLst>
                  <a:path w="1206050" h="583228">
                    <a:moveTo>
                      <a:pt x="33300" y="0"/>
                    </a:moveTo>
                    <a:lnTo>
                      <a:pt x="1172750" y="0"/>
                    </a:lnTo>
                    <a:cubicBezTo>
                      <a:pt x="1191141" y="0"/>
                      <a:pt x="1206050" y="14909"/>
                      <a:pt x="1206050" y="33300"/>
                    </a:cubicBezTo>
                    <a:lnTo>
                      <a:pt x="1206050" y="549929"/>
                    </a:lnTo>
                    <a:cubicBezTo>
                      <a:pt x="1206050" y="568320"/>
                      <a:pt x="1191141" y="583228"/>
                      <a:pt x="1172750" y="583228"/>
                    </a:cubicBezTo>
                    <a:lnTo>
                      <a:pt x="33300" y="583228"/>
                    </a:lnTo>
                    <a:cubicBezTo>
                      <a:pt x="14909" y="583228"/>
                      <a:pt x="0" y="568320"/>
                      <a:pt x="0" y="549929"/>
                    </a:cubicBezTo>
                    <a:lnTo>
                      <a:pt x="0" y="33300"/>
                    </a:lnTo>
                    <a:cubicBezTo>
                      <a:pt x="0" y="14909"/>
                      <a:pt x="14909" y="0"/>
                      <a:pt x="33300" y="0"/>
                    </a:cubicBezTo>
                    <a:close/>
                  </a:path>
                </a:pathLst>
              </a:custGeom>
              <a:solidFill>
                <a:srgbClr val="FFE5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1206050" cy="611803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0"/>
              <a:ext cx="6468899" cy="3077471"/>
              <a:chOff x="0" y="0"/>
              <a:chExt cx="1198475" cy="57015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198475" cy="570155"/>
              </a:xfrm>
              <a:custGeom>
                <a:avLst/>
                <a:gdLst/>
                <a:ahLst/>
                <a:cxnLst/>
                <a:rect l="l" t="t" r="r" b="b"/>
                <a:pathLst>
                  <a:path w="1198475" h="570155">
                    <a:moveTo>
                      <a:pt x="33510" y="0"/>
                    </a:moveTo>
                    <a:lnTo>
                      <a:pt x="1164965" y="0"/>
                    </a:lnTo>
                    <a:cubicBezTo>
                      <a:pt x="1173852" y="0"/>
                      <a:pt x="1182376" y="3531"/>
                      <a:pt x="1188660" y="9815"/>
                    </a:cubicBezTo>
                    <a:cubicBezTo>
                      <a:pt x="1194945" y="16099"/>
                      <a:pt x="1198475" y="24623"/>
                      <a:pt x="1198475" y="33510"/>
                    </a:cubicBezTo>
                    <a:lnTo>
                      <a:pt x="1198475" y="536644"/>
                    </a:lnTo>
                    <a:cubicBezTo>
                      <a:pt x="1198475" y="545532"/>
                      <a:pt x="1194945" y="554055"/>
                      <a:pt x="1188660" y="560340"/>
                    </a:cubicBezTo>
                    <a:cubicBezTo>
                      <a:pt x="1182376" y="566624"/>
                      <a:pt x="1173852" y="570155"/>
                      <a:pt x="1164965" y="570155"/>
                    </a:cubicBezTo>
                    <a:lnTo>
                      <a:pt x="33510" y="570155"/>
                    </a:lnTo>
                    <a:cubicBezTo>
                      <a:pt x="24623" y="570155"/>
                      <a:pt x="16099" y="566624"/>
                      <a:pt x="9815" y="560340"/>
                    </a:cubicBezTo>
                    <a:cubicBezTo>
                      <a:pt x="3531" y="554055"/>
                      <a:pt x="0" y="545532"/>
                      <a:pt x="0" y="536644"/>
                    </a:cubicBezTo>
                    <a:lnTo>
                      <a:pt x="0" y="33510"/>
                    </a:lnTo>
                    <a:cubicBezTo>
                      <a:pt x="0" y="24623"/>
                      <a:pt x="3531" y="16099"/>
                      <a:pt x="9815" y="9815"/>
                    </a:cubicBezTo>
                    <a:cubicBezTo>
                      <a:pt x="16099" y="3531"/>
                      <a:pt x="24623" y="0"/>
                      <a:pt x="33510" y="0"/>
                    </a:cubicBezTo>
                    <a:close/>
                  </a:path>
                </a:pathLst>
              </a:custGeom>
              <a:solidFill>
                <a:srgbClr val="FFF0A2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1198475" cy="598730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</p:grpSp>
      <p:sp>
        <p:nvSpPr>
          <p:cNvPr id="36" name="TextBox 36"/>
          <p:cNvSpPr txBox="1"/>
          <p:nvPr/>
        </p:nvSpPr>
        <p:spPr>
          <a:xfrm>
            <a:off x="6974137" y="3604369"/>
            <a:ext cx="4442424" cy="2197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 Недостатнє знання про ефективний маркетинг та продаж своїх виробів.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grpSp>
        <p:nvGrpSpPr>
          <p:cNvPr id="37" name="Group 37"/>
          <p:cNvGrpSpPr/>
          <p:nvPr/>
        </p:nvGrpSpPr>
        <p:grpSpPr>
          <a:xfrm>
            <a:off x="3335642" y="6763921"/>
            <a:ext cx="5256086" cy="2494379"/>
            <a:chOff x="0" y="0"/>
            <a:chExt cx="7008115" cy="3325838"/>
          </a:xfrm>
        </p:grpSpPr>
        <p:grpSp>
          <p:nvGrpSpPr>
            <p:cNvPr id="38" name="Group 38"/>
            <p:cNvGrpSpPr/>
            <p:nvPr/>
          </p:nvGrpSpPr>
          <p:grpSpPr>
            <a:xfrm>
              <a:off x="168401" y="177800"/>
              <a:ext cx="6839714" cy="3148038"/>
              <a:chOff x="0" y="0"/>
              <a:chExt cx="1267175" cy="583228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267175" cy="583228"/>
              </a:xfrm>
              <a:custGeom>
                <a:avLst/>
                <a:gdLst/>
                <a:ahLst/>
                <a:cxnLst/>
                <a:rect l="l" t="t" r="r" b="b"/>
                <a:pathLst>
                  <a:path w="1267175" h="583228">
                    <a:moveTo>
                      <a:pt x="31693" y="0"/>
                    </a:moveTo>
                    <a:lnTo>
                      <a:pt x="1235482" y="0"/>
                    </a:lnTo>
                    <a:cubicBezTo>
                      <a:pt x="1252986" y="0"/>
                      <a:pt x="1267175" y="14190"/>
                      <a:pt x="1267175" y="31693"/>
                    </a:cubicBezTo>
                    <a:lnTo>
                      <a:pt x="1267175" y="551535"/>
                    </a:lnTo>
                    <a:cubicBezTo>
                      <a:pt x="1267175" y="559941"/>
                      <a:pt x="1263836" y="568002"/>
                      <a:pt x="1257892" y="573946"/>
                    </a:cubicBezTo>
                    <a:cubicBezTo>
                      <a:pt x="1251949" y="579889"/>
                      <a:pt x="1243887" y="583228"/>
                      <a:pt x="1235482" y="583228"/>
                    </a:cubicBezTo>
                    <a:lnTo>
                      <a:pt x="31693" y="583228"/>
                    </a:lnTo>
                    <a:cubicBezTo>
                      <a:pt x="14190" y="583228"/>
                      <a:pt x="0" y="569039"/>
                      <a:pt x="0" y="551535"/>
                    </a:cubicBezTo>
                    <a:lnTo>
                      <a:pt x="0" y="31693"/>
                    </a:lnTo>
                    <a:cubicBezTo>
                      <a:pt x="0" y="14190"/>
                      <a:pt x="14190" y="0"/>
                      <a:pt x="31693" y="0"/>
                    </a:cubicBezTo>
                    <a:close/>
                  </a:path>
                </a:pathLst>
              </a:custGeom>
              <a:solidFill>
                <a:srgbClr val="FFE5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1267175" cy="611803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0" y="0"/>
              <a:ext cx="6796758" cy="3077471"/>
              <a:chOff x="0" y="0"/>
              <a:chExt cx="1259217" cy="57015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259217" cy="570155"/>
              </a:xfrm>
              <a:custGeom>
                <a:avLst/>
                <a:gdLst/>
                <a:ahLst/>
                <a:cxnLst/>
                <a:rect l="l" t="t" r="r" b="b"/>
                <a:pathLst>
                  <a:path w="1259217" h="570155">
                    <a:moveTo>
                      <a:pt x="31894" y="0"/>
                    </a:moveTo>
                    <a:lnTo>
                      <a:pt x="1227323" y="0"/>
                    </a:lnTo>
                    <a:cubicBezTo>
                      <a:pt x="1244937" y="0"/>
                      <a:pt x="1259217" y="14279"/>
                      <a:pt x="1259217" y="31894"/>
                    </a:cubicBezTo>
                    <a:lnTo>
                      <a:pt x="1259217" y="538261"/>
                    </a:lnTo>
                    <a:cubicBezTo>
                      <a:pt x="1259217" y="546720"/>
                      <a:pt x="1255856" y="554832"/>
                      <a:pt x="1249875" y="560813"/>
                    </a:cubicBezTo>
                    <a:cubicBezTo>
                      <a:pt x="1243894" y="566794"/>
                      <a:pt x="1235782" y="570155"/>
                      <a:pt x="1227323" y="570155"/>
                    </a:cubicBezTo>
                    <a:lnTo>
                      <a:pt x="31894" y="570155"/>
                    </a:lnTo>
                    <a:cubicBezTo>
                      <a:pt x="23435" y="570155"/>
                      <a:pt x="15323" y="566794"/>
                      <a:pt x="9341" y="560813"/>
                    </a:cubicBezTo>
                    <a:cubicBezTo>
                      <a:pt x="3360" y="554832"/>
                      <a:pt x="0" y="546720"/>
                      <a:pt x="0" y="538261"/>
                    </a:cubicBezTo>
                    <a:lnTo>
                      <a:pt x="0" y="31894"/>
                    </a:lnTo>
                    <a:cubicBezTo>
                      <a:pt x="0" y="23435"/>
                      <a:pt x="3360" y="15323"/>
                      <a:pt x="9341" y="9341"/>
                    </a:cubicBezTo>
                    <a:cubicBezTo>
                      <a:pt x="15323" y="3360"/>
                      <a:pt x="23435" y="0"/>
                      <a:pt x="31894" y="0"/>
                    </a:cubicBezTo>
                    <a:close/>
                  </a:path>
                </a:pathLst>
              </a:custGeom>
              <a:solidFill>
                <a:srgbClr val="FFF0A2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1259217" cy="598730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</p:grpSp>
      <p:sp>
        <p:nvSpPr>
          <p:cNvPr id="44" name="TextBox 44"/>
          <p:cNvSpPr txBox="1"/>
          <p:nvPr/>
        </p:nvSpPr>
        <p:spPr>
          <a:xfrm>
            <a:off x="3588543" y="6892937"/>
            <a:ext cx="4731235" cy="1852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4. Важкість у пошуку спільних майданчиків для презентації та продажу своєї продукції.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9588819" y="6763921"/>
            <a:ext cx="5256086" cy="2494379"/>
            <a:chOff x="0" y="0"/>
            <a:chExt cx="7008115" cy="3325838"/>
          </a:xfrm>
        </p:grpSpPr>
        <p:grpSp>
          <p:nvGrpSpPr>
            <p:cNvPr id="46" name="Group 46"/>
            <p:cNvGrpSpPr/>
            <p:nvPr/>
          </p:nvGrpSpPr>
          <p:grpSpPr>
            <a:xfrm>
              <a:off x="168401" y="177800"/>
              <a:ext cx="6839714" cy="3148038"/>
              <a:chOff x="0" y="0"/>
              <a:chExt cx="1267175" cy="583228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267175" cy="583228"/>
              </a:xfrm>
              <a:custGeom>
                <a:avLst/>
                <a:gdLst/>
                <a:ahLst/>
                <a:cxnLst/>
                <a:rect l="l" t="t" r="r" b="b"/>
                <a:pathLst>
                  <a:path w="1267175" h="583228">
                    <a:moveTo>
                      <a:pt x="31693" y="0"/>
                    </a:moveTo>
                    <a:lnTo>
                      <a:pt x="1235482" y="0"/>
                    </a:lnTo>
                    <a:cubicBezTo>
                      <a:pt x="1252986" y="0"/>
                      <a:pt x="1267175" y="14190"/>
                      <a:pt x="1267175" y="31693"/>
                    </a:cubicBezTo>
                    <a:lnTo>
                      <a:pt x="1267175" y="551535"/>
                    </a:lnTo>
                    <a:cubicBezTo>
                      <a:pt x="1267175" y="559941"/>
                      <a:pt x="1263836" y="568002"/>
                      <a:pt x="1257892" y="573946"/>
                    </a:cubicBezTo>
                    <a:cubicBezTo>
                      <a:pt x="1251949" y="579889"/>
                      <a:pt x="1243887" y="583228"/>
                      <a:pt x="1235482" y="583228"/>
                    </a:cubicBezTo>
                    <a:lnTo>
                      <a:pt x="31693" y="583228"/>
                    </a:lnTo>
                    <a:cubicBezTo>
                      <a:pt x="14190" y="583228"/>
                      <a:pt x="0" y="569039"/>
                      <a:pt x="0" y="551535"/>
                    </a:cubicBezTo>
                    <a:lnTo>
                      <a:pt x="0" y="31693"/>
                    </a:lnTo>
                    <a:cubicBezTo>
                      <a:pt x="0" y="14190"/>
                      <a:pt x="14190" y="0"/>
                      <a:pt x="31693" y="0"/>
                    </a:cubicBezTo>
                    <a:close/>
                  </a:path>
                </a:pathLst>
              </a:custGeom>
              <a:solidFill>
                <a:srgbClr val="FFE500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28575"/>
                <a:ext cx="1267175" cy="611803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0" y="0"/>
              <a:ext cx="6796758" cy="3077471"/>
              <a:chOff x="0" y="0"/>
              <a:chExt cx="1259217" cy="57015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259217" cy="570155"/>
              </a:xfrm>
              <a:custGeom>
                <a:avLst/>
                <a:gdLst/>
                <a:ahLst/>
                <a:cxnLst/>
                <a:rect l="l" t="t" r="r" b="b"/>
                <a:pathLst>
                  <a:path w="1259217" h="570155">
                    <a:moveTo>
                      <a:pt x="31894" y="0"/>
                    </a:moveTo>
                    <a:lnTo>
                      <a:pt x="1227323" y="0"/>
                    </a:lnTo>
                    <a:cubicBezTo>
                      <a:pt x="1244937" y="0"/>
                      <a:pt x="1259217" y="14279"/>
                      <a:pt x="1259217" y="31894"/>
                    </a:cubicBezTo>
                    <a:lnTo>
                      <a:pt x="1259217" y="538261"/>
                    </a:lnTo>
                    <a:cubicBezTo>
                      <a:pt x="1259217" y="546720"/>
                      <a:pt x="1255856" y="554832"/>
                      <a:pt x="1249875" y="560813"/>
                    </a:cubicBezTo>
                    <a:cubicBezTo>
                      <a:pt x="1243894" y="566794"/>
                      <a:pt x="1235782" y="570155"/>
                      <a:pt x="1227323" y="570155"/>
                    </a:cubicBezTo>
                    <a:lnTo>
                      <a:pt x="31894" y="570155"/>
                    </a:lnTo>
                    <a:cubicBezTo>
                      <a:pt x="23435" y="570155"/>
                      <a:pt x="15323" y="566794"/>
                      <a:pt x="9341" y="560813"/>
                    </a:cubicBezTo>
                    <a:cubicBezTo>
                      <a:pt x="3360" y="554832"/>
                      <a:pt x="0" y="546720"/>
                      <a:pt x="0" y="538261"/>
                    </a:cubicBezTo>
                    <a:lnTo>
                      <a:pt x="0" y="31894"/>
                    </a:lnTo>
                    <a:cubicBezTo>
                      <a:pt x="0" y="23435"/>
                      <a:pt x="3360" y="15323"/>
                      <a:pt x="9341" y="9341"/>
                    </a:cubicBezTo>
                    <a:cubicBezTo>
                      <a:pt x="15323" y="3360"/>
                      <a:pt x="23435" y="0"/>
                      <a:pt x="31894" y="0"/>
                    </a:cubicBezTo>
                    <a:close/>
                  </a:path>
                </a:pathLst>
              </a:custGeom>
              <a:solidFill>
                <a:srgbClr val="FFF0A2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0" y="-28575"/>
                <a:ext cx="1259217" cy="598730"/>
              </a:xfrm>
              <a:prstGeom prst="rect">
                <a:avLst/>
              </a:prstGeom>
            </p:spPr>
            <p:txBody>
              <a:bodyPr lIns="40387" tIns="40387" rIns="40387" bIns="40387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</p:grpSp>
      <p:sp>
        <p:nvSpPr>
          <p:cNvPr id="52" name="TextBox 52"/>
          <p:cNvSpPr txBox="1"/>
          <p:nvPr/>
        </p:nvSpPr>
        <p:spPr>
          <a:xfrm>
            <a:off x="9916398" y="6923425"/>
            <a:ext cx="5244338" cy="1852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5. Організація спільних закупівель, щоб знизити витрати на матеріали та інгредієнти.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07800"/>
            <a:chOff x="0" y="0"/>
            <a:chExt cx="24384000" cy="41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10337"/>
            </a:xfrm>
            <a:custGeom>
              <a:avLst/>
              <a:gdLst/>
              <a:ahLst/>
              <a:cxnLst/>
              <a:rect l="l" t="t" r="r" b="b"/>
              <a:pathLst>
                <a:path w="24384000" h="410337">
                  <a:moveTo>
                    <a:pt x="0" y="0"/>
                  </a:moveTo>
                  <a:lnTo>
                    <a:pt x="24384000" y="0"/>
                  </a:lnTo>
                  <a:lnTo>
                    <a:pt x="24384000" y="410337"/>
                  </a:lnTo>
                  <a:lnTo>
                    <a:pt x="0" y="410337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89490" y="2119669"/>
            <a:ext cx="1810515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ІДЕЯ БІЗНЕСУ</a:t>
            </a:r>
          </a:p>
        </p:txBody>
      </p:sp>
      <p:sp>
        <p:nvSpPr>
          <p:cNvPr id="6" name="Freeform 6"/>
          <p:cNvSpPr/>
          <p:nvPr/>
        </p:nvSpPr>
        <p:spPr>
          <a:xfrm>
            <a:off x="1212770" y="11071977"/>
            <a:ext cx="12017004" cy="1598592"/>
          </a:xfrm>
          <a:custGeom>
            <a:avLst/>
            <a:gdLst/>
            <a:ahLst/>
            <a:cxnLst/>
            <a:rect l="l" t="t" r="r" b="b"/>
            <a:pathLst>
              <a:path w="12017004" h="1598592">
                <a:moveTo>
                  <a:pt x="0" y="0"/>
                </a:moveTo>
                <a:lnTo>
                  <a:pt x="12017004" y="0"/>
                </a:lnTo>
                <a:lnTo>
                  <a:pt x="12017004" y="1598592"/>
                </a:lnTo>
                <a:lnTo>
                  <a:pt x="0" y="1598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2464548" y="3905531"/>
            <a:ext cx="4064110" cy="5287702"/>
            <a:chOff x="0" y="0"/>
            <a:chExt cx="1505226" cy="19584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05226" cy="1958408"/>
            </a:xfrm>
            <a:custGeom>
              <a:avLst/>
              <a:gdLst/>
              <a:ahLst/>
              <a:cxnLst/>
              <a:rect l="l" t="t" r="r" b="b"/>
              <a:pathLst>
                <a:path w="1505226" h="1958408">
                  <a:moveTo>
                    <a:pt x="72388" y="0"/>
                  </a:moveTo>
                  <a:lnTo>
                    <a:pt x="1432838" y="0"/>
                  </a:lnTo>
                  <a:cubicBezTo>
                    <a:pt x="1452037" y="0"/>
                    <a:pt x="1470449" y="7627"/>
                    <a:pt x="1484024" y="21202"/>
                  </a:cubicBezTo>
                  <a:cubicBezTo>
                    <a:pt x="1497599" y="34777"/>
                    <a:pt x="1505226" y="53190"/>
                    <a:pt x="1505226" y="72388"/>
                  </a:cubicBezTo>
                  <a:lnTo>
                    <a:pt x="1505226" y="1886020"/>
                  </a:lnTo>
                  <a:cubicBezTo>
                    <a:pt x="1505226" y="1905219"/>
                    <a:pt x="1497599" y="1923631"/>
                    <a:pt x="1484024" y="1937206"/>
                  </a:cubicBezTo>
                  <a:cubicBezTo>
                    <a:pt x="1470449" y="1950782"/>
                    <a:pt x="1452037" y="1958408"/>
                    <a:pt x="1432838" y="1958408"/>
                  </a:cubicBezTo>
                  <a:lnTo>
                    <a:pt x="72388" y="1958408"/>
                  </a:lnTo>
                  <a:cubicBezTo>
                    <a:pt x="53190" y="1958408"/>
                    <a:pt x="34777" y="1950782"/>
                    <a:pt x="21202" y="1937206"/>
                  </a:cubicBezTo>
                  <a:cubicBezTo>
                    <a:pt x="7627" y="1923631"/>
                    <a:pt x="0" y="1905219"/>
                    <a:pt x="0" y="1886020"/>
                  </a:cubicBezTo>
                  <a:lnTo>
                    <a:pt x="0" y="72388"/>
                  </a:lnTo>
                  <a:cubicBezTo>
                    <a:pt x="0" y="53190"/>
                    <a:pt x="7627" y="34777"/>
                    <a:pt x="21202" y="21202"/>
                  </a:cubicBezTo>
                  <a:cubicBezTo>
                    <a:pt x="34777" y="7627"/>
                    <a:pt x="53190" y="0"/>
                    <a:pt x="72388" y="0"/>
                  </a:cubicBezTo>
                  <a:close/>
                </a:path>
              </a:pathLst>
            </a:custGeom>
            <a:solidFill>
              <a:srgbClr val="FFF0A2"/>
            </a:solidFill>
            <a:ln w="28575" cap="rnd">
              <a:solidFill>
                <a:srgbClr val="FFE500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505226" cy="1986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197296" y="4017942"/>
            <a:ext cx="2598614" cy="450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Основна ідея</a:t>
            </a: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 - створення гільдії майстрів, яка в подальшому зможе впливати на економічне відновлення та розвиток  країни</a:t>
            </a:r>
          </a:p>
        </p:txBody>
      </p:sp>
      <p:sp>
        <p:nvSpPr>
          <p:cNvPr id="17" name="AutoShape 17"/>
          <p:cNvSpPr/>
          <p:nvPr/>
        </p:nvSpPr>
        <p:spPr>
          <a:xfrm>
            <a:off x="5044626" y="6549382"/>
            <a:ext cx="741992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6406701" y="3878565"/>
            <a:ext cx="4695771" cy="5287702"/>
            <a:chOff x="0" y="0"/>
            <a:chExt cx="1739175" cy="195840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9175" cy="1958408"/>
            </a:xfrm>
            <a:custGeom>
              <a:avLst/>
              <a:gdLst/>
              <a:ahLst/>
              <a:cxnLst/>
              <a:rect l="l" t="t" r="r" b="b"/>
              <a:pathLst>
                <a:path w="1739175" h="1958408">
                  <a:moveTo>
                    <a:pt x="62651" y="0"/>
                  </a:moveTo>
                  <a:lnTo>
                    <a:pt x="1676524" y="0"/>
                  </a:lnTo>
                  <a:cubicBezTo>
                    <a:pt x="1711125" y="0"/>
                    <a:pt x="1739175" y="28050"/>
                    <a:pt x="1739175" y="62651"/>
                  </a:cubicBezTo>
                  <a:lnTo>
                    <a:pt x="1739175" y="1895758"/>
                  </a:lnTo>
                  <a:cubicBezTo>
                    <a:pt x="1739175" y="1930359"/>
                    <a:pt x="1711125" y="1958408"/>
                    <a:pt x="1676524" y="1958408"/>
                  </a:cubicBezTo>
                  <a:lnTo>
                    <a:pt x="62651" y="1958408"/>
                  </a:lnTo>
                  <a:cubicBezTo>
                    <a:pt x="28050" y="1958408"/>
                    <a:pt x="0" y="1930359"/>
                    <a:pt x="0" y="1895758"/>
                  </a:cubicBezTo>
                  <a:lnTo>
                    <a:pt x="0" y="62651"/>
                  </a:lnTo>
                  <a:cubicBezTo>
                    <a:pt x="0" y="28050"/>
                    <a:pt x="28050" y="0"/>
                    <a:pt x="62651" y="0"/>
                  </a:cubicBezTo>
                  <a:close/>
                </a:path>
              </a:pathLst>
            </a:custGeom>
            <a:solidFill>
              <a:srgbClr val="FFF0A2"/>
            </a:solidFill>
            <a:ln w="28575" cap="rnd">
              <a:solidFill>
                <a:srgbClr val="FFE500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1739175" cy="1986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6801059" y="3990975"/>
            <a:ext cx="3907055" cy="522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Розвиток</a:t>
            </a: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 та постійна юридична, бухгалтерська, маркетингова та коучінгова </a:t>
            </a: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підтримка</a:t>
            </a: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 майстрів різного рівня та напрямку на шляху зростання їх бізнесу в одному місці (</a:t>
            </a: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єдине вікно послуг</a:t>
            </a: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697812" y="3905531"/>
            <a:ext cx="3346814" cy="5287702"/>
            <a:chOff x="0" y="0"/>
            <a:chExt cx="1239561" cy="195840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39561" cy="1958408"/>
            </a:xfrm>
            <a:custGeom>
              <a:avLst/>
              <a:gdLst/>
              <a:ahLst/>
              <a:cxnLst/>
              <a:rect l="l" t="t" r="r" b="b"/>
              <a:pathLst>
                <a:path w="1239561" h="1958408">
                  <a:moveTo>
                    <a:pt x="87902" y="0"/>
                  </a:moveTo>
                  <a:lnTo>
                    <a:pt x="1151658" y="0"/>
                  </a:lnTo>
                  <a:cubicBezTo>
                    <a:pt x="1174971" y="0"/>
                    <a:pt x="1197330" y="9261"/>
                    <a:pt x="1213815" y="25746"/>
                  </a:cubicBezTo>
                  <a:cubicBezTo>
                    <a:pt x="1230300" y="42231"/>
                    <a:pt x="1239561" y="64589"/>
                    <a:pt x="1239561" y="87902"/>
                  </a:cubicBezTo>
                  <a:lnTo>
                    <a:pt x="1239561" y="1870506"/>
                  </a:lnTo>
                  <a:cubicBezTo>
                    <a:pt x="1239561" y="1893819"/>
                    <a:pt x="1230300" y="1916177"/>
                    <a:pt x="1213815" y="1932662"/>
                  </a:cubicBezTo>
                  <a:cubicBezTo>
                    <a:pt x="1197330" y="1949147"/>
                    <a:pt x="1174971" y="1958408"/>
                    <a:pt x="1151658" y="1958408"/>
                  </a:cubicBezTo>
                  <a:lnTo>
                    <a:pt x="87902" y="1958408"/>
                  </a:lnTo>
                  <a:cubicBezTo>
                    <a:pt x="64589" y="1958408"/>
                    <a:pt x="42231" y="1949147"/>
                    <a:pt x="25746" y="1932662"/>
                  </a:cubicBezTo>
                  <a:cubicBezTo>
                    <a:pt x="9261" y="1916177"/>
                    <a:pt x="0" y="1893819"/>
                    <a:pt x="0" y="1870506"/>
                  </a:cubicBezTo>
                  <a:lnTo>
                    <a:pt x="0" y="87902"/>
                  </a:lnTo>
                  <a:cubicBezTo>
                    <a:pt x="0" y="64589"/>
                    <a:pt x="9261" y="42231"/>
                    <a:pt x="25746" y="25746"/>
                  </a:cubicBezTo>
                  <a:cubicBezTo>
                    <a:pt x="42231" y="9261"/>
                    <a:pt x="64589" y="0"/>
                    <a:pt x="87902" y="0"/>
                  </a:cubicBezTo>
                  <a:close/>
                </a:path>
              </a:pathLst>
            </a:custGeom>
            <a:solidFill>
              <a:srgbClr val="FFF0A2"/>
            </a:solidFill>
            <a:ln w="28575" cap="rnd">
              <a:solidFill>
                <a:srgbClr val="FFE500"/>
              </a:solidFill>
              <a:prstDash val="solid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1239561" cy="1986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992954" y="4017942"/>
            <a:ext cx="2756530" cy="368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Створення </a:t>
            </a: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віртуального хабу для розвитку бізнесу від домашньої майстерні до великого виробництва.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07717"/>
            <a:chOff x="0" y="0"/>
            <a:chExt cx="24384000" cy="4102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10337"/>
            </a:xfrm>
            <a:custGeom>
              <a:avLst/>
              <a:gdLst/>
              <a:ahLst/>
              <a:cxnLst/>
              <a:rect l="l" t="t" r="r" b="b"/>
              <a:pathLst>
                <a:path w="24384000" h="410337">
                  <a:moveTo>
                    <a:pt x="0" y="0"/>
                  </a:moveTo>
                  <a:lnTo>
                    <a:pt x="24384000" y="0"/>
                  </a:lnTo>
                  <a:lnTo>
                    <a:pt x="24384000" y="410337"/>
                  </a:lnTo>
                  <a:lnTo>
                    <a:pt x="0" y="410337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212770" y="11071977"/>
            <a:ext cx="12017004" cy="1598592"/>
          </a:xfrm>
          <a:custGeom>
            <a:avLst/>
            <a:gdLst/>
            <a:ahLst/>
            <a:cxnLst/>
            <a:rect l="l" t="t" r="r" b="b"/>
            <a:pathLst>
              <a:path w="12017004" h="1598592">
                <a:moveTo>
                  <a:pt x="0" y="0"/>
                </a:moveTo>
                <a:lnTo>
                  <a:pt x="12017004" y="0"/>
                </a:lnTo>
                <a:lnTo>
                  <a:pt x="12017004" y="1598592"/>
                </a:lnTo>
                <a:lnTo>
                  <a:pt x="0" y="1598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67500" y="3319357"/>
            <a:ext cx="8370001" cy="5119406"/>
            <a:chOff x="0" y="0"/>
            <a:chExt cx="1418201" cy="867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8201" cy="867425"/>
            </a:xfrm>
            <a:custGeom>
              <a:avLst/>
              <a:gdLst/>
              <a:ahLst/>
              <a:cxnLst/>
              <a:rect l="l" t="t" r="r" b="b"/>
              <a:pathLst>
                <a:path w="1418201" h="867425">
                  <a:moveTo>
                    <a:pt x="19424" y="0"/>
                  </a:moveTo>
                  <a:lnTo>
                    <a:pt x="1398777" y="0"/>
                  </a:lnTo>
                  <a:cubicBezTo>
                    <a:pt x="1403928" y="0"/>
                    <a:pt x="1408869" y="2046"/>
                    <a:pt x="1412512" y="5689"/>
                  </a:cubicBezTo>
                  <a:cubicBezTo>
                    <a:pt x="1416154" y="9332"/>
                    <a:pt x="1418201" y="14273"/>
                    <a:pt x="1418201" y="19424"/>
                  </a:cubicBezTo>
                  <a:lnTo>
                    <a:pt x="1418201" y="848000"/>
                  </a:lnTo>
                  <a:cubicBezTo>
                    <a:pt x="1418201" y="853152"/>
                    <a:pt x="1416154" y="858093"/>
                    <a:pt x="1412512" y="861735"/>
                  </a:cubicBezTo>
                  <a:cubicBezTo>
                    <a:pt x="1408869" y="865378"/>
                    <a:pt x="1403928" y="867425"/>
                    <a:pt x="1398777" y="867425"/>
                  </a:cubicBezTo>
                  <a:lnTo>
                    <a:pt x="19424" y="867425"/>
                  </a:lnTo>
                  <a:cubicBezTo>
                    <a:pt x="14273" y="867425"/>
                    <a:pt x="9332" y="865378"/>
                    <a:pt x="5689" y="861735"/>
                  </a:cubicBezTo>
                  <a:cubicBezTo>
                    <a:pt x="2046" y="858093"/>
                    <a:pt x="0" y="853152"/>
                    <a:pt x="0" y="848000"/>
                  </a:cubicBezTo>
                  <a:lnTo>
                    <a:pt x="0" y="19424"/>
                  </a:lnTo>
                  <a:cubicBezTo>
                    <a:pt x="0" y="14273"/>
                    <a:pt x="2046" y="9332"/>
                    <a:pt x="5689" y="5689"/>
                  </a:cubicBezTo>
                  <a:cubicBezTo>
                    <a:pt x="9332" y="2046"/>
                    <a:pt x="14273" y="0"/>
                    <a:pt x="19424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418201" cy="896000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11270" y="3195532"/>
            <a:ext cx="8317434" cy="5004648"/>
            <a:chOff x="0" y="0"/>
            <a:chExt cx="1409294" cy="8479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09294" cy="847980"/>
            </a:xfrm>
            <a:custGeom>
              <a:avLst/>
              <a:gdLst/>
              <a:ahLst/>
              <a:cxnLst/>
              <a:rect l="l" t="t" r="r" b="b"/>
              <a:pathLst>
                <a:path w="1409294" h="847980">
                  <a:moveTo>
                    <a:pt x="19547" y="0"/>
                  </a:moveTo>
                  <a:lnTo>
                    <a:pt x="1389747" y="0"/>
                  </a:lnTo>
                  <a:cubicBezTo>
                    <a:pt x="1394931" y="0"/>
                    <a:pt x="1399903" y="2059"/>
                    <a:pt x="1403569" y="5725"/>
                  </a:cubicBezTo>
                  <a:cubicBezTo>
                    <a:pt x="1407235" y="9391"/>
                    <a:pt x="1409294" y="14363"/>
                    <a:pt x="1409294" y="19547"/>
                  </a:cubicBezTo>
                  <a:lnTo>
                    <a:pt x="1409294" y="828433"/>
                  </a:lnTo>
                  <a:cubicBezTo>
                    <a:pt x="1409294" y="833617"/>
                    <a:pt x="1407235" y="838589"/>
                    <a:pt x="1403569" y="842255"/>
                  </a:cubicBezTo>
                  <a:cubicBezTo>
                    <a:pt x="1399903" y="845921"/>
                    <a:pt x="1394931" y="847980"/>
                    <a:pt x="1389747" y="847980"/>
                  </a:cubicBezTo>
                  <a:lnTo>
                    <a:pt x="19547" y="847980"/>
                  </a:lnTo>
                  <a:cubicBezTo>
                    <a:pt x="14363" y="847980"/>
                    <a:pt x="9391" y="845921"/>
                    <a:pt x="5725" y="842255"/>
                  </a:cubicBezTo>
                  <a:cubicBezTo>
                    <a:pt x="2059" y="838589"/>
                    <a:pt x="0" y="833617"/>
                    <a:pt x="0" y="828433"/>
                  </a:cubicBezTo>
                  <a:lnTo>
                    <a:pt x="0" y="19547"/>
                  </a:lnTo>
                  <a:cubicBezTo>
                    <a:pt x="0" y="14363"/>
                    <a:pt x="2059" y="9391"/>
                    <a:pt x="5725" y="5725"/>
                  </a:cubicBezTo>
                  <a:cubicBezTo>
                    <a:pt x="9391" y="2059"/>
                    <a:pt x="14363" y="0"/>
                    <a:pt x="19547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409294" cy="876555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5400000">
            <a:off x="10078264" y="2358748"/>
            <a:ext cx="7353680" cy="7040624"/>
            <a:chOff x="0" y="0"/>
            <a:chExt cx="8890000" cy="8511540"/>
          </a:xfrm>
        </p:grpSpPr>
        <p:sp>
          <p:nvSpPr>
            <p:cNvPr id="18" name="Freeform 18"/>
            <p:cNvSpPr/>
            <p:nvPr/>
          </p:nvSpPr>
          <p:spPr>
            <a:xfrm rot="5400000">
              <a:off x="-593090" y="684530"/>
              <a:ext cx="4210050" cy="2932430"/>
            </a:xfrm>
            <a:custGeom>
              <a:avLst/>
              <a:gdLst/>
              <a:ahLst/>
              <a:cxnLst/>
              <a:rect l="l" t="t" r="r" b="b"/>
              <a:pathLst>
                <a:path w="4210050" h="2932430">
                  <a:moveTo>
                    <a:pt x="0" y="2932430"/>
                  </a:moveTo>
                  <a:lnTo>
                    <a:pt x="0" y="0"/>
                  </a:lnTo>
                  <a:lnTo>
                    <a:pt x="4210050" y="0"/>
                  </a:lnTo>
                  <a:lnTo>
                    <a:pt x="4210050" y="2932430"/>
                  </a:lnTo>
                  <a:close/>
                </a:path>
              </a:pathLst>
            </a:custGeom>
            <a:blipFill>
              <a:blip r:embed="rId4"/>
              <a:stretch>
                <a:fillRect l="-4640" t="-2338" r="-4640" b="-2338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5400000">
              <a:off x="2339340" y="684530"/>
              <a:ext cx="4210050" cy="2932430"/>
            </a:xfrm>
            <a:custGeom>
              <a:avLst/>
              <a:gdLst/>
              <a:ahLst/>
              <a:cxnLst/>
              <a:rect l="l" t="t" r="r" b="b"/>
              <a:pathLst>
                <a:path w="4210050" h="2932430">
                  <a:moveTo>
                    <a:pt x="0" y="2932430"/>
                  </a:moveTo>
                  <a:lnTo>
                    <a:pt x="0" y="0"/>
                  </a:lnTo>
                  <a:lnTo>
                    <a:pt x="4210050" y="0"/>
                  </a:lnTo>
                  <a:lnTo>
                    <a:pt x="4210050" y="2932430"/>
                  </a:lnTo>
                  <a:close/>
                </a:path>
              </a:pathLst>
            </a:custGeom>
            <a:blipFill>
              <a:blip r:embed="rId5"/>
              <a:stretch>
                <a:fillRect l="-2373" t="-167" r="-3718" b="-1455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5400000">
              <a:off x="5273040" y="684530"/>
              <a:ext cx="4210050" cy="2932430"/>
            </a:xfrm>
            <a:custGeom>
              <a:avLst/>
              <a:gdLst/>
              <a:ahLst/>
              <a:cxnLst/>
              <a:rect l="l" t="t" r="r" b="b"/>
              <a:pathLst>
                <a:path w="4210050" h="2932430">
                  <a:moveTo>
                    <a:pt x="0" y="2932430"/>
                  </a:moveTo>
                  <a:lnTo>
                    <a:pt x="0" y="0"/>
                  </a:lnTo>
                  <a:lnTo>
                    <a:pt x="4210050" y="0"/>
                  </a:lnTo>
                  <a:lnTo>
                    <a:pt x="4210050" y="2932430"/>
                  </a:lnTo>
                  <a:close/>
                </a:path>
              </a:pathLst>
            </a:custGeom>
            <a:blipFill>
              <a:blip r:embed="rId6"/>
              <a:stretch>
                <a:fillRect l="-2199" r="-3420" b="-1169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5400000">
              <a:off x="-593090" y="4894580"/>
              <a:ext cx="4210050" cy="2932430"/>
            </a:xfrm>
            <a:custGeom>
              <a:avLst/>
              <a:gdLst/>
              <a:ahLst/>
              <a:cxnLst/>
              <a:rect l="l" t="t" r="r" b="b"/>
              <a:pathLst>
                <a:path w="4210050" h="2932430">
                  <a:moveTo>
                    <a:pt x="0" y="2932430"/>
                  </a:moveTo>
                  <a:lnTo>
                    <a:pt x="0" y="0"/>
                  </a:lnTo>
                  <a:lnTo>
                    <a:pt x="4210050" y="0"/>
                  </a:lnTo>
                  <a:lnTo>
                    <a:pt x="4210050" y="2932430"/>
                  </a:lnTo>
                  <a:close/>
                </a:path>
              </a:pathLst>
            </a:custGeom>
            <a:blipFill>
              <a:blip r:embed="rId7"/>
              <a:stretch>
                <a:fillRect l="-5064" t="-2744" r="-2199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5400000">
              <a:off x="2339340" y="4894580"/>
              <a:ext cx="4210050" cy="2932430"/>
            </a:xfrm>
            <a:custGeom>
              <a:avLst/>
              <a:gdLst/>
              <a:ahLst/>
              <a:cxnLst/>
              <a:rect l="l" t="t" r="r" b="b"/>
              <a:pathLst>
                <a:path w="4210050" h="2932430">
                  <a:moveTo>
                    <a:pt x="0" y="2932430"/>
                  </a:moveTo>
                  <a:lnTo>
                    <a:pt x="0" y="0"/>
                  </a:lnTo>
                  <a:lnTo>
                    <a:pt x="4210050" y="0"/>
                  </a:lnTo>
                  <a:lnTo>
                    <a:pt x="4210050" y="2932430"/>
                  </a:lnTo>
                  <a:close/>
                </a:path>
              </a:pathLst>
            </a:custGeom>
            <a:blipFill>
              <a:blip r:embed="rId8"/>
              <a:stretch>
                <a:fillRect l="-2199" r="-2199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5400000">
              <a:off x="5273040" y="4894580"/>
              <a:ext cx="4210050" cy="2932430"/>
            </a:xfrm>
            <a:custGeom>
              <a:avLst/>
              <a:gdLst/>
              <a:ahLst/>
              <a:cxnLst/>
              <a:rect l="l" t="t" r="r" b="b"/>
              <a:pathLst>
                <a:path w="4210050" h="2932430">
                  <a:moveTo>
                    <a:pt x="0" y="2932430"/>
                  </a:moveTo>
                  <a:lnTo>
                    <a:pt x="0" y="0"/>
                  </a:lnTo>
                  <a:lnTo>
                    <a:pt x="4210050" y="0"/>
                  </a:lnTo>
                  <a:lnTo>
                    <a:pt x="4210050" y="2932430"/>
                  </a:lnTo>
                  <a:close/>
                </a:path>
              </a:pathLst>
            </a:custGeom>
            <a:blipFill>
              <a:blip r:embed="rId9"/>
              <a:stretch>
                <a:fillRect l="-2199" r="-2972" b="-740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8890000" cy="8511540"/>
            </a:xfrm>
            <a:custGeom>
              <a:avLst/>
              <a:gdLst/>
              <a:ahLst/>
              <a:cxnLst/>
              <a:rect l="l" t="t" r="r" b="b"/>
              <a:pathLst>
                <a:path w="8890000" h="8511540">
                  <a:moveTo>
                    <a:pt x="5957570" y="0"/>
                  </a:moveTo>
                  <a:lnTo>
                    <a:pt x="0" y="0"/>
                  </a:lnTo>
                  <a:lnTo>
                    <a:pt x="0" y="8511540"/>
                  </a:lnTo>
                  <a:lnTo>
                    <a:pt x="8890000" y="8511540"/>
                  </a:lnTo>
                  <a:lnTo>
                    <a:pt x="8890000" y="0"/>
                  </a:lnTo>
                  <a:lnTo>
                    <a:pt x="5957570" y="0"/>
                  </a:lnTo>
                  <a:close/>
                  <a:moveTo>
                    <a:pt x="3023870" y="91440"/>
                  </a:moveTo>
                  <a:lnTo>
                    <a:pt x="5864860" y="91440"/>
                  </a:lnTo>
                  <a:lnTo>
                    <a:pt x="5864860" y="4210050"/>
                  </a:lnTo>
                  <a:lnTo>
                    <a:pt x="3023870" y="4210050"/>
                  </a:lnTo>
                  <a:lnTo>
                    <a:pt x="3023870" y="91440"/>
                  </a:lnTo>
                  <a:close/>
                  <a:moveTo>
                    <a:pt x="91440" y="91440"/>
                  </a:moveTo>
                  <a:lnTo>
                    <a:pt x="2932430" y="91440"/>
                  </a:lnTo>
                  <a:lnTo>
                    <a:pt x="2932430" y="4210050"/>
                  </a:lnTo>
                  <a:lnTo>
                    <a:pt x="91440" y="4210050"/>
                  </a:lnTo>
                  <a:lnTo>
                    <a:pt x="91440" y="91440"/>
                  </a:lnTo>
                  <a:close/>
                  <a:moveTo>
                    <a:pt x="2932430" y="8420100"/>
                  </a:moveTo>
                  <a:lnTo>
                    <a:pt x="91440" y="8420100"/>
                  </a:lnTo>
                  <a:lnTo>
                    <a:pt x="91440" y="4301490"/>
                  </a:lnTo>
                  <a:lnTo>
                    <a:pt x="2932430" y="4301490"/>
                  </a:lnTo>
                  <a:lnTo>
                    <a:pt x="2932430" y="8420100"/>
                  </a:lnTo>
                  <a:close/>
                  <a:moveTo>
                    <a:pt x="5864860" y="8420100"/>
                  </a:moveTo>
                  <a:lnTo>
                    <a:pt x="3023870" y="8420100"/>
                  </a:lnTo>
                  <a:lnTo>
                    <a:pt x="3023870" y="4301490"/>
                  </a:lnTo>
                  <a:lnTo>
                    <a:pt x="5864860" y="4301490"/>
                  </a:lnTo>
                  <a:lnTo>
                    <a:pt x="5864860" y="8420100"/>
                  </a:lnTo>
                  <a:close/>
                  <a:moveTo>
                    <a:pt x="8798560" y="8420100"/>
                  </a:moveTo>
                  <a:lnTo>
                    <a:pt x="5957570" y="8420100"/>
                  </a:lnTo>
                  <a:lnTo>
                    <a:pt x="5957570" y="4301490"/>
                  </a:lnTo>
                  <a:lnTo>
                    <a:pt x="8798560" y="4301490"/>
                  </a:lnTo>
                  <a:lnTo>
                    <a:pt x="8798560" y="8420100"/>
                  </a:lnTo>
                  <a:close/>
                  <a:moveTo>
                    <a:pt x="5957570" y="4210050"/>
                  </a:moveTo>
                  <a:lnTo>
                    <a:pt x="5957570" y="91440"/>
                  </a:lnTo>
                  <a:lnTo>
                    <a:pt x="8798560" y="91440"/>
                  </a:lnTo>
                  <a:lnTo>
                    <a:pt x="8798560" y="4210050"/>
                  </a:lnTo>
                  <a:lnTo>
                    <a:pt x="5957570" y="4210050"/>
                  </a:lnTo>
                  <a:close/>
                </a:path>
              </a:pathLst>
            </a:custGeom>
            <a:solidFill>
              <a:srgbClr val="FFE500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389303" y="1846557"/>
            <a:ext cx="18105150" cy="71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МІСІЯ ТА ВІЗІЯ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8444" y="3287488"/>
            <a:ext cx="8122800" cy="472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Наша місія:</a:t>
            </a: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  надихати та допомагати крафтовим майстрам створювати та розвивати унікальні бізнеси. А разом з цим розвивати креативний кластер економіки країни. 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Віртуальний хаб для розвитку бізнесу від домашньої майстерні до великого виробництва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Найвпливовіша та найкриативніша спільнота майстрів Європи.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316"/>
            <a:chOff x="0" y="0"/>
            <a:chExt cx="24384000" cy="449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707"/>
            </a:xfrm>
            <a:custGeom>
              <a:avLst/>
              <a:gdLst/>
              <a:ahLst/>
              <a:cxnLst/>
              <a:rect l="l" t="t" r="r" b="b"/>
              <a:pathLst>
                <a:path w="24384000" h="449707">
                  <a:moveTo>
                    <a:pt x="0" y="0"/>
                  </a:moveTo>
                  <a:lnTo>
                    <a:pt x="24384000" y="0"/>
                  </a:lnTo>
                  <a:lnTo>
                    <a:pt x="24384000" y="449707"/>
                  </a:lnTo>
                  <a:lnTo>
                    <a:pt x="0" y="449707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727085" y="3982194"/>
            <a:ext cx="2271504" cy="1161306"/>
            <a:chOff x="0" y="0"/>
            <a:chExt cx="3028672" cy="15484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28672" cy="1548409"/>
            </a:xfrm>
            <a:custGeom>
              <a:avLst/>
              <a:gdLst/>
              <a:ahLst/>
              <a:cxnLst/>
              <a:rect l="l" t="t" r="r" b="b"/>
              <a:pathLst>
                <a:path w="3028672" h="1548409">
                  <a:moveTo>
                    <a:pt x="0" y="0"/>
                  </a:moveTo>
                  <a:lnTo>
                    <a:pt x="3028672" y="0"/>
                  </a:lnTo>
                  <a:lnTo>
                    <a:pt x="3028672" y="1548409"/>
                  </a:lnTo>
                  <a:lnTo>
                    <a:pt x="0" y="1548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473515" y="10689"/>
              <a:ext cx="2213733" cy="1012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/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71277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Безпека</a:t>
              </a:r>
            </a:p>
          </p:txBody>
        </p:sp>
      </p:grpSp>
      <p:sp>
        <p:nvSpPr>
          <p:cNvPr id="14" name="Freeform 14"/>
          <p:cNvSpPr/>
          <p:nvPr/>
        </p:nvSpPr>
        <p:spPr>
          <a:xfrm rot="-7021645">
            <a:off x="7081650" y="4312271"/>
            <a:ext cx="1585559" cy="581897"/>
          </a:xfrm>
          <a:custGeom>
            <a:avLst/>
            <a:gdLst/>
            <a:ahLst/>
            <a:cxnLst/>
            <a:rect l="l" t="t" r="r" b="b"/>
            <a:pathLst>
              <a:path w="1585559" h="581897">
                <a:moveTo>
                  <a:pt x="0" y="0"/>
                </a:moveTo>
                <a:lnTo>
                  <a:pt x="1585558" y="0"/>
                </a:lnTo>
                <a:lnTo>
                  <a:pt x="1585558" y="581897"/>
                </a:lnTo>
                <a:lnTo>
                  <a:pt x="0" y="581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1489" b="-138"/>
            </a:stretch>
          </a:blipFill>
        </p:spPr>
      </p:sp>
      <p:sp>
        <p:nvSpPr>
          <p:cNvPr id="15" name="Freeform 15"/>
          <p:cNvSpPr/>
          <p:nvPr/>
        </p:nvSpPr>
        <p:spPr>
          <a:xfrm rot="-4225549">
            <a:off x="9016701" y="4387523"/>
            <a:ext cx="1651637" cy="582702"/>
          </a:xfrm>
          <a:custGeom>
            <a:avLst/>
            <a:gdLst/>
            <a:ahLst/>
            <a:cxnLst/>
            <a:rect l="l" t="t" r="r" b="b"/>
            <a:pathLst>
              <a:path w="1651637" h="582702">
                <a:moveTo>
                  <a:pt x="0" y="0"/>
                </a:moveTo>
                <a:lnTo>
                  <a:pt x="1651637" y="0"/>
                </a:lnTo>
                <a:lnTo>
                  <a:pt x="1651637" y="582703"/>
                </a:lnTo>
                <a:lnTo>
                  <a:pt x="0" y="582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6629"/>
            </a:stretch>
          </a:blipFill>
        </p:spPr>
      </p:sp>
      <p:sp>
        <p:nvSpPr>
          <p:cNvPr id="16" name="Freeform 16"/>
          <p:cNvSpPr/>
          <p:nvPr/>
        </p:nvSpPr>
        <p:spPr>
          <a:xfrm rot="-9665806">
            <a:off x="5298851" y="4968331"/>
            <a:ext cx="1926288" cy="582702"/>
          </a:xfrm>
          <a:custGeom>
            <a:avLst/>
            <a:gdLst/>
            <a:ahLst/>
            <a:cxnLst/>
            <a:rect l="l" t="t" r="r" b="b"/>
            <a:pathLst>
              <a:path w="1926288" h="582702">
                <a:moveTo>
                  <a:pt x="0" y="0"/>
                </a:moveTo>
                <a:lnTo>
                  <a:pt x="1926288" y="0"/>
                </a:lnTo>
                <a:lnTo>
                  <a:pt x="1926288" y="582702"/>
                </a:lnTo>
                <a:lnTo>
                  <a:pt x="0" y="582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9680343">
            <a:off x="5322766" y="6736203"/>
            <a:ext cx="1926288" cy="582702"/>
          </a:xfrm>
          <a:custGeom>
            <a:avLst/>
            <a:gdLst/>
            <a:ahLst/>
            <a:cxnLst/>
            <a:rect l="l" t="t" r="r" b="b"/>
            <a:pathLst>
              <a:path w="1926288" h="582702">
                <a:moveTo>
                  <a:pt x="0" y="0"/>
                </a:moveTo>
                <a:lnTo>
                  <a:pt x="1926288" y="0"/>
                </a:lnTo>
                <a:lnTo>
                  <a:pt x="1926288" y="582702"/>
                </a:lnTo>
                <a:lnTo>
                  <a:pt x="0" y="582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732397" flipH="1" flipV="1">
            <a:off x="10343433" y="5060561"/>
            <a:ext cx="1926288" cy="582702"/>
          </a:xfrm>
          <a:custGeom>
            <a:avLst/>
            <a:gdLst/>
            <a:ahLst/>
            <a:cxnLst/>
            <a:rect l="l" t="t" r="r" b="b"/>
            <a:pathLst>
              <a:path w="1926288" h="582702">
                <a:moveTo>
                  <a:pt x="1926288" y="582702"/>
                </a:moveTo>
                <a:lnTo>
                  <a:pt x="0" y="582702"/>
                </a:lnTo>
                <a:lnTo>
                  <a:pt x="0" y="0"/>
                </a:lnTo>
                <a:lnTo>
                  <a:pt x="1926288" y="0"/>
                </a:lnTo>
                <a:lnTo>
                  <a:pt x="1926288" y="58270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9477576" flipH="1">
            <a:off x="10353059" y="6695873"/>
            <a:ext cx="1926288" cy="582702"/>
          </a:xfrm>
          <a:custGeom>
            <a:avLst/>
            <a:gdLst/>
            <a:ahLst/>
            <a:cxnLst/>
            <a:rect l="l" t="t" r="r" b="b"/>
            <a:pathLst>
              <a:path w="1926288" h="582702">
                <a:moveTo>
                  <a:pt x="1926288" y="0"/>
                </a:moveTo>
                <a:lnTo>
                  <a:pt x="0" y="0"/>
                </a:lnTo>
                <a:lnTo>
                  <a:pt x="0" y="582702"/>
                </a:lnTo>
                <a:lnTo>
                  <a:pt x="1926288" y="582702"/>
                </a:lnTo>
                <a:lnTo>
                  <a:pt x="192628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6321461">
            <a:off x="7148322" y="7180366"/>
            <a:ext cx="1926288" cy="582702"/>
          </a:xfrm>
          <a:custGeom>
            <a:avLst/>
            <a:gdLst/>
            <a:ahLst/>
            <a:cxnLst/>
            <a:rect l="l" t="t" r="r" b="b"/>
            <a:pathLst>
              <a:path w="1926288" h="582702">
                <a:moveTo>
                  <a:pt x="0" y="0"/>
                </a:moveTo>
                <a:lnTo>
                  <a:pt x="1926288" y="0"/>
                </a:lnTo>
                <a:lnTo>
                  <a:pt x="1926288" y="582702"/>
                </a:lnTo>
                <a:lnTo>
                  <a:pt x="0" y="582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751543">
            <a:off x="8664875" y="7250432"/>
            <a:ext cx="1903372" cy="582702"/>
          </a:xfrm>
          <a:custGeom>
            <a:avLst/>
            <a:gdLst/>
            <a:ahLst/>
            <a:cxnLst/>
            <a:rect l="l" t="t" r="r" b="b"/>
            <a:pathLst>
              <a:path w="1903372" h="582702">
                <a:moveTo>
                  <a:pt x="0" y="0"/>
                </a:moveTo>
                <a:lnTo>
                  <a:pt x="1903372" y="0"/>
                </a:lnTo>
                <a:lnTo>
                  <a:pt x="1903372" y="582702"/>
                </a:lnTo>
                <a:lnTo>
                  <a:pt x="0" y="5827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203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464437" y="4852949"/>
            <a:ext cx="5259333" cy="2688834"/>
          </a:xfrm>
          <a:custGeom>
            <a:avLst/>
            <a:gdLst/>
            <a:ahLst/>
            <a:cxnLst/>
            <a:rect l="l" t="t" r="r" b="b"/>
            <a:pathLst>
              <a:path w="5259333" h="2688834">
                <a:moveTo>
                  <a:pt x="0" y="0"/>
                </a:moveTo>
                <a:lnTo>
                  <a:pt x="5259333" y="0"/>
                </a:lnTo>
                <a:lnTo>
                  <a:pt x="5259333" y="2688834"/>
                </a:lnTo>
                <a:lnTo>
                  <a:pt x="0" y="26888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9774480" y="2496639"/>
            <a:ext cx="8451225" cy="1117099"/>
            <a:chOff x="0" y="0"/>
            <a:chExt cx="11268300" cy="148946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913378" cy="1489465"/>
            </a:xfrm>
            <a:custGeom>
              <a:avLst/>
              <a:gdLst/>
              <a:ahLst/>
              <a:cxnLst/>
              <a:rect l="l" t="t" r="r" b="b"/>
              <a:pathLst>
                <a:path w="2913378" h="1489465">
                  <a:moveTo>
                    <a:pt x="0" y="0"/>
                  </a:moveTo>
                  <a:lnTo>
                    <a:pt x="2913378" y="0"/>
                  </a:lnTo>
                  <a:lnTo>
                    <a:pt x="2913378" y="1489465"/>
                  </a:lnTo>
                  <a:lnTo>
                    <a:pt x="0" y="148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437900" y="436844"/>
              <a:ext cx="10830400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71277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Команда</a:t>
              </a:r>
            </a:p>
            <a:p>
              <a:pPr algn="l">
                <a:lnSpc>
                  <a:spcPts val="2520"/>
                </a:lnSpc>
              </a:pPr>
              <a:endPara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716072" y="4287364"/>
            <a:ext cx="8441548" cy="1452822"/>
            <a:chOff x="0" y="0"/>
            <a:chExt cx="11255397" cy="193709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788941" cy="1937096"/>
            </a:xfrm>
            <a:custGeom>
              <a:avLst/>
              <a:gdLst/>
              <a:ahLst/>
              <a:cxnLst/>
              <a:rect l="l" t="t" r="r" b="b"/>
              <a:pathLst>
                <a:path w="3788941" h="1937096">
                  <a:moveTo>
                    <a:pt x="0" y="0"/>
                  </a:moveTo>
                  <a:lnTo>
                    <a:pt x="3788941" y="0"/>
                  </a:lnTo>
                  <a:lnTo>
                    <a:pt x="3788941" y="1937096"/>
                  </a:lnTo>
                  <a:lnTo>
                    <a:pt x="0" y="1937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424997" y="681293"/>
              <a:ext cx="10830400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71277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Системність</a:t>
              </a:r>
            </a:p>
            <a:p>
              <a:pPr algn="l">
                <a:lnSpc>
                  <a:spcPts val="2520"/>
                </a:lnSpc>
              </a:pPr>
              <a:endPara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080163" y="1983564"/>
            <a:ext cx="3413693" cy="1745250"/>
            <a:chOff x="0" y="0"/>
            <a:chExt cx="4551590" cy="232700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551590" cy="2327001"/>
            </a:xfrm>
            <a:custGeom>
              <a:avLst/>
              <a:gdLst/>
              <a:ahLst/>
              <a:cxnLst/>
              <a:rect l="l" t="t" r="r" b="b"/>
              <a:pathLst>
                <a:path w="4551590" h="2327001">
                  <a:moveTo>
                    <a:pt x="0" y="0"/>
                  </a:moveTo>
                  <a:lnTo>
                    <a:pt x="4551590" y="0"/>
                  </a:lnTo>
                  <a:lnTo>
                    <a:pt x="4551590" y="2327001"/>
                  </a:lnTo>
                  <a:lnTo>
                    <a:pt x="0" y="2327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406545" y="150788"/>
              <a:ext cx="3882128" cy="155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</a:pPr>
              <a:endParaRPr/>
            </a:p>
            <a:p>
              <a:pPr algn="ctr">
                <a:lnSpc>
                  <a:spcPts val="3240"/>
                </a:lnSpc>
              </a:pPr>
              <a:r>
                <a:rPr lang="en-US" sz="2700">
                  <a:solidFill>
                    <a:srgbClr val="71277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Індивідульний підхід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604042" y="7105636"/>
            <a:ext cx="8553578" cy="1414915"/>
            <a:chOff x="0" y="0"/>
            <a:chExt cx="11404770" cy="188655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690079" cy="1886553"/>
            </a:xfrm>
            <a:custGeom>
              <a:avLst/>
              <a:gdLst/>
              <a:ahLst/>
              <a:cxnLst/>
              <a:rect l="l" t="t" r="r" b="b"/>
              <a:pathLst>
                <a:path w="3690079" h="1886553">
                  <a:moveTo>
                    <a:pt x="0" y="0"/>
                  </a:moveTo>
                  <a:lnTo>
                    <a:pt x="3690079" y="0"/>
                  </a:lnTo>
                  <a:lnTo>
                    <a:pt x="3690079" y="1886553"/>
                  </a:lnTo>
                  <a:lnTo>
                    <a:pt x="0" y="1886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574370" y="688618"/>
              <a:ext cx="10830400" cy="96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71277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Підтримка</a:t>
              </a:r>
            </a:p>
            <a:p>
              <a:pPr algn="l">
                <a:lnSpc>
                  <a:spcPts val="2520"/>
                </a:lnSpc>
              </a:pPr>
              <a:endParaRPr lang="en-US" sz="2700">
                <a:solidFill>
                  <a:srgbClr val="712779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774480" y="8730101"/>
            <a:ext cx="8397682" cy="1160475"/>
            <a:chOff x="0" y="0"/>
            <a:chExt cx="11196910" cy="15473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026503" cy="1547300"/>
            </a:xfrm>
            <a:custGeom>
              <a:avLst/>
              <a:gdLst/>
              <a:ahLst/>
              <a:cxnLst/>
              <a:rect l="l" t="t" r="r" b="b"/>
              <a:pathLst>
                <a:path w="3026503" h="1547300">
                  <a:moveTo>
                    <a:pt x="0" y="0"/>
                  </a:moveTo>
                  <a:lnTo>
                    <a:pt x="3026503" y="0"/>
                  </a:lnTo>
                  <a:lnTo>
                    <a:pt x="3026503" y="1547300"/>
                  </a:lnTo>
                  <a:lnTo>
                    <a:pt x="0" y="1547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366510" y="-22626"/>
              <a:ext cx="10830400" cy="1012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/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71277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Розвиток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2518360" y="7235921"/>
            <a:ext cx="7487270" cy="1154345"/>
            <a:chOff x="0" y="0"/>
            <a:chExt cx="9983026" cy="153912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3010516" cy="1539126"/>
            </a:xfrm>
            <a:custGeom>
              <a:avLst/>
              <a:gdLst/>
              <a:ahLst/>
              <a:cxnLst/>
              <a:rect l="l" t="t" r="r" b="b"/>
              <a:pathLst>
                <a:path w="3010516" h="1539126">
                  <a:moveTo>
                    <a:pt x="0" y="0"/>
                  </a:moveTo>
                  <a:lnTo>
                    <a:pt x="3010516" y="0"/>
                  </a:lnTo>
                  <a:lnTo>
                    <a:pt x="3010516" y="1539126"/>
                  </a:lnTo>
                  <a:lnTo>
                    <a:pt x="0" y="15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40"/>
            <p:cNvSpPr txBox="1"/>
            <p:nvPr/>
          </p:nvSpPr>
          <p:spPr>
            <a:xfrm>
              <a:off x="406805" y="-19398"/>
              <a:ext cx="9576221" cy="1012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/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71277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Синергія</a:t>
              </a:r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6876861" y="5278732"/>
            <a:ext cx="4439342" cy="298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6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ЦІННОСТІ БІЗНЕСУ</a:t>
            </a:r>
          </a:p>
          <a:p>
            <a:pPr algn="ctr">
              <a:lnSpc>
                <a:spcPts val="2520"/>
              </a:lnSpc>
            </a:pPr>
            <a:endParaRPr lang="en-US" sz="66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520"/>
              </a:lnSpc>
            </a:pPr>
            <a:endParaRPr lang="en-US" sz="66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  <a:p>
            <a:pPr algn="ctr">
              <a:lnSpc>
                <a:spcPts val="2520"/>
              </a:lnSpc>
            </a:pPr>
            <a:endParaRPr lang="en-US" sz="66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5659376" y="8466156"/>
            <a:ext cx="2999296" cy="1558839"/>
            <a:chOff x="0" y="0"/>
            <a:chExt cx="3999061" cy="2078452"/>
          </a:xfrm>
        </p:grpSpPr>
        <p:sp>
          <p:nvSpPr>
            <p:cNvPr id="43" name="Freeform 43"/>
            <p:cNvSpPr/>
            <p:nvPr/>
          </p:nvSpPr>
          <p:spPr>
            <a:xfrm>
              <a:off x="0" y="33932"/>
              <a:ext cx="3999061" cy="2044520"/>
            </a:xfrm>
            <a:custGeom>
              <a:avLst/>
              <a:gdLst/>
              <a:ahLst/>
              <a:cxnLst/>
              <a:rect l="l" t="t" r="r" b="b"/>
              <a:pathLst>
                <a:path w="3999061" h="2044520">
                  <a:moveTo>
                    <a:pt x="0" y="0"/>
                  </a:moveTo>
                  <a:lnTo>
                    <a:pt x="3999061" y="0"/>
                  </a:lnTo>
                  <a:lnTo>
                    <a:pt x="3999061" y="2044520"/>
                  </a:lnTo>
                  <a:lnTo>
                    <a:pt x="0" y="2044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TextBox 44"/>
            <p:cNvSpPr txBox="1"/>
            <p:nvPr/>
          </p:nvSpPr>
          <p:spPr>
            <a:xfrm>
              <a:off x="541214" y="-47625"/>
              <a:ext cx="3148444" cy="1558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/>
            </a:p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712779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Швидкість реагування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500"/>
            <a:chOff x="0" y="0"/>
            <a:chExt cx="24384000" cy="4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961"/>
            </a:xfrm>
            <a:custGeom>
              <a:avLst/>
              <a:gdLst/>
              <a:ahLst/>
              <a:cxnLst/>
              <a:rect l="l" t="t" r="r" b="b"/>
              <a:pathLst>
                <a:path w="24384000" h="449961">
                  <a:moveTo>
                    <a:pt x="0" y="0"/>
                  </a:moveTo>
                  <a:lnTo>
                    <a:pt x="24384000" y="0"/>
                  </a:lnTo>
                  <a:lnTo>
                    <a:pt x="24384000" y="449961"/>
                  </a:lnTo>
                  <a:lnTo>
                    <a:pt x="0" y="449961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73999" y="3472902"/>
            <a:ext cx="8370001" cy="5326470"/>
            <a:chOff x="0" y="0"/>
            <a:chExt cx="1418201" cy="9025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18201" cy="902509"/>
            </a:xfrm>
            <a:custGeom>
              <a:avLst/>
              <a:gdLst/>
              <a:ahLst/>
              <a:cxnLst/>
              <a:rect l="l" t="t" r="r" b="b"/>
              <a:pathLst>
                <a:path w="1418201" h="902509">
                  <a:moveTo>
                    <a:pt x="19424" y="0"/>
                  </a:moveTo>
                  <a:lnTo>
                    <a:pt x="1398777" y="0"/>
                  </a:lnTo>
                  <a:cubicBezTo>
                    <a:pt x="1403928" y="0"/>
                    <a:pt x="1408869" y="2046"/>
                    <a:pt x="1412512" y="5689"/>
                  </a:cubicBezTo>
                  <a:cubicBezTo>
                    <a:pt x="1416154" y="9332"/>
                    <a:pt x="1418201" y="14273"/>
                    <a:pt x="1418201" y="19424"/>
                  </a:cubicBezTo>
                  <a:lnTo>
                    <a:pt x="1418201" y="883085"/>
                  </a:lnTo>
                  <a:cubicBezTo>
                    <a:pt x="1418201" y="888237"/>
                    <a:pt x="1416154" y="893177"/>
                    <a:pt x="1412512" y="896820"/>
                  </a:cubicBezTo>
                  <a:cubicBezTo>
                    <a:pt x="1408869" y="900463"/>
                    <a:pt x="1403928" y="902509"/>
                    <a:pt x="1398777" y="902509"/>
                  </a:cubicBezTo>
                  <a:lnTo>
                    <a:pt x="19424" y="902509"/>
                  </a:lnTo>
                  <a:cubicBezTo>
                    <a:pt x="14273" y="902509"/>
                    <a:pt x="9332" y="900463"/>
                    <a:pt x="5689" y="896820"/>
                  </a:cubicBezTo>
                  <a:cubicBezTo>
                    <a:pt x="2046" y="893177"/>
                    <a:pt x="0" y="888237"/>
                    <a:pt x="0" y="883085"/>
                  </a:cubicBezTo>
                  <a:lnTo>
                    <a:pt x="0" y="19424"/>
                  </a:lnTo>
                  <a:cubicBezTo>
                    <a:pt x="0" y="14273"/>
                    <a:pt x="2046" y="9332"/>
                    <a:pt x="5689" y="5689"/>
                  </a:cubicBezTo>
                  <a:cubicBezTo>
                    <a:pt x="9332" y="2046"/>
                    <a:pt x="14273" y="0"/>
                    <a:pt x="19424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1418201" cy="931084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7769" y="3344068"/>
            <a:ext cx="8317434" cy="5207070"/>
            <a:chOff x="0" y="0"/>
            <a:chExt cx="1409294" cy="8822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09294" cy="882278"/>
            </a:xfrm>
            <a:custGeom>
              <a:avLst/>
              <a:gdLst/>
              <a:ahLst/>
              <a:cxnLst/>
              <a:rect l="l" t="t" r="r" b="b"/>
              <a:pathLst>
                <a:path w="1409294" h="882278">
                  <a:moveTo>
                    <a:pt x="19547" y="0"/>
                  </a:moveTo>
                  <a:lnTo>
                    <a:pt x="1389747" y="0"/>
                  </a:lnTo>
                  <a:cubicBezTo>
                    <a:pt x="1394931" y="0"/>
                    <a:pt x="1399903" y="2059"/>
                    <a:pt x="1403569" y="5725"/>
                  </a:cubicBezTo>
                  <a:cubicBezTo>
                    <a:pt x="1407235" y="9391"/>
                    <a:pt x="1409294" y="14363"/>
                    <a:pt x="1409294" y="19547"/>
                  </a:cubicBezTo>
                  <a:lnTo>
                    <a:pt x="1409294" y="862731"/>
                  </a:lnTo>
                  <a:cubicBezTo>
                    <a:pt x="1409294" y="867916"/>
                    <a:pt x="1407235" y="872887"/>
                    <a:pt x="1403569" y="876553"/>
                  </a:cubicBezTo>
                  <a:cubicBezTo>
                    <a:pt x="1399903" y="880219"/>
                    <a:pt x="1394931" y="882278"/>
                    <a:pt x="1389747" y="882278"/>
                  </a:cubicBezTo>
                  <a:lnTo>
                    <a:pt x="19547" y="882278"/>
                  </a:lnTo>
                  <a:cubicBezTo>
                    <a:pt x="14363" y="882278"/>
                    <a:pt x="9391" y="880219"/>
                    <a:pt x="5725" y="876553"/>
                  </a:cubicBezTo>
                  <a:cubicBezTo>
                    <a:pt x="2059" y="872887"/>
                    <a:pt x="0" y="867916"/>
                    <a:pt x="0" y="862731"/>
                  </a:cubicBezTo>
                  <a:lnTo>
                    <a:pt x="0" y="19547"/>
                  </a:lnTo>
                  <a:cubicBezTo>
                    <a:pt x="0" y="14363"/>
                    <a:pt x="2059" y="9391"/>
                    <a:pt x="5725" y="5725"/>
                  </a:cubicBezTo>
                  <a:cubicBezTo>
                    <a:pt x="9391" y="2059"/>
                    <a:pt x="14363" y="0"/>
                    <a:pt x="19547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409294" cy="910853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423578" y="2853091"/>
            <a:ext cx="6566091" cy="6566091"/>
            <a:chOff x="0" y="0"/>
            <a:chExt cx="8909050" cy="8909050"/>
          </a:xfrm>
        </p:grpSpPr>
        <p:sp>
          <p:nvSpPr>
            <p:cNvPr id="17" name="Freeform 17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C19AD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9567" r="-2976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634199" y="5438337"/>
            <a:ext cx="8122800" cy="4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7688" y="1840183"/>
            <a:ext cx="18105150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КЛІЄНТ ТА ЦІННІСНА ПРОПОЗИЦІЯ. </a:t>
            </a:r>
          </a:p>
          <a:p>
            <a:pPr algn="l">
              <a:lnSpc>
                <a:spcPts val="2520"/>
              </a:lnSpc>
            </a:pPr>
            <a:endParaRPr lang="en-US" sz="54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17769" y="3128203"/>
            <a:ext cx="8060260" cy="559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endParaRPr/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 Bold"/>
                <a:ea typeface="Arimo Bold"/>
                <a:cs typeface="Arimo Bold"/>
                <a:sym typeface="Arimo Bold"/>
              </a:rPr>
              <a:t>Збережений час - консультаційні послуги в одному місці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 Bold"/>
                <a:ea typeface="Arimo Bold"/>
                <a:cs typeface="Arimo Bold"/>
                <a:sym typeface="Arimo Bold"/>
              </a:rPr>
              <a:t>Мотивація - спілкування з такими ж самими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 Bold"/>
                <a:ea typeface="Arimo Bold"/>
                <a:cs typeface="Arimo Bold"/>
                <a:sym typeface="Arimo Bold"/>
              </a:rPr>
              <a:t>Знання - база знань з крафтового бізнесу в одному місці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 Bold"/>
                <a:ea typeface="Arimo Bold"/>
                <a:cs typeface="Arimo Bold"/>
                <a:sym typeface="Arimo Bold"/>
              </a:rPr>
              <a:t>Підтримка - безпечний простір для експериментів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 Bold"/>
                <a:ea typeface="Arimo Bold"/>
                <a:cs typeface="Arimo Bold"/>
                <a:sym typeface="Arimo Bold"/>
              </a:rPr>
              <a:t>Розвиток - системне навчання та участь у різних заходах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 Bold"/>
                <a:ea typeface="Arimo Bold"/>
                <a:cs typeface="Arimo Bold"/>
                <a:sym typeface="Arimo Bold"/>
              </a:rPr>
              <a:t>Зростання - використання накопиченої енергії та досвіду </a:t>
            </a:r>
          </a:p>
          <a:p>
            <a:pPr algn="l">
              <a:lnSpc>
                <a:spcPts val="2520"/>
              </a:lnSpc>
            </a:pPr>
            <a:endParaRPr lang="en-US" sz="2700">
              <a:solidFill>
                <a:srgbClr val="71277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500"/>
            <a:chOff x="0" y="0"/>
            <a:chExt cx="24384000" cy="4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961"/>
            </a:xfrm>
            <a:custGeom>
              <a:avLst/>
              <a:gdLst/>
              <a:ahLst/>
              <a:cxnLst/>
              <a:rect l="l" t="t" r="r" b="b"/>
              <a:pathLst>
                <a:path w="24384000" h="449961">
                  <a:moveTo>
                    <a:pt x="0" y="0"/>
                  </a:moveTo>
                  <a:lnTo>
                    <a:pt x="24384000" y="0"/>
                  </a:lnTo>
                  <a:lnTo>
                    <a:pt x="24384000" y="449961"/>
                  </a:lnTo>
                  <a:lnTo>
                    <a:pt x="0" y="449961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5" name="AutoShape 5"/>
          <p:cNvSpPr/>
          <p:nvPr/>
        </p:nvSpPr>
        <p:spPr>
          <a:xfrm flipV="1">
            <a:off x="4924929" y="3942747"/>
            <a:ext cx="0" cy="285604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1688188" y="4467083"/>
            <a:ext cx="6473482" cy="4088454"/>
            <a:chOff x="0" y="0"/>
            <a:chExt cx="1599099" cy="10099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9099" cy="1009942"/>
            </a:xfrm>
            <a:custGeom>
              <a:avLst/>
              <a:gdLst/>
              <a:ahLst/>
              <a:cxnLst/>
              <a:rect l="l" t="t" r="r" b="b"/>
              <a:pathLst>
                <a:path w="1599099" h="1009942">
                  <a:moveTo>
                    <a:pt x="25115" y="0"/>
                  </a:moveTo>
                  <a:lnTo>
                    <a:pt x="1573984" y="0"/>
                  </a:lnTo>
                  <a:cubicBezTo>
                    <a:pt x="1587855" y="0"/>
                    <a:pt x="1599099" y="11244"/>
                    <a:pt x="1599099" y="25115"/>
                  </a:cubicBezTo>
                  <a:lnTo>
                    <a:pt x="1599099" y="984827"/>
                  </a:lnTo>
                  <a:cubicBezTo>
                    <a:pt x="1599099" y="998698"/>
                    <a:pt x="1587855" y="1009942"/>
                    <a:pt x="1573984" y="1009942"/>
                  </a:cubicBezTo>
                  <a:lnTo>
                    <a:pt x="25115" y="1009942"/>
                  </a:lnTo>
                  <a:cubicBezTo>
                    <a:pt x="18454" y="1009942"/>
                    <a:pt x="12066" y="1007296"/>
                    <a:pt x="7356" y="1002586"/>
                  </a:cubicBezTo>
                  <a:cubicBezTo>
                    <a:pt x="2646" y="997876"/>
                    <a:pt x="0" y="991488"/>
                    <a:pt x="0" y="984827"/>
                  </a:cubicBezTo>
                  <a:lnTo>
                    <a:pt x="0" y="25115"/>
                  </a:lnTo>
                  <a:cubicBezTo>
                    <a:pt x="0" y="11244"/>
                    <a:pt x="11244" y="0"/>
                    <a:pt x="25115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599099" cy="1038517"/>
            </a:xfrm>
            <a:prstGeom prst="rect">
              <a:avLst/>
            </a:prstGeom>
          </p:spPr>
          <p:txBody>
            <a:bodyPr lIns="40387" tIns="40387" rIns="40387" bIns="40387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78737" y="4405713"/>
            <a:ext cx="6432825" cy="3996806"/>
            <a:chOff x="0" y="0"/>
            <a:chExt cx="1589056" cy="9873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89056" cy="987303"/>
            </a:xfrm>
            <a:custGeom>
              <a:avLst/>
              <a:gdLst/>
              <a:ahLst/>
              <a:cxnLst/>
              <a:rect l="l" t="t" r="r" b="b"/>
              <a:pathLst>
                <a:path w="1589056" h="987303">
                  <a:moveTo>
                    <a:pt x="25274" y="0"/>
                  </a:moveTo>
                  <a:lnTo>
                    <a:pt x="1563782" y="0"/>
                  </a:lnTo>
                  <a:cubicBezTo>
                    <a:pt x="1577741" y="0"/>
                    <a:pt x="1589056" y="11315"/>
                    <a:pt x="1589056" y="25274"/>
                  </a:cubicBezTo>
                  <a:lnTo>
                    <a:pt x="1589056" y="962030"/>
                  </a:lnTo>
                  <a:cubicBezTo>
                    <a:pt x="1589056" y="975988"/>
                    <a:pt x="1577741" y="987303"/>
                    <a:pt x="1563782" y="987303"/>
                  </a:cubicBezTo>
                  <a:lnTo>
                    <a:pt x="25274" y="987303"/>
                  </a:lnTo>
                  <a:cubicBezTo>
                    <a:pt x="11315" y="987303"/>
                    <a:pt x="0" y="975988"/>
                    <a:pt x="0" y="962030"/>
                  </a:cubicBezTo>
                  <a:lnTo>
                    <a:pt x="0" y="25274"/>
                  </a:lnTo>
                  <a:cubicBezTo>
                    <a:pt x="0" y="11315"/>
                    <a:pt x="11315" y="0"/>
                    <a:pt x="25274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589056" cy="1015878"/>
            </a:xfrm>
            <a:prstGeom prst="rect">
              <a:avLst/>
            </a:prstGeom>
          </p:spPr>
          <p:txBody>
            <a:bodyPr lIns="40387" tIns="40387" rIns="40387" bIns="40387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99948" y="3344910"/>
            <a:ext cx="3249962" cy="728950"/>
            <a:chOff x="0" y="0"/>
            <a:chExt cx="802815" cy="1800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02815" cy="180067"/>
            </a:xfrm>
            <a:custGeom>
              <a:avLst/>
              <a:gdLst/>
              <a:ahLst/>
              <a:cxnLst/>
              <a:rect l="l" t="t" r="r" b="b"/>
              <a:pathLst>
                <a:path w="802815" h="180067">
                  <a:moveTo>
                    <a:pt x="50025" y="0"/>
                  </a:moveTo>
                  <a:lnTo>
                    <a:pt x="752790" y="0"/>
                  </a:lnTo>
                  <a:cubicBezTo>
                    <a:pt x="766058" y="0"/>
                    <a:pt x="778782" y="5271"/>
                    <a:pt x="788163" y="14652"/>
                  </a:cubicBezTo>
                  <a:cubicBezTo>
                    <a:pt x="797545" y="24034"/>
                    <a:pt x="802815" y="36758"/>
                    <a:pt x="802815" y="50025"/>
                  </a:cubicBezTo>
                  <a:lnTo>
                    <a:pt x="802815" y="130042"/>
                  </a:lnTo>
                  <a:cubicBezTo>
                    <a:pt x="802815" y="143310"/>
                    <a:pt x="797545" y="156034"/>
                    <a:pt x="788163" y="165415"/>
                  </a:cubicBezTo>
                  <a:cubicBezTo>
                    <a:pt x="778782" y="174797"/>
                    <a:pt x="766058" y="180067"/>
                    <a:pt x="752790" y="180067"/>
                  </a:cubicBezTo>
                  <a:lnTo>
                    <a:pt x="50025" y="180067"/>
                  </a:lnTo>
                  <a:cubicBezTo>
                    <a:pt x="36758" y="180067"/>
                    <a:pt x="24034" y="174797"/>
                    <a:pt x="14652" y="165415"/>
                  </a:cubicBezTo>
                  <a:cubicBezTo>
                    <a:pt x="5271" y="156034"/>
                    <a:pt x="0" y="143310"/>
                    <a:pt x="0" y="130042"/>
                  </a:cubicBezTo>
                  <a:lnTo>
                    <a:pt x="0" y="50025"/>
                  </a:lnTo>
                  <a:cubicBezTo>
                    <a:pt x="0" y="36758"/>
                    <a:pt x="5271" y="24034"/>
                    <a:pt x="14652" y="14652"/>
                  </a:cubicBezTo>
                  <a:cubicBezTo>
                    <a:pt x="24034" y="5271"/>
                    <a:pt x="36758" y="0"/>
                    <a:pt x="50025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02815" cy="208642"/>
            </a:xfrm>
            <a:prstGeom prst="rect">
              <a:avLst/>
            </a:prstGeom>
          </p:spPr>
          <p:txBody>
            <a:bodyPr lIns="40387" tIns="40387" rIns="40387" bIns="40387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07688" y="1840186"/>
            <a:ext cx="18105150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Валідація ідеї. </a:t>
            </a:r>
          </a:p>
          <a:p>
            <a:pPr algn="l">
              <a:lnSpc>
                <a:spcPts val="2520"/>
              </a:lnSpc>
            </a:pPr>
            <a:endParaRPr lang="en-US" sz="54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543981" y="4523811"/>
            <a:ext cx="6148708" cy="37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Ремісничі підприємства в багатьох галузях економіки окремого визначення (кластеру)</a:t>
            </a:r>
            <a:r>
              <a:rPr lang="en-US" sz="27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не мають 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Окремої системи оподаткування не мають (виключення: пиво та міцні напої)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Станом на 2015 рік продукція малих підприємств формує лише 7 % ВВП країни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0534" y="8774612"/>
            <a:ext cx="18105150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endParaRPr/>
          </a:p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 Джерело: </a:t>
            </a:r>
            <a:r>
              <a:rPr lang="en-US" sz="2700" u="sng">
                <a:solidFill>
                  <a:srgbClr val="0563C1"/>
                </a:solidFill>
                <a:latin typeface="Arimo"/>
                <a:ea typeface="Arimo"/>
                <a:cs typeface="Arimo"/>
                <a:sym typeface="Arimo"/>
                <a:hlinkClick r:id="rId3" tooltip="https://economics.net.ua/files/archive/2022/No5/26.pdf"/>
              </a:rPr>
              <a:t>https://economics.net.ua/files/archive/2022/No5/26.pdf</a:t>
            </a: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 Проблеми розвитку крафтової діяльності в Україні. Автор Калініченко Л.Л.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07829" y="3456972"/>
            <a:ext cx="443419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>
                <a:solidFill>
                  <a:srgbClr val="712779"/>
                </a:solidFill>
                <a:latin typeface="Arimo Bold"/>
                <a:ea typeface="Arimo Bold"/>
                <a:cs typeface="Arimo Bold"/>
                <a:sym typeface="Arimo Bold"/>
              </a:rPr>
              <a:t>В Україні</a:t>
            </a:r>
          </a:p>
        </p:txBody>
      </p:sp>
      <p:sp>
        <p:nvSpPr>
          <p:cNvPr id="25" name="AutoShape 25"/>
          <p:cNvSpPr/>
          <p:nvPr/>
        </p:nvSpPr>
        <p:spPr>
          <a:xfrm flipV="1">
            <a:off x="13626009" y="3942747"/>
            <a:ext cx="0" cy="285604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6" name="Group 26"/>
          <p:cNvGrpSpPr/>
          <p:nvPr/>
        </p:nvGrpSpPr>
        <p:grpSpPr>
          <a:xfrm>
            <a:off x="9547955" y="4467083"/>
            <a:ext cx="8156108" cy="4088454"/>
            <a:chOff x="0" y="0"/>
            <a:chExt cx="2014746" cy="10099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14746" cy="1009942"/>
            </a:xfrm>
            <a:custGeom>
              <a:avLst/>
              <a:gdLst/>
              <a:ahLst/>
              <a:cxnLst/>
              <a:rect l="l" t="t" r="r" b="b"/>
              <a:pathLst>
                <a:path w="2014746" h="1009942">
                  <a:moveTo>
                    <a:pt x="19934" y="0"/>
                  </a:moveTo>
                  <a:lnTo>
                    <a:pt x="1994813" y="0"/>
                  </a:lnTo>
                  <a:cubicBezTo>
                    <a:pt x="2005822" y="0"/>
                    <a:pt x="2014746" y="8925"/>
                    <a:pt x="2014746" y="19934"/>
                  </a:cubicBezTo>
                  <a:lnTo>
                    <a:pt x="2014746" y="990009"/>
                  </a:lnTo>
                  <a:cubicBezTo>
                    <a:pt x="2014746" y="995295"/>
                    <a:pt x="2012646" y="1000366"/>
                    <a:pt x="2008908" y="1004104"/>
                  </a:cubicBezTo>
                  <a:cubicBezTo>
                    <a:pt x="2005170" y="1007842"/>
                    <a:pt x="2000100" y="1009942"/>
                    <a:pt x="1994813" y="1009942"/>
                  </a:cubicBezTo>
                  <a:lnTo>
                    <a:pt x="19934" y="1009942"/>
                  </a:lnTo>
                  <a:cubicBezTo>
                    <a:pt x="14647" y="1009942"/>
                    <a:pt x="9577" y="1007842"/>
                    <a:pt x="5838" y="1004104"/>
                  </a:cubicBezTo>
                  <a:cubicBezTo>
                    <a:pt x="2100" y="1000366"/>
                    <a:pt x="0" y="995295"/>
                    <a:pt x="0" y="990009"/>
                  </a:cubicBezTo>
                  <a:lnTo>
                    <a:pt x="0" y="19934"/>
                  </a:lnTo>
                  <a:cubicBezTo>
                    <a:pt x="0" y="14647"/>
                    <a:pt x="2100" y="9577"/>
                    <a:pt x="5838" y="5838"/>
                  </a:cubicBezTo>
                  <a:cubicBezTo>
                    <a:pt x="9577" y="2100"/>
                    <a:pt x="14647" y="0"/>
                    <a:pt x="19934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2014746" cy="1038517"/>
            </a:xfrm>
            <a:prstGeom prst="rect">
              <a:avLst/>
            </a:prstGeom>
          </p:spPr>
          <p:txBody>
            <a:bodyPr lIns="40387" tIns="40387" rIns="40387" bIns="40387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360263" y="4405713"/>
            <a:ext cx="8104884" cy="3996806"/>
            <a:chOff x="0" y="0"/>
            <a:chExt cx="2002093" cy="98730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02093" cy="987303"/>
            </a:xfrm>
            <a:custGeom>
              <a:avLst/>
              <a:gdLst/>
              <a:ahLst/>
              <a:cxnLst/>
              <a:rect l="l" t="t" r="r" b="b"/>
              <a:pathLst>
                <a:path w="2002093" h="987303">
                  <a:moveTo>
                    <a:pt x="20060" y="0"/>
                  </a:moveTo>
                  <a:lnTo>
                    <a:pt x="1982033" y="0"/>
                  </a:lnTo>
                  <a:cubicBezTo>
                    <a:pt x="1987354" y="0"/>
                    <a:pt x="1992456" y="2113"/>
                    <a:pt x="1996218" y="5875"/>
                  </a:cubicBezTo>
                  <a:cubicBezTo>
                    <a:pt x="1999979" y="9637"/>
                    <a:pt x="2002093" y="14739"/>
                    <a:pt x="2002093" y="20060"/>
                  </a:cubicBezTo>
                  <a:lnTo>
                    <a:pt x="2002093" y="967244"/>
                  </a:lnTo>
                  <a:cubicBezTo>
                    <a:pt x="2002093" y="972564"/>
                    <a:pt x="1999979" y="977666"/>
                    <a:pt x="1996218" y="981428"/>
                  </a:cubicBezTo>
                  <a:cubicBezTo>
                    <a:pt x="1992456" y="985190"/>
                    <a:pt x="1987354" y="987303"/>
                    <a:pt x="1982033" y="987303"/>
                  </a:cubicBezTo>
                  <a:lnTo>
                    <a:pt x="20060" y="987303"/>
                  </a:lnTo>
                  <a:cubicBezTo>
                    <a:pt x="14739" y="987303"/>
                    <a:pt x="9637" y="985190"/>
                    <a:pt x="5875" y="981428"/>
                  </a:cubicBezTo>
                  <a:cubicBezTo>
                    <a:pt x="2113" y="977666"/>
                    <a:pt x="0" y="972564"/>
                    <a:pt x="0" y="967244"/>
                  </a:cubicBezTo>
                  <a:lnTo>
                    <a:pt x="0" y="20060"/>
                  </a:lnTo>
                  <a:cubicBezTo>
                    <a:pt x="0" y="14739"/>
                    <a:pt x="2113" y="9637"/>
                    <a:pt x="5875" y="5875"/>
                  </a:cubicBezTo>
                  <a:cubicBezTo>
                    <a:pt x="9637" y="2113"/>
                    <a:pt x="14739" y="0"/>
                    <a:pt x="20060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2002093" cy="1015878"/>
            </a:xfrm>
            <a:prstGeom prst="rect">
              <a:avLst/>
            </a:prstGeom>
          </p:spPr>
          <p:txBody>
            <a:bodyPr lIns="40387" tIns="40387" rIns="40387" bIns="40387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9360262" y="4492960"/>
            <a:ext cx="7899038" cy="370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Ремісничі підприємства разом з індивідуальними підприємствами утворюють ремісничий сектор економіки з окремою адаптованою системою оподаткування</a:t>
            </a:r>
          </a:p>
          <a:p>
            <a:pPr marL="582930" lvl="1" indent="-291465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Станом на 2015 рік продукція малих підприємств формує понад 50% ВВП країн «старої» Європи (Німеччина, Франція); понад 30-40% ВВП у країнах «нової» Європи (Чехія, Словаччина, Угорщина). 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662638" y="3344910"/>
            <a:ext cx="3766729" cy="728950"/>
            <a:chOff x="0" y="0"/>
            <a:chExt cx="930469" cy="180067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30469" cy="180067"/>
            </a:xfrm>
            <a:custGeom>
              <a:avLst/>
              <a:gdLst/>
              <a:ahLst/>
              <a:cxnLst/>
              <a:rect l="l" t="t" r="r" b="b"/>
              <a:pathLst>
                <a:path w="930469" h="180067">
                  <a:moveTo>
                    <a:pt x="43162" y="0"/>
                  </a:moveTo>
                  <a:lnTo>
                    <a:pt x="887307" y="0"/>
                  </a:lnTo>
                  <a:cubicBezTo>
                    <a:pt x="898754" y="0"/>
                    <a:pt x="909732" y="4547"/>
                    <a:pt x="917827" y="12642"/>
                  </a:cubicBezTo>
                  <a:cubicBezTo>
                    <a:pt x="925921" y="20736"/>
                    <a:pt x="930469" y="31715"/>
                    <a:pt x="930469" y="43162"/>
                  </a:cubicBezTo>
                  <a:lnTo>
                    <a:pt x="930469" y="136905"/>
                  </a:lnTo>
                  <a:cubicBezTo>
                    <a:pt x="930469" y="148353"/>
                    <a:pt x="925921" y="159331"/>
                    <a:pt x="917827" y="167426"/>
                  </a:cubicBezTo>
                  <a:cubicBezTo>
                    <a:pt x="909732" y="175520"/>
                    <a:pt x="898754" y="180067"/>
                    <a:pt x="887307" y="180067"/>
                  </a:cubicBezTo>
                  <a:lnTo>
                    <a:pt x="43162" y="180067"/>
                  </a:lnTo>
                  <a:cubicBezTo>
                    <a:pt x="19324" y="180067"/>
                    <a:pt x="0" y="160743"/>
                    <a:pt x="0" y="136905"/>
                  </a:cubicBezTo>
                  <a:lnTo>
                    <a:pt x="0" y="43162"/>
                  </a:lnTo>
                  <a:cubicBezTo>
                    <a:pt x="0" y="31715"/>
                    <a:pt x="4547" y="20736"/>
                    <a:pt x="12642" y="12642"/>
                  </a:cubicBezTo>
                  <a:cubicBezTo>
                    <a:pt x="20736" y="4547"/>
                    <a:pt x="31715" y="0"/>
                    <a:pt x="43162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930469" cy="208642"/>
            </a:xfrm>
            <a:prstGeom prst="rect">
              <a:avLst/>
            </a:prstGeom>
          </p:spPr>
          <p:txBody>
            <a:bodyPr lIns="40387" tIns="40387" rIns="40387" bIns="40387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1408910" y="3456972"/>
            <a:ext cx="4434199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>
                <a:solidFill>
                  <a:srgbClr val="712779"/>
                </a:solidFill>
                <a:latin typeface="Arimo Bold"/>
                <a:ea typeface="Arimo Bold"/>
                <a:cs typeface="Arimo Bold"/>
                <a:sym typeface="Arimo Bold"/>
              </a:rPr>
              <a:t>В країнах Європи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500"/>
            <a:chOff x="0" y="0"/>
            <a:chExt cx="24384000" cy="4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961"/>
            </a:xfrm>
            <a:custGeom>
              <a:avLst/>
              <a:gdLst/>
              <a:ahLst/>
              <a:cxnLst/>
              <a:rect l="l" t="t" r="r" b="b"/>
              <a:pathLst>
                <a:path w="24384000" h="449961">
                  <a:moveTo>
                    <a:pt x="0" y="0"/>
                  </a:moveTo>
                  <a:lnTo>
                    <a:pt x="24384000" y="0"/>
                  </a:lnTo>
                  <a:lnTo>
                    <a:pt x="24384000" y="449961"/>
                  </a:lnTo>
                  <a:lnTo>
                    <a:pt x="0" y="449961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17054" y="4410241"/>
            <a:ext cx="17045272" cy="1780193"/>
            <a:chOff x="0" y="0"/>
            <a:chExt cx="2888126" cy="3016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88126" cy="301633"/>
            </a:xfrm>
            <a:custGeom>
              <a:avLst/>
              <a:gdLst/>
              <a:ahLst/>
              <a:cxnLst/>
              <a:rect l="l" t="t" r="r" b="b"/>
              <a:pathLst>
                <a:path w="2888126" h="301633">
                  <a:moveTo>
                    <a:pt x="9538" y="0"/>
                  </a:moveTo>
                  <a:lnTo>
                    <a:pt x="2878588" y="0"/>
                  </a:lnTo>
                  <a:cubicBezTo>
                    <a:pt x="2883856" y="0"/>
                    <a:pt x="2888126" y="4270"/>
                    <a:pt x="2888126" y="9538"/>
                  </a:cubicBezTo>
                  <a:lnTo>
                    <a:pt x="2888126" y="292095"/>
                  </a:lnTo>
                  <a:cubicBezTo>
                    <a:pt x="2888126" y="297363"/>
                    <a:pt x="2883856" y="301633"/>
                    <a:pt x="2878588" y="301633"/>
                  </a:cubicBezTo>
                  <a:lnTo>
                    <a:pt x="9538" y="301633"/>
                  </a:lnTo>
                  <a:cubicBezTo>
                    <a:pt x="7008" y="301633"/>
                    <a:pt x="4582" y="300628"/>
                    <a:pt x="2794" y="298840"/>
                  </a:cubicBezTo>
                  <a:cubicBezTo>
                    <a:pt x="1005" y="297051"/>
                    <a:pt x="0" y="294625"/>
                    <a:pt x="0" y="292095"/>
                  </a:cubicBezTo>
                  <a:lnTo>
                    <a:pt x="0" y="9538"/>
                  </a:lnTo>
                  <a:cubicBezTo>
                    <a:pt x="0" y="7008"/>
                    <a:pt x="1005" y="4582"/>
                    <a:pt x="2794" y="2794"/>
                  </a:cubicBezTo>
                  <a:cubicBezTo>
                    <a:pt x="4582" y="1005"/>
                    <a:pt x="7008" y="0"/>
                    <a:pt x="9538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2888126" cy="330208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77025" y="4275830"/>
            <a:ext cx="16938220" cy="1740288"/>
            <a:chOff x="0" y="0"/>
            <a:chExt cx="2869987" cy="2948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69987" cy="294872"/>
            </a:xfrm>
            <a:custGeom>
              <a:avLst/>
              <a:gdLst/>
              <a:ahLst/>
              <a:cxnLst/>
              <a:rect l="l" t="t" r="r" b="b"/>
              <a:pathLst>
                <a:path w="2869987" h="294872">
                  <a:moveTo>
                    <a:pt x="9598" y="0"/>
                  </a:moveTo>
                  <a:lnTo>
                    <a:pt x="2860389" y="0"/>
                  </a:lnTo>
                  <a:cubicBezTo>
                    <a:pt x="2862935" y="0"/>
                    <a:pt x="2865376" y="1011"/>
                    <a:pt x="2867176" y="2811"/>
                  </a:cubicBezTo>
                  <a:cubicBezTo>
                    <a:pt x="2868976" y="4611"/>
                    <a:pt x="2869987" y="7053"/>
                    <a:pt x="2869987" y="9598"/>
                  </a:cubicBezTo>
                  <a:lnTo>
                    <a:pt x="2869987" y="285273"/>
                  </a:lnTo>
                  <a:cubicBezTo>
                    <a:pt x="2869987" y="290575"/>
                    <a:pt x="2865690" y="294872"/>
                    <a:pt x="2860389" y="294872"/>
                  </a:cubicBezTo>
                  <a:lnTo>
                    <a:pt x="9598" y="294872"/>
                  </a:lnTo>
                  <a:cubicBezTo>
                    <a:pt x="7053" y="294872"/>
                    <a:pt x="4611" y="293861"/>
                    <a:pt x="2811" y="292061"/>
                  </a:cubicBezTo>
                  <a:cubicBezTo>
                    <a:pt x="1011" y="290261"/>
                    <a:pt x="0" y="287819"/>
                    <a:pt x="0" y="285273"/>
                  </a:cubicBezTo>
                  <a:lnTo>
                    <a:pt x="0" y="9598"/>
                  </a:lnTo>
                  <a:cubicBezTo>
                    <a:pt x="0" y="4297"/>
                    <a:pt x="4297" y="0"/>
                    <a:pt x="9598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869987" cy="323447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425" y="3536760"/>
            <a:ext cx="17874300" cy="4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7025" y="2032747"/>
            <a:ext cx="18105150" cy="166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Валідація ідеї. Анкетування на тему вивчення потреб крафтових виробників.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8387" y="4046935"/>
            <a:ext cx="16882275" cy="204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endParaRPr/>
          </a:p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Анкета складається з 11 питань та допомагає зібрати інформацію про інтереси, потреби та можливості крафтових виробників, а також з’ясувати, які послуги та ресурси будуть найбільш корисними для них.</a:t>
            </a:r>
          </a:p>
          <a:p>
            <a:pPr algn="l">
              <a:lnSpc>
                <a:spcPts val="2520"/>
              </a:lnSpc>
            </a:pPr>
            <a:endParaRPr lang="en-US" sz="30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843308" y="7207899"/>
            <a:ext cx="7221349" cy="2228629"/>
            <a:chOff x="0" y="0"/>
            <a:chExt cx="1223575" cy="37761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23575" cy="377616"/>
            </a:xfrm>
            <a:custGeom>
              <a:avLst/>
              <a:gdLst/>
              <a:ahLst/>
              <a:cxnLst/>
              <a:rect l="l" t="t" r="r" b="b"/>
              <a:pathLst>
                <a:path w="1223575" h="377616">
                  <a:moveTo>
                    <a:pt x="22514" y="0"/>
                  </a:moveTo>
                  <a:lnTo>
                    <a:pt x="1201061" y="0"/>
                  </a:lnTo>
                  <a:cubicBezTo>
                    <a:pt x="1207032" y="0"/>
                    <a:pt x="1212759" y="2372"/>
                    <a:pt x="1216981" y="6594"/>
                  </a:cubicBezTo>
                  <a:cubicBezTo>
                    <a:pt x="1221203" y="10816"/>
                    <a:pt x="1223575" y="16543"/>
                    <a:pt x="1223575" y="22514"/>
                  </a:cubicBezTo>
                  <a:lnTo>
                    <a:pt x="1223575" y="355102"/>
                  </a:lnTo>
                  <a:cubicBezTo>
                    <a:pt x="1223575" y="361073"/>
                    <a:pt x="1221203" y="366799"/>
                    <a:pt x="1216981" y="371022"/>
                  </a:cubicBezTo>
                  <a:cubicBezTo>
                    <a:pt x="1212759" y="375244"/>
                    <a:pt x="1207032" y="377616"/>
                    <a:pt x="1201061" y="377616"/>
                  </a:cubicBezTo>
                  <a:lnTo>
                    <a:pt x="22514" y="377616"/>
                  </a:lnTo>
                  <a:cubicBezTo>
                    <a:pt x="16543" y="377616"/>
                    <a:pt x="10816" y="375244"/>
                    <a:pt x="6594" y="371022"/>
                  </a:cubicBezTo>
                  <a:cubicBezTo>
                    <a:pt x="2372" y="366799"/>
                    <a:pt x="0" y="361073"/>
                    <a:pt x="0" y="355102"/>
                  </a:cubicBezTo>
                  <a:lnTo>
                    <a:pt x="0" y="22514"/>
                  </a:lnTo>
                  <a:cubicBezTo>
                    <a:pt x="0" y="16543"/>
                    <a:pt x="2372" y="10816"/>
                    <a:pt x="6594" y="6594"/>
                  </a:cubicBezTo>
                  <a:cubicBezTo>
                    <a:pt x="10816" y="2372"/>
                    <a:pt x="16543" y="0"/>
                    <a:pt x="22514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1223575" cy="406191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55907" y="7085784"/>
            <a:ext cx="7175995" cy="2178672"/>
            <a:chOff x="0" y="0"/>
            <a:chExt cx="1215890" cy="36915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215890" cy="369151"/>
            </a:xfrm>
            <a:custGeom>
              <a:avLst/>
              <a:gdLst/>
              <a:ahLst/>
              <a:cxnLst/>
              <a:rect l="l" t="t" r="r" b="b"/>
              <a:pathLst>
                <a:path w="1215890" h="369151">
                  <a:moveTo>
                    <a:pt x="22656" y="0"/>
                  </a:moveTo>
                  <a:lnTo>
                    <a:pt x="1193234" y="0"/>
                  </a:lnTo>
                  <a:cubicBezTo>
                    <a:pt x="1199243" y="0"/>
                    <a:pt x="1205006" y="2387"/>
                    <a:pt x="1209254" y="6636"/>
                  </a:cubicBezTo>
                  <a:cubicBezTo>
                    <a:pt x="1213503" y="10885"/>
                    <a:pt x="1215890" y="16647"/>
                    <a:pt x="1215890" y="22656"/>
                  </a:cubicBezTo>
                  <a:lnTo>
                    <a:pt x="1215890" y="346495"/>
                  </a:lnTo>
                  <a:cubicBezTo>
                    <a:pt x="1215890" y="359007"/>
                    <a:pt x="1205747" y="369151"/>
                    <a:pt x="1193234" y="369151"/>
                  </a:cubicBezTo>
                  <a:lnTo>
                    <a:pt x="22656" y="369151"/>
                  </a:lnTo>
                  <a:cubicBezTo>
                    <a:pt x="16647" y="369151"/>
                    <a:pt x="10885" y="366764"/>
                    <a:pt x="6636" y="362515"/>
                  </a:cubicBezTo>
                  <a:cubicBezTo>
                    <a:pt x="2387" y="358266"/>
                    <a:pt x="0" y="352504"/>
                    <a:pt x="0" y="346495"/>
                  </a:cubicBezTo>
                  <a:lnTo>
                    <a:pt x="0" y="22656"/>
                  </a:lnTo>
                  <a:cubicBezTo>
                    <a:pt x="0" y="16647"/>
                    <a:pt x="2387" y="10885"/>
                    <a:pt x="6636" y="6636"/>
                  </a:cubicBezTo>
                  <a:cubicBezTo>
                    <a:pt x="10885" y="2387"/>
                    <a:pt x="16647" y="0"/>
                    <a:pt x="22656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215890" cy="397726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188152" y="7298820"/>
            <a:ext cx="7532756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85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156 майстрів Запоріжжя,  пройшло   анкетування 37 людей </a:t>
            </a:r>
          </a:p>
          <a:p>
            <a:pPr algn="l">
              <a:lnSpc>
                <a:spcPts val="3419"/>
              </a:lnSpc>
            </a:pPr>
            <a:r>
              <a:rPr lang="en-US" sz="285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жінки - 87 %  32 людини </a:t>
            </a:r>
          </a:p>
          <a:p>
            <a:pPr algn="l">
              <a:lnSpc>
                <a:spcPts val="3419"/>
              </a:lnSpc>
            </a:pPr>
            <a:r>
              <a:rPr lang="en-US" sz="285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чоловік 13 % або 5 людей. 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9817488" y="7250814"/>
            <a:ext cx="6698875" cy="2185714"/>
            <a:chOff x="0" y="0"/>
            <a:chExt cx="1135048" cy="37034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135048" cy="370344"/>
            </a:xfrm>
            <a:custGeom>
              <a:avLst/>
              <a:gdLst/>
              <a:ahLst/>
              <a:cxnLst/>
              <a:rect l="l" t="t" r="r" b="b"/>
              <a:pathLst>
                <a:path w="1135048" h="370344">
                  <a:moveTo>
                    <a:pt x="24270" y="0"/>
                  </a:moveTo>
                  <a:lnTo>
                    <a:pt x="1110778" y="0"/>
                  </a:lnTo>
                  <a:cubicBezTo>
                    <a:pt x="1124182" y="0"/>
                    <a:pt x="1135048" y="10866"/>
                    <a:pt x="1135048" y="24270"/>
                  </a:cubicBezTo>
                  <a:lnTo>
                    <a:pt x="1135048" y="346075"/>
                  </a:lnTo>
                  <a:cubicBezTo>
                    <a:pt x="1135048" y="359478"/>
                    <a:pt x="1124182" y="370344"/>
                    <a:pt x="1110778" y="370344"/>
                  </a:cubicBezTo>
                  <a:lnTo>
                    <a:pt x="24270" y="370344"/>
                  </a:lnTo>
                  <a:cubicBezTo>
                    <a:pt x="10866" y="370344"/>
                    <a:pt x="0" y="359478"/>
                    <a:pt x="0" y="346075"/>
                  </a:cubicBezTo>
                  <a:lnTo>
                    <a:pt x="0" y="24270"/>
                  </a:lnTo>
                  <a:cubicBezTo>
                    <a:pt x="0" y="10866"/>
                    <a:pt x="10866" y="0"/>
                    <a:pt x="24270" y="0"/>
                  </a:cubicBezTo>
                  <a:close/>
                </a:path>
              </a:pathLst>
            </a:custGeom>
            <a:solidFill>
              <a:srgbClr val="FFE500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1135048" cy="398919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609798" y="7085784"/>
            <a:ext cx="6656803" cy="2136719"/>
            <a:chOff x="0" y="0"/>
            <a:chExt cx="1127919" cy="36204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127919" cy="362043"/>
            </a:xfrm>
            <a:custGeom>
              <a:avLst/>
              <a:gdLst/>
              <a:ahLst/>
              <a:cxnLst/>
              <a:rect l="l" t="t" r="r" b="b"/>
              <a:pathLst>
                <a:path w="1127919" h="362043">
                  <a:moveTo>
                    <a:pt x="24423" y="0"/>
                  </a:moveTo>
                  <a:lnTo>
                    <a:pt x="1103496" y="0"/>
                  </a:lnTo>
                  <a:cubicBezTo>
                    <a:pt x="1116984" y="0"/>
                    <a:pt x="1127919" y="10935"/>
                    <a:pt x="1127919" y="24423"/>
                  </a:cubicBezTo>
                  <a:lnTo>
                    <a:pt x="1127919" y="337619"/>
                  </a:lnTo>
                  <a:cubicBezTo>
                    <a:pt x="1127919" y="351108"/>
                    <a:pt x="1116984" y="362043"/>
                    <a:pt x="1103496" y="362043"/>
                  </a:cubicBezTo>
                  <a:lnTo>
                    <a:pt x="24423" y="362043"/>
                  </a:lnTo>
                  <a:cubicBezTo>
                    <a:pt x="10935" y="362043"/>
                    <a:pt x="0" y="351108"/>
                    <a:pt x="0" y="337619"/>
                  </a:cubicBezTo>
                  <a:lnTo>
                    <a:pt x="0" y="24423"/>
                  </a:lnTo>
                  <a:cubicBezTo>
                    <a:pt x="0" y="10935"/>
                    <a:pt x="10935" y="0"/>
                    <a:pt x="24423" y="0"/>
                  </a:cubicBezTo>
                  <a:close/>
                </a:path>
              </a:pathLst>
            </a:custGeom>
            <a:solidFill>
              <a:srgbClr val="FFF0A2"/>
            </a:solidFill>
            <a:ln w="95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28575"/>
              <a:ext cx="1127919" cy="390618"/>
            </a:xfrm>
            <a:prstGeom prst="rect">
              <a:avLst/>
            </a:prstGeom>
          </p:spPr>
          <p:txBody>
            <a:bodyPr lIns="58879" tIns="58879" rIns="58879" bIns="58879" rtlCol="0" anchor="ctr"/>
            <a:lstStyle/>
            <a:p>
              <a:pPr algn="ctr">
                <a:lnSpc>
                  <a:spcPts val="19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9592436" y="7209609"/>
            <a:ext cx="316229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Вік майстрів</a:t>
            </a:r>
          </a:p>
          <a:p>
            <a:pPr algn="ctr">
              <a:lnSpc>
                <a:spcPts val="3419"/>
              </a:lnSpc>
            </a:pPr>
            <a:endParaRPr lang="en-US" sz="54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004103" y="7219134"/>
            <a:ext cx="3281547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285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32 % - 46-55 років</a:t>
            </a:r>
          </a:p>
          <a:p>
            <a:pPr algn="l">
              <a:lnSpc>
                <a:spcPts val="3419"/>
              </a:lnSpc>
            </a:pPr>
            <a:r>
              <a:rPr lang="en-US" sz="285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27% - 36-45 років</a:t>
            </a:r>
          </a:p>
          <a:p>
            <a:pPr algn="l">
              <a:lnSpc>
                <a:spcPts val="3419"/>
              </a:lnSpc>
            </a:pPr>
            <a:r>
              <a:rPr lang="en-US" sz="285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22 % - 55+ років</a:t>
            </a:r>
          </a:p>
          <a:p>
            <a:pPr algn="l">
              <a:lnSpc>
                <a:spcPts val="3419"/>
              </a:lnSpc>
            </a:pPr>
            <a:r>
              <a:rPr lang="en-US" sz="285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19 % - 18-35 років</a:t>
            </a:r>
          </a:p>
        </p:txBody>
      </p:sp>
      <p:sp>
        <p:nvSpPr>
          <p:cNvPr id="35" name="AutoShape 35"/>
          <p:cNvSpPr/>
          <p:nvPr/>
        </p:nvSpPr>
        <p:spPr>
          <a:xfrm flipH="1" flipV="1">
            <a:off x="12735676" y="7380314"/>
            <a:ext cx="9525" cy="1547661"/>
          </a:xfrm>
          <a:prstGeom prst="line">
            <a:avLst/>
          </a:prstGeom>
          <a:ln w="19050" cap="flat">
            <a:solidFill>
              <a:srgbClr val="712779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89254" y="11129631"/>
            <a:ext cx="3282846" cy="1637100"/>
          </a:xfrm>
          <a:custGeom>
            <a:avLst/>
            <a:gdLst/>
            <a:ahLst/>
            <a:cxnLst/>
            <a:rect l="l" t="t" r="r" b="b"/>
            <a:pathLst>
              <a:path w="3282846" h="1637100">
                <a:moveTo>
                  <a:pt x="0" y="0"/>
                </a:moveTo>
                <a:lnTo>
                  <a:pt x="3282846" y="0"/>
                </a:lnTo>
                <a:lnTo>
                  <a:pt x="3282846" y="1637100"/>
                </a:lnTo>
                <a:lnTo>
                  <a:pt x="0" y="16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485698"/>
            <a:ext cx="18288000" cy="337500"/>
            <a:chOff x="0" y="0"/>
            <a:chExt cx="24384000" cy="4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449961"/>
            </a:xfrm>
            <a:custGeom>
              <a:avLst/>
              <a:gdLst/>
              <a:ahLst/>
              <a:cxnLst/>
              <a:rect l="l" t="t" r="r" b="b"/>
              <a:pathLst>
                <a:path w="24384000" h="449961">
                  <a:moveTo>
                    <a:pt x="0" y="0"/>
                  </a:moveTo>
                  <a:lnTo>
                    <a:pt x="24384000" y="0"/>
                  </a:lnTo>
                  <a:lnTo>
                    <a:pt x="24384000" y="449961"/>
                  </a:lnTo>
                  <a:lnTo>
                    <a:pt x="0" y="449961"/>
                  </a:lnTo>
                  <a:close/>
                </a:path>
              </a:pathLst>
            </a:custGeom>
            <a:solidFill>
              <a:srgbClr val="71277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1425" y="3536791"/>
            <a:ext cx="17874300" cy="46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712779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7688" y="1840186"/>
            <a:ext cx="18105150" cy="109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rgbClr val="712779"/>
                </a:solidFill>
                <a:latin typeface="Arimo"/>
                <a:ea typeface="Arimo"/>
                <a:cs typeface="Arimo"/>
                <a:sym typeface="Arimo"/>
              </a:rPr>
              <a:t>Валідація ідеї. Анкетування на тему вивчення потреб крафтових виробників.</a:t>
            </a:r>
          </a:p>
          <a:p>
            <a:pPr algn="l">
              <a:lnSpc>
                <a:spcPts val="2520"/>
              </a:lnSpc>
            </a:pPr>
            <a:endParaRPr lang="en-US" sz="54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2520"/>
              </a:lnSpc>
            </a:pPr>
            <a:endParaRPr lang="en-US" sz="5400">
              <a:solidFill>
                <a:srgbClr val="712779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3" name="Freeform 13" descr="Forms response chart. Question title: Як давно ви займаєтеся крафтовим виробництвом? . Number of responses: 37 responses."/>
          <p:cNvSpPr/>
          <p:nvPr/>
        </p:nvSpPr>
        <p:spPr>
          <a:xfrm>
            <a:off x="228600" y="3491100"/>
            <a:ext cx="16624574" cy="6795902"/>
          </a:xfrm>
          <a:custGeom>
            <a:avLst/>
            <a:gdLst/>
            <a:ahLst/>
            <a:cxnLst/>
            <a:rect l="l" t="t" r="r" b="b"/>
            <a:pathLst>
              <a:path w="16624574" h="6795902">
                <a:moveTo>
                  <a:pt x="0" y="0"/>
                </a:moveTo>
                <a:lnTo>
                  <a:pt x="16624574" y="0"/>
                </a:lnTo>
                <a:lnTo>
                  <a:pt x="16624574" y="6795902"/>
                </a:lnTo>
                <a:lnTo>
                  <a:pt x="0" y="6795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81" b="-148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732</Words>
  <Application>Microsoft Office PowerPoint</Application>
  <PresentationFormat>Custom</PresentationFormat>
  <Paragraphs>117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IBM Plex Sans Condensed</vt:lpstr>
      <vt:lpstr>Arimo</vt:lpstr>
      <vt:lpstr>Montserrat Bold</vt:lpstr>
      <vt:lpstr>Montserrat</vt:lpstr>
      <vt:lpstr>Arimo Bold</vt:lpstr>
      <vt:lpstr>Arial</vt:lpstr>
      <vt:lpstr>Open Sans</vt:lpstr>
      <vt:lpstr>IBM Plex Sans</vt:lpstr>
      <vt:lpstr>Open Sans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Наша місія: надихати та допомагати крафтовим майстрам створювати та розвивати унікальні бізнеси. А разом з цим розвивати креативний кластер економіки країни. Віртуальний хаб для розвитку бізнесу від домашньої майстерні до великого виробництва</dc:title>
  <dc:creator>Anastasiia Aleksandrovych</dc:creator>
  <cp:lastModifiedBy>Anastasiia Aleksandrovych</cp:lastModifiedBy>
  <cp:revision>3</cp:revision>
  <dcterms:created xsi:type="dcterms:W3CDTF">2006-08-16T00:00:00Z</dcterms:created>
  <dcterms:modified xsi:type="dcterms:W3CDTF">2025-01-16T21:16:53Z</dcterms:modified>
  <dc:identifier>DAGMsX0a_RU</dc:identifier>
</cp:coreProperties>
</file>