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71" r:id="rId4"/>
    <p:sldId id="272" r:id="rId5"/>
    <p:sldId id="256" r:id="rId6"/>
    <p:sldId id="261" r:id="rId7"/>
    <p:sldId id="267" r:id="rId8"/>
    <p:sldId id="268" r:id="rId9"/>
    <p:sldId id="269" r:id="rId10"/>
    <p:sldId id="270" r:id="rId11"/>
    <p:sldId id="273" r:id="rId12"/>
    <p:sldId id="263" r:id="rId13"/>
  </p:sldIdLst>
  <p:sldSz cx="18288000" cy="10287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Bebas Neue Cyrillic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Poppi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A4C"/>
    <a:srgbClr val="02BD79"/>
    <a:srgbClr val="F68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EAF33-9423-4C83-810B-9CDA95FC6ACF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E336-CD12-4BDB-AA73-D34F6179AD5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1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.png"/><Relationship Id="rId1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0.png"/><Relationship Id="rId17" Type="http://schemas.openxmlformats.org/officeDocument/2006/relationships/image" Target="../media/image32.sv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29.png"/><Relationship Id="rId19" Type="http://schemas.openxmlformats.org/officeDocument/2006/relationships/image" Target="../media/image1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574A1C1-BD0E-46C6-BE4E-91055D788E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382" y="342900"/>
            <a:ext cx="16713200" cy="1143000"/>
          </a:xfrm>
        </p:spPr>
        <p:txBody>
          <a:bodyPr>
            <a:normAutofit/>
          </a:bodyPr>
          <a:lstStyle/>
          <a:p>
            <a:r>
              <a:rPr lang="uk-UA" sz="5000" b="1" dirty="0">
                <a:latin typeface="Arial" pitchFamily="34" charset="0"/>
                <a:cs typeface="Arial" pitchFamily="34" charset="0"/>
              </a:rPr>
              <a:t>Громадська організація «Бізнес – Союз «Порада»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245E399D-1332-429C-9889-AAE5778CA7B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938000" y="2324100"/>
            <a:ext cx="6350000" cy="7962900"/>
          </a:xfrm>
        </p:spPr>
        <p:txBody>
          <a:bodyPr>
            <a:noAutofit/>
          </a:bodyPr>
          <a:lstStyle/>
          <a:p>
            <a:r>
              <a:rPr lang="en-US" sz="2800" b="1" i="0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uk-UA" sz="2800" b="1" i="0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творена в Запоріжжі в 2011 році шляхом реорганізації ГО </a:t>
            </a:r>
            <a:r>
              <a:rPr lang="uk-UA" sz="2800" b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sz="2800" b="1" i="0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Спілка підприємців </a:t>
            </a:r>
            <a:r>
              <a:rPr lang="uk-UA" sz="2800" b="1" i="0" dirty="0" err="1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Хортицького</a:t>
            </a:r>
            <a:r>
              <a:rPr lang="uk-UA" sz="2800" b="1" i="0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 району "Порада" (2002-2011), працює на території Запорізької області.</a:t>
            </a:r>
          </a:p>
          <a:p>
            <a:r>
              <a:rPr lang="uk-UA" sz="2800" b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Є членською організацією</a:t>
            </a:r>
          </a:p>
          <a:p>
            <a:r>
              <a:rPr lang="uk-UA" sz="2800" b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Основним джерелом фінансування на протязі усієї діяльності  є членські</a:t>
            </a:r>
            <a:r>
              <a:rPr lang="en-US" sz="2800" b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та благодійні внески</a:t>
            </a:r>
          </a:p>
          <a:p>
            <a:r>
              <a:rPr lang="uk-UA" sz="2800" b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Фінансова звітність щорічно оприлюднюється на сайті Організації – </a:t>
            </a:r>
            <a:r>
              <a:rPr lang="en-US" sz="2800" b="1" dirty="0">
                <a:solidFill>
                  <a:srgbClr val="212529"/>
                </a:solidFill>
                <a:latin typeface="Arial" pitchFamily="34" charset="0"/>
                <a:cs typeface="Arial" pitchFamily="34" charset="0"/>
              </a:rPr>
              <a:t>porada.zp.ua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71700"/>
            <a:ext cx="11049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A49F84-0C56-4492-83F6-020365511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"/>
            <a:ext cx="17449800" cy="92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91DCF-607E-4E8B-ACE9-FFA6E9D8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068800" cy="114300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До нас можна доєднатись, якщо Ви: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470F9A-E129-4435-8C1A-1F844036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0200"/>
            <a:ext cx="16383000" cy="3761349"/>
          </a:xfrm>
        </p:spPr>
        <p:txBody>
          <a:bodyPr>
            <a:normAutofit fontScale="55000" lnSpcReduction="20000"/>
          </a:bodyPr>
          <a:lstStyle/>
          <a:p>
            <a:r>
              <a:rPr lang="uk-UA" sz="7300" dirty="0">
                <a:latin typeface="Arial" pitchFamily="34" charset="0"/>
                <a:cs typeface="Arial" pitchFamily="34" charset="0"/>
              </a:rPr>
              <a:t>Офіційний та порядний платник податків</a:t>
            </a:r>
          </a:p>
          <a:p>
            <a:r>
              <a:rPr lang="uk-UA" sz="7300" dirty="0">
                <a:latin typeface="Arial" pitchFamily="34" charset="0"/>
                <a:cs typeface="Arial" pitchFamily="34" charset="0"/>
              </a:rPr>
              <a:t>Отримали рекомендації 2-3 діючих учасників Бізнес – Союзу</a:t>
            </a:r>
          </a:p>
          <a:p>
            <a:r>
              <a:rPr lang="uk-UA" sz="7300" dirty="0">
                <a:latin typeface="Arial" pitchFamily="34" charset="0"/>
                <a:cs typeface="Arial" pitchFamily="34" charset="0"/>
              </a:rPr>
              <a:t>Підтримуєте цінності Організації</a:t>
            </a:r>
          </a:p>
          <a:p>
            <a:r>
              <a:rPr lang="uk-UA" sz="7300" dirty="0">
                <a:latin typeface="Arial" pitchFamily="34" charset="0"/>
                <a:cs typeface="Arial" pitchFamily="34" charset="0"/>
              </a:rPr>
              <a:t>А головне Ви  зацікавлені в своєму розвитку, готові ділитись досвідом, підтримувати своїх колег і спільно відстоювати свої права в разі необхідності.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18"/>
          <p:cNvSpPr/>
          <p:nvPr/>
        </p:nvSpPr>
        <p:spPr>
          <a:xfrm>
            <a:off x="6172200" y="5361549"/>
            <a:ext cx="1120140" cy="1143000"/>
          </a:xfrm>
          <a:custGeom>
            <a:avLst/>
            <a:gdLst/>
            <a:ahLst/>
            <a:cxnLst/>
            <a:rect l="l" t="t" r="r" b="b"/>
            <a:pathLst>
              <a:path w="1686219" h="1720632">
                <a:moveTo>
                  <a:pt x="0" y="0"/>
                </a:moveTo>
                <a:lnTo>
                  <a:pt x="1686219" y="0"/>
                </a:lnTo>
                <a:lnTo>
                  <a:pt x="1686219" y="1720632"/>
                </a:lnTo>
                <a:lnTo>
                  <a:pt x="0" y="172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Freeform 16"/>
          <p:cNvSpPr/>
          <p:nvPr/>
        </p:nvSpPr>
        <p:spPr>
          <a:xfrm>
            <a:off x="6172200" y="8290560"/>
            <a:ext cx="1120140" cy="1120140"/>
          </a:xfrm>
          <a:custGeom>
            <a:avLst/>
            <a:gdLst/>
            <a:ahLst/>
            <a:cxnLst/>
            <a:rect l="l" t="t" r="r" b="b"/>
            <a:pathLst>
              <a:path w="1799916" h="1799916">
                <a:moveTo>
                  <a:pt x="0" y="0"/>
                </a:moveTo>
                <a:lnTo>
                  <a:pt x="1799916" y="0"/>
                </a:lnTo>
                <a:lnTo>
                  <a:pt x="1799916" y="1799916"/>
                </a:lnTo>
                <a:lnTo>
                  <a:pt x="0" y="1799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8"/>
          <p:cNvSpPr/>
          <p:nvPr/>
        </p:nvSpPr>
        <p:spPr>
          <a:xfrm>
            <a:off x="6222444" y="6905313"/>
            <a:ext cx="1069896" cy="1069896"/>
          </a:xfrm>
          <a:custGeom>
            <a:avLst/>
            <a:gdLst/>
            <a:ahLst/>
            <a:cxnLst/>
            <a:rect l="l" t="t" r="r" b="b"/>
            <a:pathLst>
              <a:path w="1529924" h="1529924">
                <a:moveTo>
                  <a:pt x="0" y="0"/>
                </a:moveTo>
                <a:lnTo>
                  <a:pt x="1529924" y="0"/>
                </a:lnTo>
                <a:lnTo>
                  <a:pt x="1529924" y="1529924"/>
                </a:lnTo>
                <a:lnTo>
                  <a:pt x="0" y="1529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838200" y="6162988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Arial" pitchFamily="34" charset="0"/>
                <a:cs typeface="Arial" pitchFamily="34" charset="0"/>
              </a:rPr>
              <a:t>Читайте нас на сайті </a:t>
            </a:r>
          </a:p>
          <a:p>
            <a:endParaRPr lang="uk-UA" sz="3600" b="1" dirty="0">
              <a:latin typeface="Arial" pitchFamily="34" charset="0"/>
              <a:cs typeface="Arial" pitchFamily="34" charset="0"/>
            </a:endParaRPr>
          </a:p>
          <a:p>
            <a:r>
              <a:rPr lang="uk-UA" sz="3600" b="1" dirty="0">
                <a:latin typeface="Arial" pitchFamily="34" charset="0"/>
                <a:cs typeface="Arial" pitchFamily="34" charset="0"/>
              </a:rPr>
              <a:t>Підписуйтесь на нас: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6286500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</a:rPr>
              <a:t>PORADA.ZP.UA</a:t>
            </a:r>
            <a:endParaRPr lang="ru-RU" sz="1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8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82583" y="9533210"/>
            <a:ext cx="7396654" cy="18614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7362801" y="3613576"/>
            <a:ext cx="1529924" cy="1529924"/>
          </a:xfrm>
          <a:custGeom>
            <a:avLst/>
            <a:gdLst/>
            <a:ahLst/>
            <a:cxnLst/>
            <a:rect l="l" t="t" r="r" b="b"/>
            <a:pathLst>
              <a:path w="1529924" h="1529924">
                <a:moveTo>
                  <a:pt x="0" y="0"/>
                </a:moveTo>
                <a:lnTo>
                  <a:pt x="1529924" y="0"/>
                </a:lnTo>
                <a:lnTo>
                  <a:pt x="1529924" y="1529924"/>
                </a:lnTo>
                <a:lnTo>
                  <a:pt x="0" y="1529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72369" y="3613576"/>
            <a:ext cx="1529924" cy="1529924"/>
          </a:xfrm>
          <a:custGeom>
            <a:avLst/>
            <a:gdLst/>
            <a:ahLst/>
            <a:cxnLst/>
            <a:rect l="l" t="t" r="r" b="b"/>
            <a:pathLst>
              <a:path w="1529924" h="1529924">
                <a:moveTo>
                  <a:pt x="0" y="0"/>
                </a:moveTo>
                <a:lnTo>
                  <a:pt x="1529924" y="0"/>
                </a:lnTo>
                <a:lnTo>
                  <a:pt x="1529924" y="1529924"/>
                </a:lnTo>
                <a:lnTo>
                  <a:pt x="0" y="1529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98553" y="3613576"/>
            <a:ext cx="1661136" cy="1661136"/>
          </a:xfrm>
          <a:custGeom>
            <a:avLst/>
            <a:gdLst/>
            <a:ahLst/>
            <a:cxnLst/>
            <a:rect l="l" t="t" r="r" b="b"/>
            <a:pathLst>
              <a:path w="1661136" h="1661136">
                <a:moveTo>
                  <a:pt x="0" y="0"/>
                </a:moveTo>
                <a:lnTo>
                  <a:pt x="1661136" y="0"/>
                </a:lnTo>
                <a:lnTo>
                  <a:pt x="1661136" y="1661136"/>
                </a:lnTo>
                <a:lnTo>
                  <a:pt x="0" y="166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308211" y="3658588"/>
            <a:ext cx="1571112" cy="1571112"/>
          </a:xfrm>
          <a:custGeom>
            <a:avLst/>
            <a:gdLst/>
            <a:ahLst/>
            <a:cxnLst/>
            <a:rect l="l" t="t" r="r" b="b"/>
            <a:pathLst>
              <a:path w="1571112" h="1571112">
                <a:moveTo>
                  <a:pt x="0" y="0"/>
                </a:moveTo>
                <a:lnTo>
                  <a:pt x="1571111" y="0"/>
                </a:lnTo>
                <a:lnTo>
                  <a:pt x="1571111" y="1571112"/>
                </a:lnTo>
                <a:lnTo>
                  <a:pt x="0" y="15711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550140" y="389758"/>
            <a:ext cx="1531715" cy="1583201"/>
          </a:xfrm>
          <a:custGeom>
            <a:avLst/>
            <a:gdLst/>
            <a:ahLst/>
            <a:cxnLst/>
            <a:rect l="l" t="t" r="r" b="b"/>
            <a:pathLst>
              <a:path w="1531715" h="1583201">
                <a:moveTo>
                  <a:pt x="0" y="0"/>
                </a:moveTo>
                <a:lnTo>
                  <a:pt x="1531715" y="0"/>
                </a:lnTo>
                <a:lnTo>
                  <a:pt x="1531715" y="1583201"/>
                </a:lnTo>
                <a:lnTo>
                  <a:pt x="0" y="15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29913" y="171927"/>
            <a:ext cx="1814083" cy="1801032"/>
          </a:xfrm>
          <a:custGeom>
            <a:avLst/>
            <a:gdLst/>
            <a:ahLst/>
            <a:cxnLst/>
            <a:rect l="l" t="t" r="r" b="b"/>
            <a:pathLst>
              <a:path w="1814083" h="1801032">
                <a:moveTo>
                  <a:pt x="0" y="0"/>
                </a:moveTo>
                <a:lnTo>
                  <a:pt x="1814083" y="0"/>
                </a:lnTo>
                <a:lnTo>
                  <a:pt x="1814083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44228" y="171927"/>
            <a:ext cx="1681956" cy="1801032"/>
          </a:xfrm>
          <a:custGeom>
            <a:avLst/>
            <a:gdLst/>
            <a:ahLst/>
            <a:cxnLst/>
            <a:rect l="l" t="t" r="r" b="b"/>
            <a:pathLst>
              <a:path w="1681956" h="1801032">
                <a:moveTo>
                  <a:pt x="0" y="0"/>
                </a:moveTo>
                <a:lnTo>
                  <a:pt x="1681955" y="0"/>
                </a:lnTo>
                <a:lnTo>
                  <a:pt x="1681955" y="1801032"/>
                </a:lnTo>
                <a:lnTo>
                  <a:pt x="0" y="1801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585883" y="194879"/>
            <a:ext cx="1958345" cy="1972959"/>
          </a:xfrm>
          <a:custGeom>
            <a:avLst/>
            <a:gdLst/>
            <a:ahLst/>
            <a:cxnLst/>
            <a:rect l="l" t="t" r="r" b="b"/>
            <a:pathLst>
              <a:path w="1958345" h="1972959">
                <a:moveTo>
                  <a:pt x="0" y="0"/>
                </a:moveTo>
                <a:lnTo>
                  <a:pt x="1958345" y="0"/>
                </a:lnTo>
                <a:lnTo>
                  <a:pt x="1958345" y="1972959"/>
                </a:lnTo>
                <a:lnTo>
                  <a:pt x="0" y="19729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328443" y="3544186"/>
            <a:ext cx="1799916" cy="1799916"/>
          </a:xfrm>
          <a:custGeom>
            <a:avLst/>
            <a:gdLst/>
            <a:ahLst/>
            <a:cxnLst/>
            <a:rect l="l" t="t" r="r" b="b"/>
            <a:pathLst>
              <a:path w="1799916" h="1799916">
                <a:moveTo>
                  <a:pt x="0" y="0"/>
                </a:moveTo>
                <a:lnTo>
                  <a:pt x="1799916" y="0"/>
                </a:lnTo>
                <a:lnTo>
                  <a:pt x="1799916" y="1799916"/>
                </a:lnTo>
                <a:lnTo>
                  <a:pt x="0" y="17999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349794" y="3544186"/>
            <a:ext cx="1736982" cy="1736982"/>
          </a:xfrm>
          <a:custGeom>
            <a:avLst/>
            <a:gdLst/>
            <a:ahLst/>
            <a:cxnLst/>
            <a:rect l="l" t="t" r="r" b="b"/>
            <a:pathLst>
              <a:path w="1736982" h="1736982">
                <a:moveTo>
                  <a:pt x="0" y="0"/>
                </a:moveTo>
                <a:lnTo>
                  <a:pt x="1736982" y="0"/>
                </a:lnTo>
                <a:lnTo>
                  <a:pt x="1736982" y="1736982"/>
                </a:lnTo>
                <a:lnTo>
                  <a:pt x="0" y="17369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048000" y="3658588"/>
            <a:ext cx="1686219" cy="1720632"/>
          </a:xfrm>
          <a:custGeom>
            <a:avLst/>
            <a:gdLst/>
            <a:ahLst/>
            <a:cxnLst/>
            <a:rect l="l" t="t" r="r" b="b"/>
            <a:pathLst>
              <a:path w="1686219" h="1720632">
                <a:moveTo>
                  <a:pt x="0" y="0"/>
                </a:moveTo>
                <a:lnTo>
                  <a:pt x="1686219" y="0"/>
                </a:lnTo>
                <a:lnTo>
                  <a:pt x="1686219" y="1720632"/>
                </a:lnTo>
                <a:lnTo>
                  <a:pt x="0" y="172063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73000" y="1790700"/>
            <a:ext cx="94664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809"/>
              </a:lnSpc>
            </a:pPr>
            <a:r>
              <a:rPr lang="en-US" sz="10000" dirty="0">
                <a:solidFill>
                  <a:srgbClr val="02BD79"/>
                </a:solidFill>
                <a:latin typeface="Poppins Bold"/>
              </a:rPr>
              <a:t>SVOE.ZP.UA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2583" y="5318641"/>
            <a:ext cx="4775537" cy="49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469">
                <a:solidFill>
                  <a:srgbClr val="FDFBFB"/>
                </a:solidFill>
                <a:latin typeface="Poppins"/>
              </a:rPr>
              <a:t>WWW.SVOE.ZP.UA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0" y="5831390"/>
            <a:ext cx="18288000" cy="342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ПІДПИСУЙТЕСЬ НА   SVOE.ZP.UA</a:t>
            </a:r>
            <a:endParaRPr lang="uk-UA" sz="6500" dirty="0">
              <a:solidFill>
                <a:srgbClr val="F58A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9100"/>
              </a:lnSpc>
            </a:pPr>
            <a:r>
              <a:rPr lang="uk-UA" sz="6500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РЕЄСТРУЙТЕСЬ НА </a:t>
            </a:r>
            <a:r>
              <a:rPr lang="en-US" sz="6500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SVOE.ZP.UA</a:t>
            </a:r>
          </a:p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ПІДТРИМУЙТЕ  СВОЕ ЗАПОРІЗЬКЕ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94BAD1-523B-4508-9E1A-7704D442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171450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Ми об'єднуємо більше 200 різних бізнесів: з яких 80 – асоційовані члени організації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03286"/>
            <a:ext cx="17983200" cy="8330029"/>
          </a:xfrm>
        </p:spPr>
      </p:pic>
    </p:spTree>
    <p:extLst>
      <p:ext uri="{BB962C8B-B14F-4D97-AF65-F5344CB8AC3E}">
        <p14:creationId xmlns:p14="http://schemas.microsoft.com/office/powerpoint/2010/main" val="408539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8CF0AE-57D6-4385-92DE-DFF0F6B4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4" y="801858"/>
            <a:ext cx="17357486" cy="86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DAC57-A1D4-439A-8DFB-84AEA39A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196056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Наші успіхи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9BCBB79-D8BB-4E94-929F-1B7C34C7C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535113"/>
            <a:ext cx="8736012" cy="639760"/>
          </a:xfrm>
        </p:spPr>
        <p:txBody>
          <a:bodyPr>
            <a:noAutofit/>
          </a:bodyPr>
          <a:lstStyle/>
          <a:p>
            <a:r>
              <a:rPr lang="uk-UA" sz="3600" kern="0" dirty="0">
                <a:solidFill>
                  <a:srgbClr val="0070C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Основні види діяльності організації</a:t>
            </a:r>
            <a:endParaRPr lang="uk-UA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4B1924-1FFE-4D28-81DF-549D91FCD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552700"/>
            <a:ext cx="8736012" cy="7540625"/>
          </a:xfrm>
        </p:spPr>
        <p:txBody>
          <a:bodyPr>
            <a:normAutofit/>
          </a:bodyPr>
          <a:lstStyle/>
          <a:p>
            <a:r>
              <a:rPr lang="uk-UA" sz="3600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здійснюємо антикорупційну експертизу;</a:t>
            </a:r>
            <a:endParaRPr lang="uk-UA" sz="3600" b="1" kern="1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uk-UA" sz="3600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плануємо і реалізовуємо </a:t>
            </a:r>
            <a:r>
              <a:rPr lang="uk-UA" sz="3600" b="1" kern="1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адвокасі</a:t>
            </a:r>
            <a:r>
              <a:rPr lang="uk-UA" sz="3600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– кампанії, як власні так і спільно з колегами з інших регіонів;</a:t>
            </a:r>
          </a:p>
          <a:p>
            <a:r>
              <a:rPr lang="uk-UA" sz="3600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проводимо постійний моніторинг законодавства;</a:t>
            </a:r>
          </a:p>
          <a:p>
            <a:r>
              <a:rPr lang="uk-UA" sz="3600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реалізовує </a:t>
            </a:r>
            <a:r>
              <a:rPr lang="uk-UA" sz="3600" b="1" kern="100" dirty="0" err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проєкти</a:t>
            </a:r>
            <a:r>
              <a:rPr lang="uk-UA" sz="3600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підтримки та розвитку бізнесу, тощо.</a:t>
            </a:r>
            <a:endParaRPr lang="uk-UA" sz="3600" kern="1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3DDB9A-545C-4193-931C-4CF6CF2B4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25000" y="1531938"/>
            <a:ext cx="7543800" cy="639762"/>
          </a:xfrm>
        </p:spPr>
        <p:txBody>
          <a:bodyPr>
            <a:normAutofit fontScale="92500" lnSpcReduction="10000"/>
          </a:bodyPr>
          <a:lstStyle/>
          <a:p>
            <a:r>
              <a:rPr lang="uk-UA" sz="4000" kern="0" dirty="0" err="1">
                <a:solidFill>
                  <a:srgbClr val="0070C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Адвокасі-кампанії</a:t>
            </a:r>
            <a:r>
              <a:rPr lang="uk-UA" sz="3200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</a:t>
            </a:r>
            <a:endParaRPr lang="uk-UA" sz="3200" kern="1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88FE02-2454-4699-A58C-7D34CE613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25000" y="2400300"/>
            <a:ext cx="8382000" cy="75406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Приклади: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2023 – 2024 - відстоювання своєї репутації та репутації бізнесу у судах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uk-UA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2022-2023 – застосування міськими тепловими мережами чинних нормативних актів на власний розсуд, що призвело до завищення в десятки разів вартості опалення для бізнесу. Відміна рішення виконкому Запорізької міської ради.</a:t>
            </a:r>
            <a:endParaRPr lang="uk-UA" kern="1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uk-UA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2018 рік –  не </a:t>
            </a:r>
            <a:r>
              <a:rPr lang="uk-UA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реєстрація Запорізьким обленерго податкових накладних - ситуація, яка склалась в Запорізькій області, призвела до мільйону вимитих оборотних коштів у бізнесу області, вирішення якої було можливо виключно на національному рівні.</a:t>
            </a:r>
            <a:endParaRPr lang="uk-UA" kern="1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uk-UA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2017 рік – недопущення прийняття </a:t>
            </a:r>
            <a:r>
              <a:rPr lang="uk-UA" b="1" kern="1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законопроектів №7142, а також №6757 та №6759, так названі по детінізації економіки. </a:t>
            </a:r>
            <a:r>
              <a:rPr lang="uk-UA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Відміна десятків місцевих регуляторних актів, що гальмували діяльність бізнесу.</a:t>
            </a:r>
            <a:endParaRPr lang="uk-UA" kern="1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b="1" kern="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Участь в кампаніях щодо недопущення прийняття законопроектів, що  перешкоджають розвитку бізнесу.</a:t>
            </a:r>
            <a:endParaRPr lang="uk-UA" kern="1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9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2965359" y="3997141"/>
            <a:ext cx="5322641" cy="6266814"/>
          </a:xfrm>
          <a:custGeom>
            <a:avLst/>
            <a:gdLst/>
            <a:ahLst/>
            <a:cxnLst/>
            <a:rect l="l" t="t" r="r" b="b"/>
            <a:pathLst>
              <a:path w="5322641" h="6266814">
                <a:moveTo>
                  <a:pt x="0" y="0"/>
                </a:moveTo>
                <a:lnTo>
                  <a:pt x="5322641" y="0"/>
                </a:lnTo>
                <a:lnTo>
                  <a:pt x="5322641" y="6266814"/>
                </a:lnTo>
                <a:lnTo>
                  <a:pt x="0" y="6266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01000" y="3163003"/>
            <a:ext cx="5334235" cy="5338752"/>
          </a:xfrm>
          <a:custGeom>
            <a:avLst/>
            <a:gdLst/>
            <a:ahLst/>
            <a:cxnLst/>
            <a:rect l="l" t="t" r="r" b="b"/>
            <a:pathLst>
              <a:path w="5334235" h="5338752">
                <a:moveTo>
                  <a:pt x="0" y="0"/>
                </a:moveTo>
                <a:lnTo>
                  <a:pt x="5334235" y="0"/>
                </a:lnTo>
                <a:lnTo>
                  <a:pt x="5334235" y="5338752"/>
                </a:lnTo>
                <a:lnTo>
                  <a:pt x="0" y="5338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8991" y="131677"/>
            <a:ext cx="3083809" cy="3106823"/>
          </a:xfrm>
          <a:custGeom>
            <a:avLst/>
            <a:gdLst/>
            <a:ahLst/>
            <a:cxnLst/>
            <a:rect l="l" t="t" r="r" b="b"/>
            <a:pathLst>
              <a:path w="3083809" h="3106823">
                <a:moveTo>
                  <a:pt x="0" y="0"/>
                </a:moveTo>
                <a:lnTo>
                  <a:pt x="3083810" y="0"/>
                </a:lnTo>
                <a:lnTo>
                  <a:pt x="3083810" y="3106823"/>
                </a:lnTo>
                <a:lnTo>
                  <a:pt x="0" y="310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1721" y="3238500"/>
            <a:ext cx="2593879" cy="2593879"/>
          </a:xfrm>
          <a:custGeom>
            <a:avLst/>
            <a:gdLst/>
            <a:ahLst/>
            <a:cxnLst/>
            <a:rect l="l" t="t" r="r" b="b"/>
            <a:pathLst>
              <a:path w="2593879" h="2593879">
                <a:moveTo>
                  <a:pt x="0" y="0"/>
                </a:moveTo>
                <a:lnTo>
                  <a:pt x="2593879" y="0"/>
                </a:lnTo>
                <a:lnTo>
                  <a:pt x="2593879" y="2593879"/>
                </a:lnTo>
                <a:lnTo>
                  <a:pt x="0" y="2593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48200" y="1083615"/>
            <a:ext cx="13258800" cy="1545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СОЦІАЛЬНИЙ ПРО</a:t>
            </a:r>
            <a:r>
              <a:rPr lang="uk-UA" sz="4499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sz="4499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 ПІДТРИМКИ БРЕНДІВ ЗАПОРІЗЬ</a:t>
            </a:r>
            <a:r>
              <a:rPr lang="uk-UA" sz="4499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4499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 РЕГІОНУ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24200" y="4060874"/>
            <a:ext cx="4495799" cy="4296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558"/>
              </a:lnSpc>
            </a:pPr>
            <a:r>
              <a:rPr lang="en-US" sz="20000" spc="-140" dirty="0">
                <a:solidFill>
                  <a:srgbClr val="02BD79"/>
                </a:solidFill>
                <a:latin typeface="Bebas Neue Cyrillic"/>
              </a:rPr>
              <a:t>SVOE</a:t>
            </a:r>
          </a:p>
          <a:p>
            <a:pPr algn="l">
              <a:lnSpc>
                <a:spcPts val="15921"/>
              </a:lnSpc>
            </a:pPr>
            <a:r>
              <a:rPr lang="en-US" sz="20000" dirty="0">
                <a:solidFill>
                  <a:srgbClr val="02BD79"/>
                </a:solidFill>
                <a:latin typeface="Bebas Neue Cyrillic"/>
              </a:rPr>
              <a:t>ZP.UA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28800" y="7995712"/>
            <a:ext cx="7088140" cy="855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72"/>
              </a:lnSpc>
            </a:pPr>
            <a:r>
              <a:rPr lang="en-US" sz="4800" spc="384" dirty="0">
                <a:solidFill>
                  <a:srgbClr val="000000"/>
                </a:solidFill>
                <a:latin typeface="Poppins"/>
              </a:rPr>
              <a:t>WWW.SVOE.ZP.UA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91365" y="1"/>
            <a:ext cx="3185090" cy="10287000"/>
            <a:chOff x="0" y="0"/>
            <a:chExt cx="838871" cy="4298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8871" cy="4298081"/>
            </a:xfrm>
            <a:custGeom>
              <a:avLst/>
              <a:gdLst/>
              <a:ahLst/>
              <a:cxnLst/>
              <a:rect l="l" t="t" r="r" b="b"/>
              <a:pathLst>
                <a:path w="838871" h="4298081">
                  <a:moveTo>
                    <a:pt x="0" y="0"/>
                  </a:moveTo>
                  <a:lnTo>
                    <a:pt x="838871" y="0"/>
                  </a:lnTo>
                  <a:lnTo>
                    <a:pt x="838871" y="4298081"/>
                  </a:lnTo>
                  <a:lnTo>
                    <a:pt x="0" y="4298081"/>
                  </a:lnTo>
                  <a:close/>
                </a:path>
              </a:pathLst>
            </a:custGeom>
            <a:solidFill>
              <a:srgbClr val="C4ED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38871" cy="43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90645" y="2789438"/>
            <a:ext cx="47625" cy="2194639"/>
            <a:chOff x="0" y="0"/>
            <a:chExt cx="12543" cy="5780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43" cy="578012"/>
            </a:xfrm>
            <a:custGeom>
              <a:avLst/>
              <a:gdLst/>
              <a:ahLst/>
              <a:cxnLst/>
              <a:rect l="l" t="t" r="r" b="b"/>
              <a:pathLst>
                <a:path w="12543" h="578012">
                  <a:moveTo>
                    <a:pt x="6272" y="0"/>
                  </a:moveTo>
                  <a:lnTo>
                    <a:pt x="6272" y="0"/>
                  </a:lnTo>
                  <a:cubicBezTo>
                    <a:pt x="7935" y="0"/>
                    <a:pt x="9530" y="661"/>
                    <a:pt x="10706" y="1837"/>
                  </a:cubicBezTo>
                  <a:cubicBezTo>
                    <a:pt x="11882" y="3013"/>
                    <a:pt x="12543" y="4608"/>
                    <a:pt x="12543" y="6272"/>
                  </a:cubicBezTo>
                  <a:lnTo>
                    <a:pt x="12543" y="571740"/>
                  </a:lnTo>
                  <a:cubicBezTo>
                    <a:pt x="12543" y="573404"/>
                    <a:pt x="11882" y="574999"/>
                    <a:pt x="10706" y="576175"/>
                  </a:cubicBezTo>
                  <a:cubicBezTo>
                    <a:pt x="9530" y="577351"/>
                    <a:pt x="7935" y="578012"/>
                    <a:pt x="6272" y="578012"/>
                  </a:cubicBezTo>
                  <a:lnTo>
                    <a:pt x="6272" y="578012"/>
                  </a:lnTo>
                  <a:cubicBezTo>
                    <a:pt x="4608" y="578012"/>
                    <a:pt x="3013" y="577351"/>
                    <a:pt x="1837" y="576175"/>
                  </a:cubicBezTo>
                  <a:cubicBezTo>
                    <a:pt x="661" y="574999"/>
                    <a:pt x="0" y="573404"/>
                    <a:pt x="0" y="571740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C4EDA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543" cy="61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610600" y="-1"/>
            <a:ext cx="2789309" cy="833101"/>
          </a:xfrm>
          <a:custGeom>
            <a:avLst/>
            <a:gdLst/>
            <a:ahLst/>
            <a:cxnLst/>
            <a:rect l="l" t="t" r="r" b="b"/>
            <a:pathLst>
              <a:path w="2789309" h="2758880">
                <a:moveTo>
                  <a:pt x="0" y="0"/>
                </a:moveTo>
                <a:lnTo>
                  <a:pt x="2789309" y="0"/>
                </a:lnTo>
                <a:lnTo>
                  <a:pt x="2789309" y="2758880"/>
                </a:lnTo>
                <a:lnTo>
                  <a:pt x="0" y="275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1159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43020" y="6802940"/>
            <a:ext cx="47625" cy="2194639"/>
            <a:chOff x="0" y="0"/>
            <a:chExt cx="12543" cy="578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43" cy="578012"/>
            </a:xfrm>
            <a:custGeom>
              <a:avLst/>
              <a:gdLst/>
              <a:ahLst/>
              <a:cxnLst/>
              <a:rect l="l" t="t" r="r" b="b"/>
              <a:pathLst>
                <a:path w="12543" h="578012">
                  <a:moveTo>
                    <a:pt x="6272" y="0"/>
                  </a:moveTo>
                  <a:lnTo>
                    <a:pt x="6272" y="0"/>
                  </a:lnTo>
                  <a:cubicBezTo>
                    <a:pt x="7935" y="0"/>
                    <a:pt x="9530" y="661"/>
                    <a:pt x="10706" y="1837"/>
                  </a:cubicBezTo>
                  <a:cubicBezTo>
                    <a:pt x="11882" y="3013"/>
                    <a:pt x="12543" y="4608"/>
                    <a:pt x="12543" y="6272"/>
                  </a:cubicBezTo>
                  <a:lnTo>
                    <a:pt x="12543" y="571740"/>
                  </a:lnTo>
                  <a:cubicBezTo>
                    <a:pt x="12543" y="573404"/>
                    <a:pt x="11882" y="574999"/>
                    <a:pt x="10706" y="576175"/>
                  </a:cubicBezTo>
                  <a:cubicBezTo>
                    <a:pt x="9530" y="577351"/>
                    <a:pt x="7935" y="578012"/>
                    <a:pt x="6272" y="578012"/>
                  </a:cubicBezTo>
                  <a:lnTo>
                    <a:pt x="6272" y="578012"/>
                  </a:lnTo>
                  <a:cubicBezTo>
                    <a:pt x="4608" y="578012"/>
                    <a:pt x="3013" y="577351"/>
                    <a:pt x="1837" y="576175"/>
                  </a:cubicBezTo>
                  <a:cubicBezTo>
                    <a:pt x="661" y="574999"/>
                    <a:pt x="0" y="573404"/>
                    <a:pt x="0" y="571740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C4EDA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543" cy="61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897084" y="7951323"/>
            <a:ext cx="1596742" cy="1585255"/>
          </a:xfrm>
          <a:custGeom>
            <a:avLst/>
            <a:gdLst/>
            <a:ahLst/>
            <a:cxnLst/>
            <a:rect l="l" t="t" r="r" b="b"/>
            <a:pathLst>
              <a:path w="1596742" h="1585255">
                <a:moveTo>
                  <a:pt x="0" y="0"/>
                </a:moveTo>
                <a:lnTo>
                  <a:pt x="1596742" y="0"/>
                </a:lnTo>
                <a:lnTo>
                  <a:pt x="1596742" y="1585254"/>
                </a:lnTo>
                <a:lnTo>
                  <a:pt x="0" y="15852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97084" y="6055237"/>
            <a:ext cx="1507973" cy="1495406"/>
          </a:xfrm>
          <a:custGeom>
            <a:avLst/>
            <a:gdLst/>
            <a:ahLst/>
            <a:cxnLst/>
            <a:rect l="l" t="t" r="r" b="b"/>
            <a:pathLst>
              <a:path w="1507973" h="1495406">
                <a:moveTo>
                  <a:pt x="0" y="0"/>
                </a:moveTo>
                <a:lnTo>
                  <a:pt x="1507973" y="0"/>
                </a:lnTo>
                <a:lnTo>
                  <a:pt x="1507973" y="1495406"/>
                </a:lnTo>
                <a:lnTo>
                  <a:pt x="0" y="1495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01439" y="3471011"/>
            <a:ext cx="2099262" cy="2114928"/>
          </a:xfrm>
          <a:custGeom>
            <a:avLst/>
            <a:gdLst/>
            <a:ahLst/>
            <a:cxnLst/>
            <a:rect l="l" t="t" r="r" b="b"/>
            <a:pathLst>
              <a:path w="2099262" h="2114928">
                <a:moveTo>
                  <a:pt x="0" y="0"/>
                </a:moveTo>
                <a:lnTo>
                  <a:pt x="2099262" y="0"/>
                </a:lnTo>
                <a:lnTo>
                  <a:pt x="2099262" y="2114928"/>
                </a:lnTo>
                <a:lnTo>
                  <a:pt x="0" y="2114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716505" y="1201831"/>
            <a:ext cx="1869130" cy="1869130"/>
          </a:xfrm>
          <a:custGeom>
            <a:avLst/>
            <a:gdLst/>
            <a:ahLst/>
            <a:cxnLst/>
            <a:rect l="l" t="t" r="r" b="b"/>
            <a:pathLst>
              <a:path w="1869130" h="1869130">
                <a:moveTo>
                  <a:pt x="0" y="0"/>
                </a:moveTo>
                <a:lnTo>
                  <a:pt x="1869130" y="0"/>
                </a:lnTo>
                <a:lnTo>
                  <a:pt x="1869130" y="1869130"/>
                </a:lnTo>
                <a:lnTo>
                  <a:pt x="0" y="1869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43451" y="756544"/>
            <a:ext cx="11239243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F58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ПРОЄКТУ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90645" y="6670683"/>
            <a:ext cx="12494131" cy="3028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4800"/>
              </a:lnSpc>
              <a:buFont typeface="Arial"/>
              <a:buChar char="•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МІТИ на товарах та місцях надання послуг учасникам </a:t>
            </a:r>
            <a:r>
              <a:rPr lang="uk-UA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1" indent="-323850" algn="l">
              <a:lnSpc>
                <a:spcPts val="4800"/>
              </a:lnSpc>
              <a:buFont typeface="Arial"/>
              <a:buChar char="•"/>
            </a:pPr>
            <a:r>
              <a:rPr lang="uk-UA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Колаборації</a:t>
            </a: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 з торговими мережами</a:t>
            </a:r>
          </a:p>
          <a:p>
            <a:pPr marL="647700" lvl="1" indent="-323850" algn="l">
              <a:lnSpc>
                <a:spcPts val="4800"/>
              </a:lnSpc>
              <a:buFont typeface="Arial"/>
              <a:buChar char="•"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Просування через медіа ресурси та соціальні мережі </a:t>
            </a:r>
          </a:p>
          <a:p>
            <a:pPr marL="647700" lvl="1" indent="-323850" algn="l">
              <a:lnSpc>
                <a:spcPts val="4800"/>
              </a:lnSpc>
              <a:buFont typeface="Arial"/>
              <a:buChar char="•"/>
            </a:pP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536112" y="833100"/>
            <a:ext cx="5077631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2BD79"/>
                </a:solidFill>
                <a:latin typeface="Poppins Bold"/>
              </a:rPr>
              <a:t>SVOE.ZP.UA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41069" y="2549883"/>
            <a:ext cx="12237439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Популяризація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товарів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послуг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брендів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Запорізького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регіону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споживачів</a:t>
            </a:r>
            <a:endParaRPr lang="uk-UA" sz="3600" dirty="0"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Збільшити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обізнаність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локальних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р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обниках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місцевого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населення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21217" y="5566480"/>
            <a:ext cx="7561477" cy="84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2BD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ПРОСУВАННЯ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B7852-8893-42CF-A58F-C28524412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1" y="0"/>
            <a:ext cx="13842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4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1BCA5-8FC0-4C48-A35D-6513E743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0"/>
            <a:ext cx="1371600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FE91DB-B6C0-48E4-A0B6-FEF361142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1500"/>
            <a:ext cx="15163801" cy="95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411</Words>
  <Application>Microsoft Office PowerPoint</Application>
  <PresentationFormat>Довільний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Bebas Neue Cyrillic</vt:lpstr>
      <vt:lpstr>Poppins Bold</vt:lpstr>
      <vt:lpstr>Arial Black</vt:lpstr>
      <vt:lpstr>Calibri</vt:lpstr>
      <vt:lpstr>Arial</vt:lpstr>
      <vt:lpstr>Poppins</vt:lpstr>
      <vt:lpstr>Office Theme</vt:lpstr>
      <vt:lpstr>Громадська організація «Бізнес – Союз «Порада»</vt:lpstr>
      <vt:lpstr>Ми об'єднуємо більше 200 різних бізнесів: з яких 80 – асоційовані члени організації</vt:lpstr>
      <vt:lpstr>Презентація PowerPoint</vt:lpstr>
      <vt:lpstr>Наші успіхи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 нас можна доєднатись, якщо Ви: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SVOE</dc:title>
  <dc:creator>admin</dc:creator>
  <cp:lastModifiedBy>Lenovo</cp:lastModifiedBy>
  <cp:revision>25</cp:revision>
  <dcterms:created xsi:type="dcterms:W3CDTF">2006-08-16T00:00:00Z</dcterms:created>
  <dcterms:modified xsi:type="dcterms:W3CDTF">2025-03-28T05:52:04Z</dcterms:modified>
  <dc:identifier>DAGF-3yGFMI</dc:identifier>
</cp:coreProperties>
</file>