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79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6F6"/>
    <a:srgbClr val="CCFFFF"/>
    <a:srgbClr val="FFFFCC"/>
    <a:srgbClr val="D8E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957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77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43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28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3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8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25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810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90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14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CBF2-AA37-4AC0-9E9F-F5431C9F42C5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4F40-F6AC-44EF-AB36-C4EB8ED49B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7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RD4U.claim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linkedin.com/company/register-of-damage-for-ukraine/" TargetMode="External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RD4U_claims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facebook.com/claims.rd4u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rd4u.coe.int/uk/home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6"/>
          <p:cNvSpPr/>
          <p:nvPr/>
        </p:nvSpPr>
        <p:spPr>
          <a:xfrm>
            <a:off x="282021" y="4581859"/>
            <a:ext cx="4671116" cy="562923"/>
          </a:xfrm>
          <a:custGeom>
            <a:avLst/>
            <a:gdLst/>
            <a:ahLst/>
            <a:cxnLst/>
            <a:rect l="l" t="t" r="r" b="b"/>
            <a:pathLst>
              <a:path w="2103410" h="214427">
                <a:moveTo>
                  <a:pt x="29082" y="0"/>
                </a:moveTo>
                <a:lnTo>
                  <a:pt x="2074328" y="0"/>
                </a:lnTo>
                <a:cubicBezTo>
                  <a:pt x="2090390" y="0"/>
                  <a:pt x="2103410" y="13020"/>
                  <a:pt x="2103410" y="29082"/>
                </a:cubicBezTo>
                <a:lnTo>
                  <a:pt x="2103410" y="185346"/>
                </a:lnTo>
                <a:cubicBezTo>
                  <a:pt x="2103410" y="193059"/>
                  <a:pt x="2100346" y="200456"/>
                  <a:pt x="2094892" y="205909"/>
                </a:cubicBezTo>
                <a:cubicBezTo>
                  <a:pt x="2089438" y="211363"/>
                  <a:pt x="2082041" y="214427"/>
                  <a:pt x="2074328" y="214427"/>
                </a:cubicBezTo>
                <a:lnTo>
                  <a:pt x="29082" y="214427"/>
                </a:lnTo>
                <a:cubicBezTo>
                  <a:pt x="13020" y="214427"/>
                  <a:pt x="0" y="201407"/>
                  <a:pt x="0" y="185346"/>
                </a:cubicBezTo>
                <a:lnTo>
                  <a:pt x="0" y="29082"/>
                </a:lnTo>
                <a:cubicBezTo>
                  <a:pt x="0" y="13020"/>
                  <a:pt x="13020" y="0"/>
                  <a:pt x="29082" y="0"/>
                </a:cubicBezTo>
                <a:close/>
              </a:path>
            </a:pathLst>
          </a:custGeom>
          <a:solidFill>
            <a:srgbClr val="FFFFFF">
              <a:alpha val="91765"/>
            </a:srgbClr>
          </a:solidFill>
        </p:spPr>
      </p:sp>
      <p:sp>
        <p:nvSpPr>
          <p:cNvPr id="30" name="Freeform 6"/>
          <p:cNvSpPr/>
          <p:nvPr/>
        </p:nvSpPr>
        <p:spPr>
          <a:xfrm>
            <a:off x="297150" y="3414708"/>
            <a:ext cx="4655988" cy="1094412"/>
          </a:xfrm>
          <a:custGeom>
            <a:avLst/>
            <a:gdLst/>
            <a:ahLst/>
            <a:cxnLst/>
            <a:rect l="l" t="t" r="r" b="b"/>
            <a:pathLst>
              <a:path w="2103410" h="214427">
                <a:moveTo>
                  <a:pt x="29082" y="0"/>
                </a:moveTo>
                <a:lnTo>
                  <a:pt x="2074328" y="0"/>
                </a:lnTo>
                <a:cubicBezTo>
                  <a:pt x="2090390" y="0"/>
                  <a:pt x="2103410" y="13020"/>
                  <a:pt x="2103410" y="29082"/>
                </a:cubicBezTo>
                <a:lnTo>
                  <a:pt x="2103410" y="185346"/>
                </a:lnTo>
                <a:cubicBezTo>
                  <a:pt x="2103410" y="193059"/>
                  <a:pt x="2100346" y="200456"/>
                  <a:pt x="2094892" y="205909"/>
                </a:cubicBezTo>
                <a:cubicBezTo>
                  <a:pt x="2089438" y="211363"/>
                  <a:pt x="2082041" y="214427"/>
                  <a:pt x="2074328" y="214427"/>
                </a:cubicBezTo>
                <a:lnTo>
                  <a:pt x="29082" y="214427"/>
                </a:lnTo>
                <a:cubicBezTo>
                  <a:pt x="13020" y="214427"/>
                  <a:pt x="0" y="201407"/>
                  <a:pt x="0" y="185346"/>
                </a:cubicBezTo>
                <a:lnTo>
                  <a:pt x="0" y="29082"/>
                </a:lnTo>
                <a:cubicBezTo>
                  <a:pt x="0" y="13020"/>
                  <a:pt x="13020" y="0"/>
                  <a:pt x="29082" y="0"/>
                </a:cubicBezTo>
                <a:close/>
              </a:path>
            </a:pathLst>
          </a:custGeom>
          <a:solidFill>
            <a:srgbClr val="FFFFFF">
              <a:alpha val="91765"/>
            </a:srgbClr>
          </a:solidFill>
        </p:spPr>
      </p:sp>
      <p:sp>
        <p:nvSpPr>
          <p:cNvPr id="29" name="Freeform 6"/>
          <p:cNvSpPr/>
          <p:nvPr/>
        </p:nvSpPr>
        <p:spPr>
          <a:xfrm>
            <a:off x="340163" y="2434466"/>
            <a:ext cx="4591877" cy="770945"/>
          </a:xfrm>
          <a:custGeom>
            <a:avLst/>
            <a:gdLst/>
            <a:ahLst/>
            <a:cxnLst/>
            <a:rect l="l" t="t" r="r" b="b"/>
            <a:pathLst>
              <a:path w="2103410" h="214427">
                <a:moveTo>
                  <a:pt x="29082" y="0"/>
                </a:moveTo>
                <a:lnTo>
                  <a:pt x="2074328" y="0"/>
                </a:lnTo>
                <a:cubicBezTo>
                  <a:pt x="2090390" y="0"/>
                  <a:pt x="2103410" y="13020"/>
                  <a:pt x="2103410" y="29082"/>
                </a:cubicBezTo>
                <a:lnTo>
                  <a:pt x="2103410" y="185346"/>
                </a:lnTo>
                <a:cubicBezTo>
                  <a:pt x="2103410" y="193059"/>
                  <a:pt x="2100346" y="200456"/>
                  <a:pt x="2094892" y="205909"/>
                </a:cubicBezTo>
                <a:cubicBezTo>
                  <a:pt x="2089438" y="211363"/>
                  <a:pt x="2082041" y="214427"/>
                  <a:pt x="2074328" y="214427"/>
                </a:cubicBezTo>
                <a:lnTo>
                  <a:pt x="29082" y="214427"/>
                </a:lnTo>
                <a:cubicBezTo>
                  <a:pt x="13020" y="214427"/>
                  <a:pt x="0" y="201407"/>
                  <a:pt x="0" y="185346"/>
                </a:cubicBezTo>
                <a:lnTo>
                  <a:pt x="0" y="29082"/>
                </a:lnTo>
                <a:cubicBezTo>
                  <a:pt x="0" y="13020"/>
                  <a:pt x="13020" y="0"/>
                  <a:pt x="29082" y="0"/>
                </a:cubicBezTo>
                <a:close/>
              </a:path>
            </a:pathLst>
          </a:custGeom>
          <a:solidFill>
            <a:srgbClr val="FFFFFF">
              <a:alpha val="91765"/>
            </a:srgbClr>
          </a:solidFill>
        </p:spPr>
      </p:sp>
      <p:sp>
        <p:nvSpPr>
          <p:cNvPr id="28" name="Freeform 6"/>
          <p:cNvSpPr/>
          <p:nvPr/>
        </p:nvSpPr>
        <p:spPr>
          <a:xfrm>
            <a:off x="297149" y="1551751"/>
            <a:ext cx="4591875" cy="694198"/>
          </a:xfrm>
          <a:custGeom>
            <a:avLst/>
            <a:gdLst/>
            <a:ahLst/>
            <a:cxnLst/>
            <a:rect l="l" t="t" r="r" b="b"/>
            <a:pathLst>
              <a:path w="2103410" h="214427">
                <a:moveTo>
                  <a:pt x="29082" y="0"/>
                </a:moveTo>
                <a:lnTo>
                  <a:pt x="2074328" y="0"/>
                </a:lnTo>
                <a:cubicBezTo>
                  <a:pt x="2090390" y="0"/>
                  <a:pt x="2103410" y="13020"/>
                  <a:pt x="2103410" y="29082"/>
                </a:cubicBezTo>
                <a:lnTo>
                  <a:pt x="2103410" y="185346"/>
                </a:lnTo>
                <a:cubicBezTo>
                  <a:pt x="2103410" y="193059"/>
                  <a:pt x="2100346" y="200456"/>
                  <a:pt x="2094892" y="205909"/>
                </a:cubicBezTo>
                <a:cubicBezTo>
                  <a:pt x="2089438" y="211363"/>
                  <a:pt x="2082041" y="214427"/>
                  <a:pt x="2074328" y="214427"/>
                </a:cubicBezTo>
                <a:lnTo>
                  <a:pt x="29082" y="214427"/>
                </a:lnTo>
                <a:cubicBezTo>
                  <a:pt x="13020" y="214427"/>
                  <a:pt x="0" y="201407"/>
                  <a:pt x="0" y="185346"/>
                </a:cubicBezTo>
                <a:lnTo>
                  <a:pt x="0" y="29082"/>
                </a:lnTo>
                <a:cubicBezTo>
                  <a:pt x="0" y="13020"/>
                  <a:pt x="13020" y="0"/>
                  <a:pt x="29082" y="0"/>
                </a:cubicBezTo>
                <a:close/>
              </a:path>
            </a:pathLst>
          </a:custGeom>
          <a:solidFill>
            <a:srgbClr val="FFFFFF">
              <a:alpha val="91765"/>
            </a:srgbClr>
          </a:solidFill>
        </p:spPr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132" y="1571139"/>
            <a:ext cx="4677908" cy="4425781"/>
          </a:xfrm>
        </p:spPr>
        <p:txBody>
          <a:bodyPr>
            <a:noAutofit/>
          </a:bodyPr>
          <a:lstStyle/>
          <a:p>
            <a:pPr algn="l"/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равові засади створення та ведення Реєстру регулює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 України від 23.02.2023 № 2923-IX</a:t>
            </a:r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uk-UA" sz="1600" dirty="0" smtClean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Реєстр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буде діяти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протягом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3-х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років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після припинення або скасування воєнного стану на території, де такий об’єкт знаходиться (знаходився) 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вносяться відомості про пошкоджене та знищене 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 як громадян України,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uk-UA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юридичних осіб та фізичних </a:t>
            </a:r>
            <a:r>
              <a:rPr lang="uk-UA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осіб-підприємців</a:t>
            </a:r>
          </a:p>
          <a:p>
            <a:pPr algn="just"/>
            <a:endParaRPr lang="uk-UA" sz="1600" b="1" u="sng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держателем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Мінрозвитку,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адміністратором – «ДІЯ»</a:t>
            </a:r>
          </a:p>
        </p:txBody>
      </p:sp>
      <p:pic>
        <p:nvPicPr>
          <p:cNvPr id="4" name="Picture 12" descr="Герб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394"/>
            <a:ext cx="827583" cy="91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8578" y="109613"/>
            <a:ext cx="698894" cy="87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21258" y="-278687"/>
            <a:ext cx="7888017" cy="1470025"/>
          </a:xfrm>
        </p:spPr>
        <p:txBody>
          <a:bodyPr>
            <a:normAutofit/>
          </a:bodyPr>
          <a:lstStyle/>
          <a:p>
            <a:r>
              <a:rPr lang="uk-UA" sz="32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Реєстри фіксації збитків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85083" y="3227875"/>
            <a:ext cx="432048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u="sng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600" b="1" u="sng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www.rd4u.coe.int/uk/home</a:t>
            </a:r>
            <a:endParaRPr lang="uk-UA" sz="1600" b="1" u="sng" kern="1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u="sng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600" b="1" u="sng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b="1" u="sng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www.facebook.com/claims.rd4u</a:t>
            </a:r>
            <a:endParaRPr lang="uk-UA" sz="1600" b="1" u="sng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u="sng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1600" b="1" u="sng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twitter.com/RD4U_claims</a:t>
            </a:r>
            <a:endParaRPr lang="uk-UA" sz="1600" b="1" u="sng" kern="1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uk-UA" b="1" u="sng" kern="10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5083" y="4219931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b="1" u="sng" kern="1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uk-UA" sz="1600" b="1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uk-UA" sz="1600" b="1" u="sng" kern="1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www.linkedin.com/company/register-of-damage-for-ukraine/</a:t>
            </a:r>
            <a:endParaRPr lang="uk-UA" sz="1600" b="1" u="sng" kern="10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b="1" kern="1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600" b="1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://www.youtube.com/@</a:t>
            </a:r>
            <a:r>
              <a:rPr lang="en-US" sz="1600" b="1" kern="100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RD4U.claims</a:t>
            </a:r>
            <a:endParaRPr lang="uk-UA" sz="1600" b="1" kern="100" dirty="0" smtClean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039288" y="1661575"/>
            <a:ext cx="4008007" cy="1294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Механізм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створений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міжнародному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збору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реєстрації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доказів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збитків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завданих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російською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агресією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 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мета – стати основою для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майбутніх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компенсацій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українцям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завдану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шкоду</a:t>
            </a:r>
            <a:r>
              <a:rPr lang="uk-UA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243" y="1136140"/>
            <a:ext cx="3205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</a:rPr>
              <a:t>Міжнародний реєстр збитків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-1" y="965767"/>
            <a:ext cx="9144001" cy="982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16285" t="24078" r="10434" b="11716"/>
          <a:stretch/>
        </p:blipFill>
        <p:spPr>
          <a:xfrm>
            <a:off x="5364088" y="5400617"/>
            <a:ext cx="3456384" cy="125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utoShape 12" descr="Файл:DiiaLogo.svg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8" name="Picture 14" descr="Файл:Логотип сервісу Дія.svg — Вікіпедія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7"/>
          <a:stretch/>
        </p:blipFill>
        <p:spPr bwMode="auto">
          <a:xfrm>
            <a:off x="2051721" y="5590321"/>
            <a:ext cx="864096" cy="8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Міністерство розвитку громад та територій України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4" y="5377920"/>
            <a:ext cx="1303313" cy="13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112277" y="1707196"/>
            <a:ext cx="141853" cy="140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112278" y="2494005"/>
            <a:ext cx="141853" cy="140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112279" y="3592401"/>
            <a:ext cx="141853" cy="140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81473" y="4735917"/>
            <a:ext cx="141853" cy="1403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950054" y="1073036"/>
            <a:ext cx="49466" cy="57849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79135" y="1104620"/>
            <a:ext cx="4652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 пошкодженого та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знищеного майна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61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-84138" y="-77872"/>
            <a:ext cx="9144000" cy="124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Гуманітарна допомога для бізнесу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на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віднов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лення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знищен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ого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обладнання</a:t>
            </a:r>
          </a:p>
          <a:p>
            <a:pPr algn="ctr">
              <a:lnSpc>
                <a:spcPts val="2030"/>
              </a:lnSpc>
              <a:spcBef>
                <a:spcPct val="0"/>
              </a:spcBef>
            </a:pPr>
            <a:endParaRPr lang="en-US" sz="1450" b="1" dirty="0">
              <a:solidFill>
                <a:srgbClr val="2250B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66276" y="999759"/>
            <a:ext cx="4274433" cy="936117"/>
            <a:chOff x="0" y="-38100"/>
            <a:chExt cx="2198738" cy="2525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1465" cy="214427"/>
            </a:xfrm>
            <a:custGeom>
              <a:avLst/>
              <a:gdLst/>
              <a:ahLst/>
              <a:cxnLst/>
              <a:rect l="l" t="t" r="r" b="b"/>
              <a:pathLst>
                <a:path w="2198738" h="214427">
                  <a:moveTo>
                    <a:pt x="27821" y="0"/>
                  </a:moveTo>
                  <a:lnTo>
                    <a:pt x="2170918" y="0"/>
                  </a:lnTo>
                  <a:cubicBezTo>
                    <a:pt x="2186283" y="0"/>
                    <a:pt x="2198738" y="12456"/>
                    <a:pt x="2198738" y="27821"/>
                  </a:cubicBezTo>
                  <a:lnTo>
                    <a:pt x="2198738" y="186606"/>
                  </a:lnTo>
                  <a:cubicBezTo>
                    <a:pt x="2198738" y="193985"/>
                    <a:pt x="2195807" y="201061"/>
                    <a:pt x="2190590" y="206279"/>
                  </a:cubicBezTo>
                  <a:cubicBezTo>
                    <a:pt x="2185373" y="211496"/>
                    <a:pt x="2178296" y="214427"/>
                    <a:pt x="2170918" y="214427"/>
                  </a:cubicBezTo>
                  <a:lnTo>
                    <a:pt x="27821" y="214427"/>
                  </a:lnTo>
                  <a:cubicBezTo>
                    <a:pt x="12456" y="214427"/>
                    <a:pt x="0" y="201971"/>
                    <a:pt x="0" y="186606"/>
                  </a:cubicBezTo>
                  <a:lnTo>
                    <a:pt x="0" y="27821"/>
                  </a:lnTo>
                  <a:cubicBezTo>
                    <a:pt x="0" y="20442"/>
                    <a:pt x="2931" y="13366"/>
                    <a:pt x="8149" y="8149"/>
                  </a:cubicBezTo>
                  <a:cubicBezTo>
                    <a:pt x="13366" y="2931"/>
                    <a:pt x="20442" y="0"/>
                    <a:pt x="278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8738" cy="2525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5996" y="1962795"/>
            <a:ext cx="4261134" cy="1027479"/>
            <a:chOff x="0" y="-38100"/>
            <a:chExt cx="2201755" cy="255877"/>
          </a:xfrm>
        </p:grpSpPr>
        <p:sp>
          <p:nvSpPr>
            <p:cNvPr id="10" name="Freeform 10"/>
            <p:cNvSpPr/>
            <p:nvPr/>
          </p:nvSpPr>
          <p:spPr>
            <a:xfrm>
              <a:off x="3017" y="1849"/>
              <a:ext cx="2198738" cy="215928"/>
            </a:xfrm>
            <a:custGeom>
              <a:avLst/>
              <a:gdLst/>
              <a:ahLst/>
              <a:cxnLst/>
              <a:rect l="l" t="t" r="r" b="b"/>
              <a:pathLst>
                <a:path w="2198738" h="214427">
                  <a:moveTo>
                    <a:pt x="27821" y="0"/>
                  </a:moveTo>
                  <a:lnTo>
                    <a:pt x="2170918" y="0"/>
                  </a:lnTo>
                  <a:cubicBezTo>
                    <a:pt x="2186283" y="0"/>
                    <a:pt x="2198738" y="12456"/>
                    <a:pt x="2198738" y="27821"/>
                  </a:cubicBezTo>
                  <a:lnTo>
                    <a:pt x="2198738" y="186606"/>
                  </a:lnTo>
                  <a:cubicBezTo>
                    <a:pt x="2198738" y="193985"/>
                    <a:pt x="2195807" y="201061"/>
                    <a:pt x="2190590" y="206279"/>
                  </a:cubicBezTo>
                  <a:cubicBezTo>
                    <a:pt x="2185373" y="211496"/>
                    <a:pt x="2178296" y="214427"/>
                    <a:pt x="2170918" y="214427"/>
                  </a:cubicBezTo>
                  <a:lnTo>
                    <a:pt x="27821" y="214427"/>
                  </a:lnTo>
                  <a:cubicBezTo>
                    <a:pt x="12456" y="214427"/>
                    <a:pt x="0" y="201971"/>
                    <a:pt x="0" y="186606"/>
                  </a:cubicBezTo>
                  <a:lnTo>
                    <a:pt x="0" y="27821"/>
                  </a:lnTo>
                  <a:cubicBezTo>
                    <a:pt x="0" y="20442"/>
                    <a:pt x="2931" y="13366"/>
                    <a:pt x="8149" y="8149"/>
                  </a:cubicBezTo>
                  <a:cubicBezTo>
                    <a:pt x="13366" y="2931"/>
                    <a:pt x="20442" y="0"/>
                    <a:pt x="278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98738" cy="2525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88756" y="620689"/>
            <a:ext cx="4526924" cy="3431968"/>
            <a:chOff x="0" y="-38100"/>
            <a:chExt cx="2143548" cy="272342"/>
          </a:xfrm>
        </p:grpSpPr>
        <p:sp>
          <p:nvSpPr>
            <p:cNvPr id="13" name="Freeform 13"/>
            <p:cNvSpPr/>
            <p:nvPr/>
          </p:nvSpPr>
          <p:spPr>
            <a:xfrm>
              <a:off x="0" y="-8320"/>
              <a:ext cx="2143548" cy="242562"/>
            </a:xfrm>
            <a:custGeom>
              <a:avLst/>
              <a:gdLst/>
              <a:ahLst/>
              <a:cxnLst/>
              <a:rect l="l" t="t" r="r" b="b"/>
              <a:pathLst>
                <a:path w="2143548" h="214427">
                  <a:moveTo>
                    <a:pt x="28537" y="0"/>
                  </a:moveTo>
                  <a:lnTo>
                    <a:pt x="2115011" y="0"/>
                  </a:lnTo>
                  <a:cubicBezTo>
                    <a:pt x="2122580" y="0"/>
                    <a:pt x="2129838" y="3007"/>
                    <a:pt x="2135190" y="8358"/>
                  </a:cubicBezTo>
                  <a:cubicBezTo>
                    <a:pt x="2140542" y="13710"/>
                    <a:pt x="2143548" y="20969"/>
                    <a:pt x="2143548" y="28537"/>
                  </a:cubicBezTo>
                  <a:lnTo>
                    <a:pt x="2143548" y="185890"/>
                  </a:lnTo>
                  <a:cubicBezTo>
                    <a:pt x="2143548" y="193459"/>
                    <a:pt x="2140542" y="200717"/>
                    <a:pt x="2135190" y="206069"/>
                  </a:cubicBezTo>
                  <a:cubicBezTo>
                    <a:pt x="2129838" y="211421"/>
                    <a:pt x="2122580" y="214427"/>
                    <a:pt x="2115011" y="214427"/>
                  </a:cubicBezTo>
                  <a:lnTo>
                    <a:pt x="28537" y="214427"/>
                  </a:lnTo>
                  <a:cubicBezTo>
                    <a:pt x="20969" y="214427"/>
                    <a:pt x="13710" y="211421"/>
                    <a:pt x="8358" y="206069"/>
                  </a:cubicBezTo>
                  <a:cubicBezTo>
                    <a:pt x="3007" y="200717"/>
                    <a:pt x="0" y="193459"/>
                    <a:pt x="0" y="185890"/>
                  </a:cubicBezTo>
                  <a:lnTo>
                    <a:pt x="0" y="28537"/>
                  </a:lnTo>
                  <a:cubicBezTo>
                    <a:pt x="0" y="20969"/>
                    <a:pt x="3007" y="13710"/>
                    <a:pt x="8358" y="8358"/>
                  </a:cubicBezTo>
                  <a:cubicBezTo>
                    <a:pt x="13710" y="3007"/>
                    <a:pt x="20969" y="0"/>
                    <a:pt x="28537" y="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143548" cy="2525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2753" y="3168176"/>
            <a:ext cx="4248538" cy="620907"/>
            <a:chOff x="0" y="-38100"/>
            <a:chExt cx="2138352" cy="321360"/>
          </a:xfrm>
        </p:grpSpPr>
        <p:sp>
          <p:nvSpPr>
            <p:cNvPr id="16" name="Freeform 16"/>
            <p:cNvSpPr/>
            <p:nvPr/>
          </p:nvSpPr>
          <p:spPr>
            <a:xfrm>
              <a:off x="0" y="11524"/>
              <a:ext cx="2138352" cy="271736"/>
            </a:xfrm>
            <a:custGeom>
              <a:avLst/>
              <a:gdLst/>
              <a:ahLst/>
              <a:cxnLst/>
              <a:rect l="l" t="t" r="r" b="b"/>
              <a:pathLst>
                <a:path w="2103410" h="214427">
                  <a:moveTo>
                    <a:pt x="29082" y="0"/>
                  </a:moveTo>
                  <a:lnTo>
                    <a:pt x="2074328" y="0"/>
                  </a:lnTo>
                  <a:cubicBezTo>
                    <a:pt x="2090390" y="0"/>
                    <a:pt x="2103410" y="13020"/>
                    <a:pt x="2103410" y="29082"/>
                  </a:cubicBezTo>
                  <a:lnTo>
                    <a:pt x="2103410" y="185346"/>
                  </a:lnTo>
                  <a:cubicBezTo>
                    <a:pt x="2103410" y="193059"/>
                    <a:pt x="2100346" y="200456"/>
                    <a:pt x="2094892" y="205909"/>
                  </a:cubicBezTo>
                  <a:cubicBezTo>
                    <a:pt x="2089438" y="211363"/>
                    <a:pt x="2082041" y="214427"/>
                    <a:pt x="2074328" y="214427"/>
                  </a:cubicBezTo>
                  <a:lnTo>
                    <a:pt x="29082" y="214427"/>
                  </a:lnTo>
                  <a:cubicBezTo>
                    <a:pt x="13020" y="214427"/>
                    <a:pt x="0" y="201407"/>
                    <a:pt x="0" y="185346"/>
                  </a:cubicBezTo>
                  <a:lnTo>
                    <a:pt x="0" y="29082"/>
                  </a:lnTo>
                  <a:cubicBezTo>
                    <a:pt x="0" y="13020"/>
                    <a:pt x="13020" y="0"/>
                    <a:pt x="290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103410" cy="252527"/>
            </a:xfrm>
            <a:prstGeom prst="rect">
              <a:avLst/>
            </a:prstGeom>
            <a:no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576" y="4106991"/>
            <a:ext cx="9151936" cy="277174"/>
            <a:chOff x="0" y="0"/>
            <a:chExt cx="4571914" cy="1943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71914" cy="194358"/>
            </a:xfrm>
            <a:custGeom>
              <a:avLst/>
              <a:gdLst/>
              <a:ahLst/>
              <a:cxnLst/>
              <a:rect l="l" t="t" r="r" b="b"/>
              <a:pathLst>
                <a:path w="4571914" h="194358">
                  <a:moveTo>
                    <a:pt x="13380" y="0"/>
                  </a:moveTo>
                  <a:lnTo>
                    <a:pt x="4558534" y="0"/>
                  </a:lnTo>
                  <a:cubicBezTo>
                    <a:pt x="4562082" y="0"/>
                    <a:pt x="4565486" y="1410"/>
                    <a:pt x="4567995" y="3919"/>
                  </a:cubicBezTo>
                  <a:cubicBezTo>
                    <a:pt x="4570504" y="6428"/>
                    <a:pt x="4571914" y="9831"/>
                    <a:pt x="4571914" y="13380"/>
                  </a:cubicBezTo>
                  <a:lnTo>
                    <a:pt x="4571914" y="180978"/>
                  </a:lnTo>
                  <a:cubicBezTo>
                    <a:pt x="4571914" y="184527"/>
                    <a:pt x="4570504" y="187930"/>
                    <a:pt x="4567995" y="190439"/>
                  </a:cubicBezTo>
                  <a:cubicBezTo>
                    <a:pt x="4565486" y="192949"/>
                    <a:pt x="4562082" y="194358"/>
                    <a:pt x="4558534" y="194358"/>
                  </a:cubicBezTo>
                  <a:lnTo>
                    <a:pt x="13380" y="194358"/>
                  </a:lnTo>
                  <a:cubicBezTo>
                    <a:pt x="9831" y="194358"/>
                    <a:pt x="6428" y="192949"/>
                    <a:pt x="3919" y="190439"/>
                  </a:cubicBezTo>
                  <a:cubicBezTo>
                    <a:pt x="1410" y="187930"/>
                    <a:pt x="0" y="184527"/>
                    <a:pt x="0" y="180978"/>
                  </a:cubicBezTo>
                  <a:lnTo>
                    <a:pt x="0" y="13380"/>
                  </a:lnTo>
                  <a:cubicBezTo>
                    <a:pt x="0" y="9831"/>
                    <a:pt x="1410" y="6428"/>
                    <a:pt x="3919" y="3919"/>
                  </a:cubicBezTo>
                  <a:cubicBezTo>
                    <a:pt x="6428" y="1410"/>
                    <a:pt x="9831" y="0"/>
                    <a:pt x="13380" y="0"/>
                  </a:cubicBezTo>
                  <a:close/>
                </a:path>
              </a:pathLst>
            </a:custGeom>
            <a:solidFill>
              <a:srgbClr val="52AEFB">
                <a:alpha val="91765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4571914" cy="2324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7452320" y="4890530"/>
            <a:ext cx="1611493" cy="1346782"/>
          </a:xfrm>
          <a:custGeom>
            <a:avLst/>
            <a:gdLst/>
            <a:ahLst/>
            <a:cxnLst/>
            <a:rect l="l" t="t" r="r" b="b"/>
            <a:pathLst>
              <a:path w="2533566" h="2517732">
                <a:moveTo>
                  <a:pt x="0" y="0"/>
                </a:moveTo>
                <a:lnTo>
                  <a:pt x="2533566" y="0"/>
                </a:lnTo>
                <a:lnTo>
                  <a:pt x="2533566" y="2517732"/>
                </a:lnTo>
                <a:lnTo>
                  <a:pt x="0" y="2517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25" name="TextBox 25"/>
          <p:cNvSpPr txBox="1"/>
          <p:nvPr/>
        </p:nvSpPr>
        <p:spPr>
          <a:xfrm>
            <a:off x="4765108" y="1545351"/>
            <a:ext cx="424446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7"/>
              </a:lnSpc>
            </a:pP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-9291" y="4382313"/>
            <a:ext cx="9144000" cy="2834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7043" lvl="1" indent="-342900">
              <a:lnSpc>
                <a:spcPts val="1700"/>
              </a:lnSpc>
              <a:buAutoNum type="arabicPeriod"/>
            </a:pPr>
            <a:r>
              <a:rPr lang="uk-UA" sz="1500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Подання 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заяви до обласної державної </a:t>
            </a:r>
            <a:r>
              <a:rPr lang="uk-UA" sz="1500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адміністрації. </a:t>
            </a:r>
            <a:endParaRPr lang="uk-UA" sz="1500" dirty="0" smtClean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pPr marL="467043" lvl="1" indent="-342900">
              <a:lnSpc>
                <a:spcPts val="1700"/>
              </a:lnSpc>
              <a:buAutoNum type="arabicPeriod"/>
            </a:pPr>
            <a:r>
              <a:rPr lang="uk-UA" sz="1500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Реєстрація 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заяви в ОДА та </a:t>
            </a:r>
            <a:r>
              <a:rPr lang="uk-UA" sz="1500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передача комісії.</a:t>
            </a:r>
            <a:endParaRPr lang="uk-UA" sz="1500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pPr marL="124143" lvl="1">
              <a:lnSpc>
                <a:spcPts val="1700"/>
              </a:lnSpc>
            </a:pP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3. За </a:t>
            </a:r>
            <a:r>
              <a:rPr lang="uk-UA" sz="1500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результатами розгляду 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(10 робочих днів) комісією приймається рішення:</a:t>
            </a:r>
          </a:p>
          <a:p>
            <a:pPr marL="124143" lvl="1">
              <a:lnSpc>
                <a:spcPts val="1700"/>
              </a:lnSpc>
            </a:pPr>
            <a:r>
              <a:rPr lang="uk-UA" sz="1500" u="sng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повернути заяву без розгляду 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– у разі не відповідності  вимогам;</a:t>
            </a:r>
          </a:p>
          <a:p>
            <a:pPr marL="124143" lvl="1">
              <a:lnSpc>
                <a:spcPts val="1700"/>
              </a:lnSpc>
            </a:pPr>
            <a:r>
              <a:rPr lang="uk-UA" sz="1500" u="sng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повернути для доопрацювання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– у разі неповного пакету документів.</a:t>
            </a:r>
          </a:p>
          <a:p>
            <a:pPr marL="124143" lvl="1">
              <a:lnSpc>
                <a:spcPts val="1700"/>
              </a:lnSpc>
            </a:pPr>
            <a:r>
              <a:rPr lang="uk-UA" sz="1500" u="sng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проведення обстеження обладнання 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– із зазначенням </a:t>
            </a:r>
            <a:r>
              <a:rPr lang="uk-UA" sz="1500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дати.</a:t>
            </a:r>
            <a:endParaRPr lang="uk-UA" sz="1500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pPr marL="124143" lvl="1">
              <a:lnSpc>
                <a:spcPts val="1700"/>
              </a:lnSpc>
            </a:pP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4. Проведення комісією обстеження. </a:t>
            </a:r>
          </a:p>
          <a:p>
            <a:pPr marL="124143" lvl="1">
              <a:lnSpc>
                <a:spcPts val="1700"/>
              </a:lnSpc>
            </a:pP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5. ОДА формує перелік обладнання та його набувачів та подає його до Мінекономіки.</a:t>
            </a:r>
          </a:p>
          <a:p>
            <a:pPr marL="124143" lvl="1">
              <a:lnSpc>
                <a:spcPts val="1700"/>
              </a:lnSpc>
            </a:pP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6. Мінекономіки разом із МЗС та міжнародними партнерами </a:t>
            </a:r>
            <a:r>
              <a:rPr lang="uk-UA" sz="1500" u="sng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ініціюють пошук </a:t>
            </a:r>
            <a:r>
              <a:rPr lang="uk-UA" sz="1500" u="sng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обладнання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.</a:t>
            </a:r>
          </a:p>
          <a:p>
            <a:pPr marL="124143" lvl="1">
              <a:lnSpc>
                <a:spcPts val="1700"/>
              </a:lnSpc>
            </a:pP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7. Мінекономіки </a:t>
            </a:r>
            <a:r>
              <a:rPr lang="uk-UA" sz="1500" u="sng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розглядає пропозиції партнерів</a:t>
            </a:r>
            <a:r>
              <a:rPr lang="uk-UA" sz="1500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та приймає рішення про розподіл і передачу гуманітарної допомоги.</a:t>
            </a:r>
          </a:p>
          <a:p>
            <a:pPr marL="248286" lvl="1" indent="-124143">
              <a:lnSpc>
                <a:spcPts val="1700"/>
              </a:lnSpc>
              <a:buFont typeface="Arial"/>
              <a:buChar char="•"/>
            </a:pPr>
            <a:endParaRPr lang="uk-UA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8286" lvl="1" indent="-124143">
              <a:lnSpc>
                <a:spcPts val="1700"/>
              </a:lnSpc>
              <a:buFont typeface="Arial"/>
              <a:buChar char="•"/>
            </a:pP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98952" y="4121901"/>
            <a:ext cx="6395918" cy="275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4143" lvl="1">
              <a:lnSpc>
                <a:spcPts val="1357"/>
              </a:lnSpc>
            </a:pP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Алгоритм дій заявників на отримання такої підтримки включає: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266586" y="1163493"/>
            <a:ext cx="419816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4143" lvl="1"/>
            <a:r>
              <a:rPr lang="uk-UA" sz="1500" b="1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Мета проєкту </a:t>
            </a: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– надання бізнесу критично важливого промислового обладнання для заміни </a:t>
            </a:r>
            <a:r>
              <a:rPr lang="uk-UA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знищеного або  пошкодженого</a:t>
            </a:r>
            <a:endParaRPr lang="en-US" sz="1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250275" y="2232437"/>
            <a:ext cx="425349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4143" lvl="1"/>
            <a:r>
              <a:rPr lang="uk-UA" sz="1500" b="1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Фінансування здійснюється </a:t>
            </a: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 рахунок міжнародної технічної допомоги та інших законних джерел.</a:t>
            </a:r>
          </a:p>
        </p:txBody>
      </p:sp>
      <p:sp>
        <p:nvSpPr>
          <p:cNvPr id="32" name="TextBox 27"/>
          <p:cNvSpPr txBox="1"/>
          <p:nvPr/>
        </p:nvSpPr>
        <p:spPr>
          <a:xfrm>
            <a:off x="250275" y="3405304"/>
            <a:ext cx="4982481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4143" lvl="1" algn="just"/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Термін дії проєкту </a:t>
            </a:r>
            <a:r>
              <a:rPr lang="ru-RU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– до 16.08.2026</a:t>
            </a:r>
            <a:endParaRPr lang="en-US" sz="15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TextBox 27"/>
          <p:cNvSpPr txBox="1"/>
          <p:nvPr/>
        </p:nvSpPr>
        <p:spPr>
          <a:xfrm>
            <a:off x="4745200" y="2631201"/>
            <a:ext cx="4284279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4143" lvl="1" algn="just">
              <a:lnSpc>
                <a:spcPts val="1357"/>
              </a:lnSpc>
            </a:pPr>
            <a:endParaRPr lang="uk-UA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48286" lvl="1" indent="-124143" algn="just">
              <a:lnSpc>
                <a:spcPts val="1357"/>
              </a:lnSpc>
              <a:buFont typeface="Arial"/>
              <a:buChar char="•"/>
            </a:pP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4546633" y="1035993"/>
            <a:ext cx="4494375" cy="318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4143" lvl="1" algn="just">
              <a:lnSpc>
                <a:spcPts val="1800"/>
              </a:lnSpc>
            </a:pP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Згідно з </a:t>
            </a:r>
            <a:r>
              <a:rPr lang="uk-UA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ПКМУ від </a:t>
            </a: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05.07.2024 № 924, </a:t>
            </a:r>
            <a:r>
              <a:rPr lang="uk-UA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заявники - підприємства </a:t>
            </a:r>
            <a:r>
              <a:rPr lang="uk-UA" sz="1500" b="1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переробної промисловості, незалежно від форми власності, якщо вони:</a:t>
            </a:r>
          </a:p>
          <a:p>
            <a:pPr marL="295593" lvl="1" indent="-171450" algn="just">
              <a:lnSpc>
                <a:spcPts val="1800"/>
              </a:lnSpc>
              <a:buFont typeface="Arial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є власниками знищеного або пошкодженого критично важливого </a:t>
            </a:r>
            <a:r>
              <a:rPr lang="uk-UA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обладнання;</a:t>
            </a:r>
            <a:endParaRPr lang="uk-UA" sz="1500" dirty="0">
              <a:solidFill>
                <a:srgbClr val="000000"/>
              </a:solidFill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295593" lvl="1" indent="-171450" algn="just">
              <a:lnSpc>
                <a:spcPts val="1800"/>
              </a:lnSpc>
              <a:buFont typeface="Arial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не ведуть діяльність на </a:t>
            </a:r>
            <a:r>
              <a:rPr lang="uk-UA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ТОТ, </a:t>
            </a: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у зоні бойових дій, а також на території рф і Білорусі;</a:t>
            </a:r>
          </a:p>
          <a:p>
            <a:pPr marL="295593" lvl="1" indent="-171450" algn="just">
              <a:lnSpc>
                <a:spcPts val="1800"/>
              </a:lnSpc>
              <a:buFont typeface="Arial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не перебувають під санкціями, у стані банкрутства або ліквідації, не мають корупційних правопорушень;</a:t>
            </a:r>
          </a:p>
          <a:p>
            <a:pPr marL="295593" lvl="1" indent="-171450" algn="just">
              <a:lnSpc>
                <a:spcPts val="1800"/>
              </a:lnSpc>
              <a:buFont typeface="Arial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не отримували аналогічний грант, або ж вартість обладнання перевищує суму попереднього гранту вдвічі.</a:t>
            </a:r>
          </a:p>
          <a:p>
            <a:pPr marL="248286" lvl="1" indent="-124143" algn="just">
              <a:lnSpc>
                <a:spcPts val="1357"/>
              </a:lnSpc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1" name="Picture 7" descr="Галочка Желтая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" y="972313"/>
            <a:ext cx="314533" cy="3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Галочка Желтая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" y="1988831"/>
            <a:ext cx="314533" cy="3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Галочка Желтая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" y="3131522"/>
            <a:ext cx="314533" cy="3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Герб_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6" y="28576"/>
            <a:ext cx="729318" cy="80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Герб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0496" y="27431"/>
            <a:ext cx="635715" cy="79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0" y="848551"/>
            <a:ext cx="9144001" cy="982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1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7"/>
          <p:cNvSpPr/>
          <p:nvPr/>
        </p:nvSpPr>
        <p:spPr>
          <a:xfrm>
            <a:off x="4661825" y="4121733"/>
            <a:ext cx="4409950" cy="2542830"/>
          </a:xfrm>
          <a:custGeom>
            <a:avLst/>
            <a:gdLst/>
            <a:ahLst/>
            <a:cxnLst/>
            <a:rect l="l" t="t" r="r" b="b"/>
            <a:pathLst>
              <a:path w="2198738" h="214427">
                <a:moveTo>
                  <a:pt x="27821" y="0"/>
                </a:moveTo>
                <a:lnTo>
                  <a:pt x="2170918" y="0"/>
                </a:lnTo>
                <a:cubicBezTo>
                  <a:pt x="2186283" y="0"/>
                  <a:pt x="2198738" y="12456"/>
                  <a:pt x="2198738" y="27821"/>
                </a:cubicBezTo>
                <a:lnTo>
                  <a:pt x="2198738" y="186606"/>
                </a:lnTo>
                <a:cubicBezTo>
                  <a:pt x="2198738" y="193985"/>
                  <a:pt x="2195807" y="201061"/>
                  <a:pt x="2190590" y="206279"/>
                </a:cubicBezTo>
                <a:cubicBezTo>
                  <a:pt x="2185373" y="211496"/>
                  <a:pt x="2178296" y="214427"/>
                  <a:pt x="2170918" y="214427"/>
                </a:cubicBezTo>
                <a:lnTo>
                  <a:pt x="27821" y="214427"/>
                </a:lnTo>
                <a:cubicBezTo>
                  <a:pt x="12456" y="214427"/>
                  <a:pt x="0" y="201971"/>
                  <a:pt x="0" y="186606"/>
                </a:cubicBezTo>
                <a:lnTo>
                  <a:pt x="0" y="27821"/>
                </a:lnTo>
                <a:cubicBezTo>
                  <a:pt x="0" y="20442"/>
                  <a:pt x="2931" y="13366"/>
                  <a:pt x="8149" y="8149"/>
                </a:cubicBezTo>
                <a:cubicBezTo>
                  <a:pt x="13366" y="2931"/>
                  <a:pt x="20442" y="0"/>
                  <a:pt x="27821" y="0"/>
                </a:cubicBezTo>
                <a:close/>
              </a:path>
            </a:pathLst>
          </a:custGeom>
          <a:gradFill rotWithShape="1">
            <a:gsLst>
              <a:gs pos="0">
                <a:srgbClr val="7DCCFF">
                  <a:alpha val="92000"/>
                </a:srgbClr>
              </a:gs>
              <a:gs pos="100000">
                <a:srgbClr val="FFF3BF">
                  <a:alpha val="92000"/>
                </a:srgbClr>
              </a:gs>
            </a:gsLst>
            <a:lin ang="0"/>
          </a:gradFill>
          <a:ln>
            <a:solidFill>
              <a:schemeClr val="accent1"/>
            </a:solidFill>
          </a:ln>
        </p:spPr>
      </p:sp>
      <p:sp>
        <p:nvSpPr>
          <p:cNvPr id="55" name="Freeform 7"/>
          <p:cNvSpPr/>
          <p:nvPr/>
        </p:nvSpPr>
        <p:spPr>
          <a:xfrm>
            <a:off x="111593" y="4148295"/>
            <a:ext cx="4350295" cy="2542830"/>
          </a:xfrm>
          <a:custGeom>
            <a:avLst/>
            <a:gdLst/>
            <a:ahLst/>
            <a:cxnLst/>
            <a:rect l="l" t="t" r="r" b="b"/>
            <a:pathLst>
              <a:path w="2198738" h="214427">
                <a:moveTo>
                  <a:pt x="27821" y="0"/>
                </a:moveTo>
                <a:lnTo>
                  <a:pt x="2170918" y="0"/>
                </a:lnTo>
                <a:cubicBezTo>
                  <a:pt x="2186283" y="0"/>
                  <a:pt x="2198738" y="12456"/>
                  <a:pt x="2198738" y="27821"/>
                </a:cubicBezTo>
                <a:lnTo>
                  <a:pt x="2198738" y="186606"/>
                </a:lnTo>
                <a:cubicBezTo>
                  <a:pt x="2198738" y="193985"/>
                  <a:pt x="2195807" y="201061"/>
                  <a:pt x="2190590" y="206279"/>
                </a:cubicBezTo>
                <a:cubicBezTo>
                  <a:pt x="2185373" y="211496"/>
                  <a:pt x="2178296" y="214427"/>
                  <a:pt x="2170918" y="214427"/>
                </a:cubicBezTo>
                <a:lnTo>
                  <a:pt x="27821" y="214427"/>
                </a:lnTo>
                <a:cubicBezTo>
                  <a:pt x="12456" y="214427"/>
                  <a:pt x="0" y="201971"/>
                  <a:pt x="0" y="186606"/>
                </a:cubicBezTo>
                <a:lnTo>
                  <a:pt x="0" y="27821"/>
                </a:lnTo>
                <a:cubicBezTo>
                  <a:pt x="0" y="20442"/>
                  <a:pt x="2931" y="13366"/>
                  <a:pt x="8149" y="8149"/>
                </a:cubicBezTo>
                <a:cubicBezTo>
                  <a:pt x="13366" y="2931"/>
                  <a:pt x="20442" y="0"/>
                  <a:pt x="27821" y="0"/>
                </a:cubicBezTo>
                <a:close/>
              </a:path>
            </a:pathLst>
          </a:custGeom>
          <a:gradFill rotWithShape="1">
            <a:gsLst>
              <a:gs pos="0">
                <a:srgbClr val="7DCCFF">
                  <a:alpha val="92000"/>
                </a:srgbClr>
              </a:gs>
              <a:gs pos="100000">
                <a:srgbClr val="FFF3BF">
                  <a:alpha val="92000"/>
                </a:srgbClr>
              </a:gs>
            </a:gsLst>
            <a:lin ang="0"/>
          </a:gradFill>
          <a:ln>
            <a:solidFill>
              <a:schemeClr val="accent1"/>
            </a:solidFill>
          </a:ln>
        </p:spPr>
      </p:sp>
      <p:grpSp>
        <p:nvGrpSpPr>
          <p:cNvPr id="5" name="Group 5"/>
          <p:cNvGrpSpPr/>
          <p:nvPr/>
        </p:nvGrpSpPr>
        <p:grpSpPr>
          <a:xfrm>
            <a:off x="111594" y="1318147"/>
            <a:ext cx="4287022" cy="1105365"/>
            <a:chOff x="0" y="-38100"/>
            <a:chExt cx="2103410" cy="252527"/>
          </a:xfrm>
        </p:grpSpPr>
        <p:sp>
          <p:nvSpPr>
            <p:cNvPr id="6" name="Freeform 6"/>
            <p:cNvSpPr/>
            <p:nvPr/>
          </p:nvSpPr>
          <p:spPr>
            <a:xfrm>
              <a:off x="0" y="-6654"/>
              <a:ext cx="2103410" cy="195017"/>
            </a:xfrm>
            <a:custGeom>
              <a:avLst/>
              <a:gdLst/>
              <a:ahLst/>
              <a:cxnLst/>
              <a:rect l="l" t="t" r="r" b="b"/>
              <a:pathLst>
                <a:path w="2103410" h="214427">
                  <a:moveTo>
                    <a:pt x="29082" y="0"/>
                  </a:moveTo>
                  <a:lnTo>
                    <a:pt x="2074328" y="0"/>
                  </a:lnTo>
                  <a:cubicBezTo>
                    <a:pt x="2090390" y="0"/>
                    <a:pt x="2103410" y="13020"/>
                    <a:pt x="2103410" y="29082"/>
                  </a:cubicBezTo>
                  <a:lnTo>
                    <a:pt x="2103410" y="185346"/>
                  </a:lnTo>
                  <a:cubicBezTo>
                    <a:pt x="2103410" y="193059"/>
                    <a:pt x="2100346" y="200456"/>
                    <a:pt x="2094892" y="205909"/>
                  </a:cubicBezTo>
                  <a:cubicBezTo>
                    <a:pt x="2089438" y="211363"/>
                    <a:pt x="2082041" y="214427"/>
                    <a:pt x="2074328" y="214427"/>
                  </a:cubicBezTo>
                  <a:lnTo>
                    <a:pt x="29082" y="214427"/>
                  </a:lnTo>
                  <a:cubicBezTo>
                    <a:pt x="13020" y="214427"/>
                    <a:pt x="0" y="201407"/>
                    <a:pt x="0" y="185346"/>
                  </a:cubicBezTo>
                  <a:lnTo>
                    <a:pt x="0" y="29082"/>
                  </a:lnTo>
                  <a:cubicBezTo>
                    <a:pt x="0" y="13020"/>
                    <a:pt x="13020" y="0"/>
                    <a:pt x="29082" y="0"/>
                  </a:cubicBezTo>
                  <a:close/>
                </a:path>
              </a:pathLst>
            </a:custGeom>
            <a:solidFill>
              <a:srgbClr val="FFFFFF">
                <a:alpha val="91765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03410" cy="2525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646733" y="1139612"/>
            <a:ext cx="439520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8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Д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о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заявки обов’язково додаються</a:t>
            </a:r>
          </a:p>
          <a:p>
            <a:pPr>
              <a:lnSpc>
                <a:spcPts val="1308"/>
              </a:lnSpc>
            </a:pPr>
            <a:endParaRPr lang="en-US" sz="2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308"/>
              </a:lnSpc>
            </a:pPr>
            <a:endParaRPr lang="en-US" sz="2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608732" y="1417348"/>
            <a:ext cx="4366107" cy="592407"/>
            <a:chOff x="0" y="0"/>
            <a:chExt cx="2299842" cy="2025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99842" cy="202544"/>
            </a:xfrm>
            <a:custGeom>
              <a:avLst/>
              <a:gdLst/>
              <a:ahLst/>
              <a:cxnLst/>
              <a:rect l="l" t="t" r="r" b="b"/>
              <a:pathLst>
                <a:path w="2299842" h="202544">
                  <a:moveTo>
                    <a:pt x="26598" y="0"/>
                  </a:moveTo>
                  <a:lnTo>
                    <a:pt x="2273244" y="0"/>
                  </a:lnTo>
                  <a:cubicBezTo>
                    <a:pt x="2280299" y="0"/>
                    <a:pt x="2287064" y="2802"/>
                    <a:pt x="2292052" y="7790"/>
                  </a:cubicBezTo>
                  <a:cubicBezTo>
                    <a:pt x="2297040" y="12778"/>
                    <a:pt x="2299842" y="19544"/>
                    <a:pt x="2299842" y="26598"/>
                  </a:cubicBezTo>
                  <a:lnTo>
                    <a:pt x="2299842" y="175946"/>
                  </a:lnTo>
                  <a:cubicBezTo>
                    <a:pt x="2299842" y="183001"/>
                    <a:pt x="2297040" y="189766"/>
                    <a:pt x="2292052" y="194754"/>
                  </a:cubicBezTo>
                  <a:cubicBezTo>
                    <a:pt x="2287064" y="199742"/>
                    <a:pt x="2280299" y="202544"/>
                    <a:pt x="2273244" y="202544"/>
                  </a:cubicBezTo>
                  <a:lnTo>
                    <a:pt x="26598" y="202544"/>
                  </a:lnTo>
                  <a:cubicBezTo>
                    <a:pt x="19544" y="202544"/>
                    <a:pt x="12778" y="199742"/>
                    <a:pt x="7790" y="194754"/>
                  </a:cubicBezTo>
                  <a:cubicBezTo>
                    <a:pt x="2802" y="189766"/>
                    <a:pt x="0" y="183001"/>
                    <a:pt x="0" y="175946"/>
                  </a:cubicBezTo>
                  <a:lnTo>
                    <a:pt x="0" y="26598"/>
                  </a:lnTo>
                  <a:cubicBezTo>
                    <a:pt x="0" y="19544"/>
                    <a:pt x="2802" y="12778"/>
                    <a:pt x="7790" y="7790"/>
                  </a:cubicBezTo>
                  <a:cubicBezTo>
                    <a:pt x="12778" y="2802"/>
                    <a:pt x="19544" y="0"/>
                    <a:pt x="26598" y="0"/>
                  </a:cubicBezTo>
                  <a:close/>
                </a:path>
              </a:pathLst>
            </a:custGeom>
            <a:solidFill>
              <a:srgbClr val="FFFFFF">
                <a:alpha val="94902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299842" cy="24064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589567" y="2109016"/>
            <a:ext cx="4366107" cy="673707"/>
            <a:chOff x="0" y="-41206"/>
            <a:chExt cx="2299842" cy="325489"/>
          </a:xfrm>
        </p:grpSpPr>
        <p:sp>
          <p:nvSpPr>
            <p:cNvPr id="16" name="Freeform 16"/>
            <p:cNvSpPr/>
            <p:nvPr/>
          </p:nvSpPr>
          <p:spPr>
            <a:xfrm>
              <a:off x="0" y="-41206"/>
              <a:ext cx="2299842" cy="325489"/>
            </a:xfrm>
            <a:custGeom>
              <a:avLst/>
              <a:gdLst/>
              <a:ahLst/>
              <a:cxnLst/>
              <a:rect l="l" t="t" r="r" b="b"/>
              <a:pathLst>
                <a:path w="2299842" h="214401">
                  <a:moveTo>
                    <a:pt x="26598" y="0"/>
                  </a:moveTo>
                  <a:lnTo>
                    <a:pt x="2273244" y="0"/>
                  </a:lnTo>
                  <a:cubicBezTo>
                    <a:pt x="2280299" y="0"/>
                    <a:pt x="2287064" y="2802"/>
                    <a:pt x="2292052" y="7790"/>
                  </a:cubicBezTo>
                  <a:cubicBezTo>
                    <a:pt x="2297040" y="12778"/>
                    <a:pt x="2299842" y="19544"/>
                    <a:pt x="2299842" y="26598"/>
                  </a:cubicBezTo>
                  <a:lnTo>
                    <a:pt x="2299842" y="187803"/>
                  </a:lnTo>
                  <a:cubicBezTo>
                    <a:pt x="2299842" y="194858"/>
                    <a:pt x="2297040" y="201623"/>
                    <a:pt x="2292052" y="206611"/>
                  </a:cubicBezTo>
                  <a:cubicBezTo>
                    <a:pt x="2287064" y="211599"/>
                    <a:pt x="2280299" y="214401"/>
                    <a:pt x="2273244" y="214401"/>
                  </a:cubicBezTo>
                  <a:lnTo>
                    <a:pt x="26598" y="214401"/>
                  </a:lnTo>
                  <a:cubicBezTo>
                    <a:pt x="19544" y="214401"/>
                    <a:pt x="12778" y="211599"/>
                    <a:pt x="7790" y="206611"/>
                  </a:cubicBezTo>
                  <a:cubicBezTo>
                    <a:pt x="2802" y="201623"/>
                    <a:pt x="0" y="194858"/>
                    <a:pt x="0" y="187803"/>
                  </a:cubicBezTo>
                  <a:lnTo>
                    <a:pt x="0" y="26598"/>
                  </a:lnTo>
                  <a:cubicBezTo>
                    <a:pt x="0" y="19544"/>
                    <a:pt x="2802" y="12778"/>
                    <a:pt x="7790" y="7790"/>
                  </a:cubicBezTo>
                  <a:cubicBezTo>
                    <a:pt x="12778" y="2802"/>
                    <a:pt x="19544" y="0"/>
                    <a:pt x="265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299842" cy="25250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695238" y="1424273"/>
            <a:ext cx="428665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Витяг з Єдиного реєстру досудових розслідувань</a:t>
            </a:r>
            <a:endParaRPr lang="uk-UA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15008" y="2849588"/>
            <a:ext cx="4384648" cy="1115621"/>
            <a:chOff x="0" y="-38100"/>
            <a:chExt cx="2069536" cy="407329"/>
          </a:xfrm>
        </p:grpSpPr>
        <p:sp>
          <p:nvSpPr>
            <p:cNvPr id="20" name="Freeform 20"/>
            <p:cNvSpPr/>
            <p:nvPr/>
          </p:nvSpPr>
          <p:spPr>
            <a:xfrm>
              <a:off x="0" y="19277"/>
              <a:ext cx="2018686" cy="349952"/>
            </a:xfrm>
            <a:custGeom>
              <a:avLst/>
              <a:gdLst/>
              <a:ahLst/>
              <a:cxnLst/>
              <a:rect l="l" t="t" r="r" b="b"/>
              <a:pathLst>
                <a:path w="2069536" h="369229">
                  <a:moveTo>
                    <a:pt x="29558" y="0"/>
                  </a:moveTo>
                  <a:lnTo>
                    <a:pt x="2039978" y="0"/>
                  </a:lnTo>
                  <a:cubicBezTo>
                    <a:pt x="2047817" y="0"/>
                    <a:pt x="2055335" y="3114"/>
                    <a:pt x="2060878" y="8657"/>
                  </a:cubicBezTo>
                  <a:cubicBezTo>
                    <a:pt x="2066422" y="14200"/>
                    <a:pt x="2069536" y="21719"/>
                    <a:pt x="2069536" y="29558"/>
                  </a:cubicBezTo>
                  <a:lnTo>
                    <a:pt x="2069536" y="339671"/>
                  </a:lnTo>
                  <a:cubicBezTo>
                    <a:pt x="2069536" y="347510"/>
                    <a:pt x="2066422" y="355029"/>
                    <a:pt x="2060878" y="360572"/>
                  </a:cubicBezTo>
                  <a:cubicBezTo>
                    <a:pt x="2055335" y="366115"/>
                    <a:pt x="2047817" y="369229"/>
                    <a:pt x="2039978" y="369229"/>
                  </a:cubicBezTo>
                  <a:lnTo>
                    <a:pt x="29558" y="369229"/>
                  </a:lnTo>
                  <a:cubicBezTo>
                    <a:pt x="21719" y="369229"/>
                    <a:pt x="14200" y="366115"/>
                    <a:pt x="8657" y="360572"/>
                  </a:cubicBezTo>
                  <a:cubicBezTo>
                    <a:pt x="3114" y="355029"/>
                    <a:pt x="0" y="347510"/>
                    <a:pt x="0" y="339671"/>
                  </a:cubicBezTo>
                  <a:lnTo>
                    <a:pt x="0" y="29558"/>
                  </a:lnTo>
                  <a:cubicBezTo>
                    <a:pt x="0" y="21719"/>
                    <a:pt x="3114" y="14200"/>
                    <a:pt x="8657" y="8657"/>
                  </a:cubicBezTo>
                  <a:cubicBezTo>
                    <a:pt x="14200" y="3114"/>
                    <a:pt x="21719" y="0"/>
                    <a:pt x="29558" y="0"/>
                  </a:cubicBezTo>
                  <a:close/>
                </a:path>
              </a:pathLst>
            </a:custGeom>
            <a:solidFill>
              <a:srgbClr val="FFFFFF">
                <a:alpha val="93725"/>
              </a:srgbClr>
            </a:solidFill>
            <a:ln>
              <a:noFill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69536" cy="407329"/>
            </a:xfrm>
            <a:prstGeom prst="rect">
              <a:avLst/>
            </a:prstGeom>
            <a:ln>
              <a:noFill/>
            </a:ln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655512" y="3207914"/>
            <a:ext cx="4319327" cy="862823"/>
            <a:chOff x="0" y="0"/>
            <a:chExt cx="2299842" cy="38367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299842" cy="383679"/>
            </a:xfrm>
            <a:custGeom>
              <a:avLst/>
              <a:gdLst/>
              <a:ahLst/>
              <a:cxnLst/>
              <a:rect l="l" t="t" r="r" b="b"/>
              <a:pathLst>
                <a:path w="2299842" h="383679">
                  <a:moveTo>
                    <a:pt x="26598" y="0"/>
                  </a:moveTo>
                  <a:lnTo>
                    <a:pt x="2273244" y="0"/>
                  </a:lnTo>
                  <a:cubicBezTo>
                    <a:pt x="2280299" y="0"/>
                    <a:pt x="2287064" y="2802"/>
                    <a:pt x="2292052" y="7790"/>
                  </a:cubicBezTo>
                  <a:cubicBezTo>
                    <a:pt x="2297040" y="12778"/>
                    <a:pt x="2299842" y="19544"/>
                    <a:pt x="2299842" y="26598"/>
                  </a:cubicBezTo>
                  <a:lnTo>
                    <a:pt x="2299842" y="357081"/>
                  </a:lnTo>
                  <a:cubicBezTo>
                    <a:pt x="2299842" y="364135"/>
                    <a:pt x="2297040" y="370900"/>
                    <a:pt x="2292052" y="375888"/>
                  </a:cubicBezTo>
                  <a:cubicBezTo>
                    <a:pt x="2287064" y="380876"/>
                    <a:pt x="2280299" y="383679"/>
                    <a:pt x="2273244" y="383679"/>
                  </a:cubicBezTo>
                  <a:lnTo>
                    <a:pt x="26598" y="383679"/>
                  </a:lnTo>
                  <a:cubicBezTo>
                    <a:pt x="19544" y="383679"/>
                    <a:pt x="12778" y="380876"/>
                    <a:pt x="7790" y="375888"/>
                  </a:cubicBezTo>
                  <a:cubicBezTo>
                    <a:pt x="2802" y="370900"/>
                    <a:pt x="0" y="364135"/>
                    <a:pt x="0" y="357081"/>
                  </a:cubicBezTo>
                  <a:lnTo>
                    <a:pt x="0" y="26598"/>
                  </a:lnTo>
                  <a:cubicBezTo>
                    <a:pt x="0" y="19544"/>
                    <a:pt x="2802" y="12778"/>
                    <a:pt x="7790" y="7790"/>
                  </a:cubicBezTo>
                  <a:cubicBezTo>
                    <a:pt x="12778" y="2802"/>
                    <a:pt x="19544" y="0"/>
                    <a:pt x="265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299842" cy="42177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 dirty="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239492" y="4295635"/>
            <a:ext cx="411404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4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Обов'язкові умови</a:t>
            </a:r>
          </a:p>
          <a:p>
            <a:pPr>
              <a:lnSpc>
                <a:spcPts val="1254"/>
              </a:lnSpc>
            </a:pPr>
            <a:endParaRPr lang="en-US" sz="115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lnSpc>
                <a:spcPts val="1254"/>
              </a:lnSpc>
            </a:pPr>
            <a:endParaRPr lang="en-US" sz="115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3879903" y="4114916"/>
            <a:ext cx="429657" cy="425719"/>
          </a:xfrm>
          <a:custGeom>
            <a:avLst/>
            <a:gdLst/>
            <a:ahLst/>
            <a:cxnLst/>
            <a:rect l="l" t="t" r="r" b="b"/>
            <a:pathLst>
              <a:path w="859314" h="851437">
                <a:moveTo>
                  <a:pt x="0" y="0"/>
                </a:moveTo>
                <a:lnTo>
                  <a:pt x="859314" y="0"/>
                </a:lnTo>
                <a:lnTo>
                  <a:pt x="859314" y="851437"/>
                </a:lnTo>
                <a:lnTo>
                  <a:pt x="0" y="85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424147" y="4172222"/>
            <a:ext cx="455998" cy="451411"/>
          </a:xfrm>
          <a:custGeom>
            <a:avLst/>
            <a:gdLst/>
            <a:ahLst/>
            <a:cxnLst/>
            <a:rect l="l" t="t" r="r" b="b"/>
            <a:pathLst>
              <a:path w="951121" h="979275">
                <a:moveTo>
                  <a:pt x="0" y="0"/>
                </a:moveTo>
                <a:lnTo>
                  <a:pt x="951121" y="0"/>
                </a:lnTo>
                <a:lnTo>
                  <a:pt x="951121" y="979276"/>
                </a:lnTo>
                <a:lnTo>
                  <a:pt x="0" y="979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3462418" y="2469477"/>
            <a:ext cx="609205" cy="399220"/>
          </a:xfrm>
          <a:custGeom>
            <a:avLst/>
            <a:gdLst/>
            <a:ahLst/>
            <a:cxnLst/>
            <a:rect l="l" t="t" r="r" b="b"/>
            <a:pathLst>
              <a:path w="943720" h="541050">
                <a:moveTo>
                  <a:pt x="0" y="0"/>
                </a:moveTo>
                <a:lnTo>
                  <a:pt x="943720" y="0"/>
                </a:lnTo>
                <a:lnTo>
                  <a:pt x="943720" y="541050"/>
                </a:lnTo>
                <a:lnTo>
                  <a:pt x="0" y="541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4423"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4608732" y="4656648"/>
            <a:ext cx="4436036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indent="-124143">
              <a:lnSpc>
                <a:spcPts val="1800"/>
              </a:lnSpc>
              <a:buFont typeface="Arial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Грант на обладнання для багаторічних культур - за умови реєстрації в ДАР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.</a:t>
            </a:r>
          </a:p>
          <a:p>
            <a:pPr marL="248286" lvl="1" indent="-124143">
              <a:lnSpc>
                <a:spcPts val="1800"/>
              </a:lnSpc>
              <a:buFont typeface="Arial"/>
              <a:buChar char="•"/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Можна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витрачати на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RnD. </a:t>
            </a:r>
          </a:p>
          <a:p>
            <a:pPr marL="248286" lvl="1" indent="-124143">
              <a:lnSpc>
                <a:spcPts val="1800"/>
              </a:lnSpc>
              <a:buFont typeface="Arial"/>
              <a:buChar char="•"/>
            </a:pPr>
            <a:r>
              <a:rPr lang="uk-UA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Повторна </a:t>
            </a:r>
            <a:r>
              <a:rPr lang="uk-UA" dirty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участь дозволена, але </a:t>
            </a:r>
            <a:r>
              <a:rPr lang="ru-RU" dirty="0" err="1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загальна</a:t>
            </a:r>
            <a:r>
              <a:rPr lang="ru-RU" dirty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 </a:t>
            </a:r>
            <a:r>
              <a:rPr lang="ru-RU" dirty="0" err="1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обсяг</a:t>
            </a:r>
            <a:r>
              <a:rPr lang="ru-RU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 </a:t>
            </a:r>
            <a:r>
              <a:rPr lang="ru-RU" dirty="0" err="1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грантів</a:t>
            </a:r>
            <a:r>
              <a:rPr lang="ru-RU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 </a:t>
            </a:r>
            <a:r>
              <a:rPr lang="ru-RU" dirty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за цією програмою не може </a:t>
            </a:r>
            <a:r>
              <a:rPr lang="ru-RU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перевищувати </a:t>
            </a:r>
            <a:r>
              <a:rPr lang="ru-RU" b="1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16 </a:t>
            </a:r>
            <a:r>
              <a:rPr lang="ru-RU" b="1" dirty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млн </a:t>
            </a:r>
            <a:r>
              <a:rPr lang="ru-RU" b="1" dirty="0" err="1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грн</a:t>
            </a:r>
            <a:endParaRPr lang="ru-RU" dirty="0"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  <a:p>
            <a:pPr marL="124143" lvl="1">
              <a:lnSpc>
                <a:spcPts val="1800"/>
              </a:lnSpc>
            </a:pPr>
            <a:endParaRPr lang="ru-RU" sz="1000" dirty="0"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  <a:p>
            <a:pPr marL="124143" lvl="1" algn="just">
              <a:lnSpc>
                <a:spcPts val="1357"/>
              </a:lnSpc>
            </a:pPr>
            <a:r>
              <a:rPr lang="ru-RU" b="1" dirty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    </a:t>
            </a:r>
            <a:endParaRPr lang="ru-RU" b="1" dirty="0" smtClean="0"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  <a:p>
            <a:pPr marL="124143" lvl="1" algn="just">
              <a:lnSpc>
                <a:spcPts val="1357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    Порядок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подачі: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портал Дія.</a:t>
            </a:r>
            <a:endParaRPr lang="uk-UA" b="1" dirty="0">
              <a:solidFill>
                <a:srgbClr val="FF0000"/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811627" y="4297737"/>
            <a:ext cx="135589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4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Додатков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о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Poppins Bold"/>
              <a:cs typeface="Times New Roman" panose="02020603050405020304" pitchFamily="18" charset="0"/>
              <a:sym typeface="Poppins Bold"/>
            </a:endParaRPr>
          </a:p>
          <a:p>
            <a:pPr>
              <a:lnSpc>
                <a:spcPts val="1254"/>
              </a:lnSpc>
            </a:pPr>
            <a:endParaRPr lang="en-US" sz="115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6895" y="1167554"/>
            <a:ext cx="1351594" cy="350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8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Заявник</a:t>
            </a:r>
          </a:p>
          <a:p>
            <a:pPr>
              <a:lnSpc>
                <a:spcPts val="1308"/>
              </a:lnSpc>
            </a:pPr>
            <a:endParaRPr lang="en-US" sz="2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55490" y="1594523"/>
            <a:ext cx="419804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ФОП, мікро, малі та середні підприємства, які постраждали від збройної агресії. </a:t>
            </a:r>
            <a:endParaRPr lang="uk-UA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94325" y="2691053"/>
            <a:ext cx="3708080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08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Максимальний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 розмір гранту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02673" y="3076280"/>
            <a:ext cx="4481637" cy="101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16 млн грн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                         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                                                  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(але не більше фактично </a:t>
            </a:r>
            <a:endParaRPr lang="uk-UA" dirty="0" smtClean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підтверджених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збитків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)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pPr>
              <a:lnSpc>
                <a:spcPts val="1357"/>
              </a:lnSpc>
            </a:pP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648039" y="3000360"/>
            <a:ext cx="3471984" cy="185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7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Poppins Bold"/>
                <a:cs typeface="Times New Roman" panose="02020603050405020304" pitchFamily="18" charset="0"/>
                <a:sym typeface="Poppins Bold"/>
              </a:rPr>
              <a:t>Співфінансування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718931" y="3236744"/>
            <a:ext cx="4286656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80 % </a:t>
            </a:r>
            <a:r>
              <a:rPr lang="uk-UA" b="1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- сума гранту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20 % </a:t>
            </a:r>
            <a:r>
              <a:rPr lang="uk-UA" b="1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- власний </a:t>
            </a:r>
            <a:r>
              <a:rPr lang="uk-UA" b="1" dirty="0" err="1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снесок</a:t>
            </a:r>
            <a:r>
              <a:rPr lang="uk-UA" b="1" dirty="0" smtClean="0"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4 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млн грн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-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максимальний власний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внесок</a:t>
            </a:r>
            <a:endParaRPr lang="uk-UA" b="1" dirty="0">
              <a:solidFill>
                <a:srgbClr val="0A56B0"/>
              </a:solidFill>
              <a:latin typeface="Times New Roman" pitchFamily="18" charset="0"/>
              <a:ea typeface="Poppins Bold"/>
              <a:cs typeface="Times New Roman" pitchFamily="18" charset="0"/>
              <a:sym typeface="Poppins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8576" y="4630727"/>
            <a:ext cx="4380372" cy="2118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indent="-124143" algn="just">
              <a:buFont typeface="Arial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Створення не менше</a:t>
            </a:r>
            <a:r>
              <a:rPr lang="uk-UA" dirty="0">
                <a:solidFill>
                  <a:srgbClr val="2616F6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5</a:t>
            </a:r>
            <a:r>
              <a:rPr lang="uk-UA" dirty="0">
                <a:solidFill>
                  <a:srgbClr val="2616F6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робочих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місць.</a:t>
            </a:r>
          </a:p>
          <a:p>
            <a:pPr marL="248286" lvl="1" indent="-124143" algn="just">
              <a:buFont typeface="Arial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Повернення суми гранту у вигляді сплачених податків і ЄСВ протягом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               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3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років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(з яких мінімум 20% – ЄСВ із нових робочих місць).</a:t>
            </a:r>
          </a:p>
          <a:p>
            <a:pPr marL="248286" lvl="1" indent="-124143" algn="just">
              <a:buFont typeface="Arial"/>
              <a:buChar char="•"/>
            </a:pP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Грант виключно на придбання, доставку й монтаж нового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обладнання.</a:t>
            </a:r>
            <a:endParaRPr lang="uk-UA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  <a:p>
            <a:pPr algn="just">
              <a:lnSpc>
                <a:spcPts val="1415"/>
              </a:lnSpc>
            </a:pPr>
            <a:endParaRPr lang="en-US" sz="115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Freeform 46"/>
          <p:cNvSpPr/>
          <p:nvPr/>
        </p:nvSpPr>
        <p:spPr>
          <a:xfrm>
            <a:off x="6645134" y="2767969"/>
            <a:ext cx="642319" cy="398752"/>
          </a:xfrm>
          <a:custGeom>
            <a:avLst/>
            <a:gdLst/>
            <a:ahLst/>
            <a:cxnLst/>
            <a:rect l="l" t="t" r="r" b="b"/>
            <a:pathLst>
              <a:path w="943720" h="571041">
                <a:moveTo>
                  <a:pt x="0" y="0"/>
                </a:moveTo>
                <a:lnTo>
                  <a:pt x="943720" y="0"/>
                </a:lnTo>
                <a:lnTo>
                  <a:pt x="943720" y="571041"/>
                </a:lnTo>
                <a:lnTo>
                  <a:pt x="0" y="571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5263"/>
            </a:stretch>
          </a:blipFill>
        </p:spPr>
      </p:sp>
      <p:sp>
        <p:nvSpPr>
          <p:cNvPr id="49" name="TextBox 45"/>
          <p:cNvSpPr txBox="1"/>
          <p:nvPr/>
        </p:nvSpPr>
        <p:spPr>
          <a:xfrm>
            <a:off x="-150763" y="-89061"/>
            <a:ext cx="9144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рант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на відновлення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Poppins Bold"/>
                <a:cs typeface="Times New Roman" pitchFamily="18" charset="0"/>
                <a:sym typeface="Poppins Bold"/>
              </a:rPr>
              <a:t>для переробних підприємств</a:t>
            </a:r>
            <a:endParaRPr lang="en-US" sz="3200" b="1" dirty="0">
              <a:solidFill>
                <a:srgbClr val="00206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" name="AutoShape 2" descr="Смайлик-эмодзи ❗ 'Красный восклицательный знак' ВК (ВКонтакте), Инстаграм,  Ватсап: код смайла, значение и расшифровка"/>
          <p:cNvSpPr>
            <a:spLocks noChangeAspect="1" noChangeArrowheads="1"/>
          </p:cNvSpPr>
          <p:nvPr/>
        </p:nvSpPr>
        <p:spPr bwMode="auto">
          <a:xfrm>
            <a:off x="77788" y="78501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uk-UA" sz="900" dirty="0"/>
          </a:p>
        </p:txBody>
      </p:sp>
      <p:sp>
        <p:nvSpPr>
          <p:cNvPr id="31" name="AutoShape 4" descr="Смайлик-эмодзи ❗ 'Красный восклицательный знак' ВК (ВКонтакте), Инстаграм,  Ватсап: код смайла, значение и расшифровка"/>
          <p:cNvSpPr>
            <a:spLocks noChangeAspect="1" noChangeArrowheads="1"/>
          </p:cNvSpPr>
          <p:nvPr/>
        </p:nvSpPr>
        <p:spPr bwMode="auto">
          <a:xfrm>
            <a:off x="153988" y="86121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uk-UA" sz="900" dirty="0"/>
          </a:p>
        </p:txBody>
      </p:sp>
      <p:sp>
        <p:nvSpPr>
          <p:cNvPr id="32" name="AutoShape 6" descr="Смайлик-эмодзи ❗ 'Красный восклицательный знак' ВК (ВКонтакте), Инстаграм,  Ватсап: код смайла, значение и расшифровка"/>
          <p:cNvSpPr>
            <a:spLocks noChangeAspect="1" noChangeArrowheads="1"/>
          </p:cNvSpPr>
          <p:nvPr/>
        </p:nvSpPr>
        <p:spPr bwMode="auto">
          <a:xfrm>
            <a:off x="230188" y="937419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uk-UA" sz="900" dirty="0"/>
          </a:p>
        </p:txBody>
      </p:sp>
      <p:pic>
        <p:nvPicPr>
          <p:cNvPr id="2056" name="Picture 8" descr="восклицательный на прозрачном фоне 21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996" y1="69531" x2="50391" y2="8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15" y="6179279"/>
            <a:ext cx="475941" cy="4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Герб_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6" y="28576"/>
            <a:ext cx="729318" cy="80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 descr="Гер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24147" y="100013"/>
            <a:ext cx="635715" cy="79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-1" y="896125"/>
            <a:ext cx="9144001" cy="982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Freeform 28"/>
          <p:cNvSpPr/>
          <p:nvPr/>
        </p:nvSpPr>
        <p:spPr>
          <a:xfrm>
            <a:off x="1274561" y="941715"/>
            <a:ext cx="737156" cy="486410"/>
          </a:xfrm>
          <a:custGeom>
            <a:avLst/>
            <a:gdLst/>
            <a:ahLst/>
            <a:cxnLst/>
            <a:rect l="l" t="t" r="r" b="b"/>
            <a:pathLst>
              <a:path w="1380517" h="975881">
                <a:moveTo>
                  <a:pt x="0" y="0"/>
                </a:moveTo>
                <a:lnTo>
                  <a:pt x="1380517" y="0"/>
                </a:lnTo>
                <a:lnTo>
                  <a:pt x="1380517" y="975881"/>
                </a:lnTo>
                <a:lnTo>
                  <a:pt x="0" y="9758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7002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486851" y="994821"/>
            <a:ext cx="510305" cy="416805"/>
          </a:xfrm>
          <a:custGeom>
            <a:avLst/>
            <a:gdLst/>
            <a:ahLst/>
            <a:cxnLst/>
            <a:rect l="l" t="t" r="r" b="b"/>
            <a:pathLst>
              <a:path w="1149151" h="1003758">
                <a:moveTo>
                  <a:pt x="0" y="0"/>
                </a:moveTo>
                <a:lnTo>
                  <a:pt x="1149150" y="0"/>
                </a:lnTo>
                <a:lnTo>
                  <a:pt x="1149150" y="1003758"/>
                </a:lnTo>
                <a:lnTo>
                  <a:pt x="0" y="1003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7758"/>
            </a:stretch>
          </a:blipFill>
        </p:spPr>
      </p:sp>
      <p:cxnSp>
        <p:nvCxnSpPr>
          <p:cNvPr id="52" name="Прямая соединительная линия 51"/>
          <p:cNvCxnSpPr/>
          <p:nvPr/>
        </p:nvCxnSpPr>
        <p:spPr>
          <a:xfrm>
            <a:off x="4529894" y="994369"/>
            <a:ext cx="50139" cy="58636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592940" y="21043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Poppins"/>
                <a:cs typeface="Times New Roman" pitchFamily="18" charset="0"/>
                <a:sym typeface="Poppins"/>
              </a:rPr>
              <a:t>Акт оцінки збитків за методикою Фонду держмайна та Мінекономіки</a:t>
            </a:r>
            <a:endParaRPr lang="uk-UA" dirty="0">
              <a:solidFill>
                <a:srgbClr val="000000"/>
              </a:solidFill>
              <a:latin typeface="Times New Roman" pitchFamily="18" charset="0"/>
              <a:ea typeface="Poppins"/>
              <a:cs typeface="Times New Roman" pitchFamily="18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373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519</Words>
  <Application>Microsoft Office PowerPoint</Application>
  <PresentationFormat>Экран (4:3)</PresentationFormat>
  <Paragraphs>60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Poppins</vt:lpstr>
      <vt:lpstr>Poppins Bold</vt:lpstr>
      <vt:lpstr>Times New Roman</vt:lpstr>
      <vt:lpstr>Wingdings</vt:lpstr>
      <vt:lpstr>Тема Office</vt:lpstr>
      <vt:lpstr>Реєстри фіксації збитків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78</cp:revision>
  <dcterms:created xsi:type="dcterms:W3CDTF">2023-06-23T06:11:13Z</dcterms:created>
  <dcterms:modified xsi:type="dcterms:W3CDTF">2025-07-11T07:10:28Z</dcterms:modified>
</cp:coreProperties>
</file>